
<file path=[Content_Types].xml><?xml version="1.0" encoding="utf-8"?>
<Types xmlns="http://schemas.openxmlformats.org/package/2006/content-types">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50" r:id="rId4"/>
    <p:sldMasterId id="2147483761" r:id="rId5"/>
  </p:sldMasterIdLst>
  <p:notesMasterIdLst>
    <p:notesMasterId r:id="rId45"/>
  </p:notesMasterIdLst>
  <p:handoutMasterIdLst>
    <p:handoutMasterId r:id="rId46"/>
  </p:handoutMasterIdLst>
  <p:sldIdLst>
    <p:sldId id="256" r:id="rId6"/>
    <p:sldId id="418" r:id="rId7"/>
    <p:sldId id="398" r:id="rId8"/>
    <p:sldId id="419" r:id="rId9"/>
    <p:sldId id="425" r:id="rId10"/>
    <p:sldId id="426" r:id="rId11"/>
    <p:sldId id="427" r:id="rId12"/>
    <p:sldId id="421" r:id="rId13"/>
    <p:sldId id="436" r:id="rId14"/>
    <p:sldId id="271" r:id="rId15"/>
    <p:sldId id="544" r:id="rId16"/>
    <p:sldId id="545" r:id="rId17"/>
    <p:sldId id="595" r:id="rId18"/>
    <p:sldId id="597" r:id="rId19"/>
    <p:sldId id="599" r:id="rId20"/>
    <p:sldId id="602" r:id="rId21"/>
    <p:sldId id="600" r:id="rId22"/>
    <p:sldId id="603" r:id="rId23"/>
    <p:sldId id="598" r:id="rId24"/>
    <p:sldId id="604" r:id="rId25"/>
    <p:sldId id="605" r:id="rId26"/>
    <p:sldId id="607" r:id="rId27"/>
    <p:sldId id="608" r:id="rId28"/>
    <p:sldId id="610" r:id="rId29"/>
    <p:sldId id="609" r:id="rId30"/>
    <p:sldId id="611" r:id="rId31"/>
    <p:sldId id="614" r:id="rId32"/>
    <p:sldId id="615" r:id="rId33"/>
    <p:sldId id="620" r:id="rId34"/>
    <p:sldId id="571" r:id="rId35"/>
    <p:sldId id="589" r:id="rId36"/>
    <p:sldId id="621" r:id="rId37"/>
    <p:sldId id="596" r:id="rId38"/>
    <p:sldId id="616" r:id="rId39"/>
    <p:sldId id="617" r:id="rId40"/>
    <p:sldId id="618" r:id="rId41"/>
    <p:sldId id="619" r:id="rId42"/>
    <p:sldId id="622" r:id="rId43"/>
    <p:sldId id="558"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1A31"/>
    <a:srgbClr val="787D86"/>
    <a:srgbClr val="FF6600"/>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577FE6E-115B-6027-C437-1FE1207D3010}" v="208" dt="2022-12-01T16:31:40.86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31" autoAdjust="0"/>
    <p:restoredTop sz="75906" autoAdjust="0"/>
  </p:normalViewPr>
  <p:slideViewPr>
    <p:cSldViewPr snapToGrid="0" snapToObjects="1">
      <p:cViewPr varScale="1">
        <p:scale>
          <a:sx n="69" d="100"/>
          <a:sy n="69" d="100"/>
        </p:scale>
        <p:origin x="342" y="84"/>
      </p:cViewPr>
      <p:guideLst>
        <p:guide orient="horz" pos="2160"/>
        <p:guide pos="3840"/>
      </p:guideLst>
    </p:cSldViewPr>
  </p:slideViewPr>
  <p:outlineViewPr>
    <p:cViewPr>
      <p:scale>
        <a:sx n="100" d="100"/>
        <a:sy n="100"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snapToObjects="1">
      <p:cViewPr varScale="1">
        <p:scale>
          <a:sx n="87" d="100"/>
          <a:sy n="87" d="100"/>
        </p:scale>
        <p:origin x="3840" y="6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viewProps" Target="viewProps.xml"/><Relationship Id="rId8" Type="http://schemas.openxmlformats.org/officeDocument/2006/relationships/slide" Target="slides/slide3.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handoutMaster" Target="handoutMasters/handoutMaster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EE2C20C-F571-B749-80C1-A7FA182A65CF}" type="datetimeFigureOut">
              <a:rPr lang="en-US" smtClean="0"/>
              <a:pPr/>
              <a:t>12/1/2022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154A4CD-44AD-7A47-A600-3B8D5796009A}" type="slidenum">
              <a:rPr lang="en-US" smtClean="0"/>
              <a:pPr/>
              <a:t>‹#›</a:t>
            </a:fld>
            <a:endParaRPr lang="en-US"/>
          </a:p>
        </p:txBody>
      </p:sp>
    </p:spTree>
    <p:extLst>
      <p:ext uri="{BB962C8B-B14F-4D97-AF65-F5344CB8AC3E}">
        <p14:creationId xmlns:p14="http://schemas.microsoft.com/office/powerpoint/2010/main" val="91394103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8244C6A-6A68-0B46-A3CD-62BC9F9F6683}" type="datetimeFigureOut">
              <a:rPr lang="en-US" smtClean="0"/>
              <a:pPr/>
              <a:t>12/1/2022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CDACF65-BCF3-3343-A615-A188BC2FF075}" type="slidenum">
              <a:rPr lang="en-US" smtClean="0"/>
              <a:pPr/>
              <a:t>‹#›</a:t>
            </a:fld>
            <a:endParaRPr lang="en-US"/>
          </a:p>
        </p:txBody>
      </p:sp>
    </p:spTree>
    <p:extLst>
      <p:ext uri="{BB962C8B-B14F-4D97-AF65-F5344CB8AC3E}">
        <p14:creationId xmlns:p14="http://schemas.microsoft.com/office/powerpoint/2010/main" val="3234404860"/>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DACF65-BCF3-3343-A615-A188BC2FF075}" type="slidenum">
              <a:rPr lang="en-US" smtClean="0"/>
              <a:pPr/>
              <a:t>1</a:t>
            </a:fld>
            <a:endParaRPr lang="en-US"/>
          </a:p>
        </p:txBody>
      </p:sp>
    </p:spTree>
    <p:extLst>
      <p:ext uri="{BB962C8B-B14F-4D97-AF65-F5344CB8AC3E}">
        <p14:creationId xmlns:p14="http://schemas.microsoft.com/office/powerpoint/2010/main" val="12792558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Discussion by Weiss and Dr. </a:t>
            </a:r>
            <a:r>
              <a:rPr lang="en-US" dirty="0" err="1"/>
              <a:t>Kolmanovsky</a:t>
            </a:r>
            <a:r>
              <a:rPr lang="en-US" dirty="0"/>
              <a:t> [weiss2015]</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Can’t really be modeled as single integrators; dynamics are rapidly changing in Cartesian space </a:t>
            </a:r>
          </a:p>
          <a:p>
            <a:endParaRPr lang="en-US" dirty="0"/>
          </a:p>
          <a:p>
            <a:r>
              <a:rPr lang="en-US" dirty="0"/>
              <a:t>%as opposed to standard avoidance problem in robotics</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Maneuvers constrained by pointing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0CDACF65-BCF3-3343-A615-A188BC2FF075}" type="slidenum">
              <a:rPr lang="en-US" smtClean="0"/>
              <a:pPr/>
              <a:t>11</a:t>
            </a:fld>
            <a:endParaRPr lang="en-US"/>
          </a:p>
        </p:txBody>
      </p:sp>
    </p:spTree>
    <p:extLst>
      <p:ext uri="{BB962C8B-B14F-4D97-AF65-F5344CB8AC3E}">
        <p14:creationId xmlns:p14="http://schemas.microsoft.com/office/powerpoint/2010/main" val="30718879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Can’t really be modeled as single integrators; dynamics are rapidly changing in Cartesian space </a:t>
            </a:r>
          </a:p>
          <a:p>
            <a:endParaRPr lang="en-US" dirty="0"/>
          </a:p>
          <a:p>
            <a:r>
              <a:rPr lang="en-US" dirty="0"/>
              <a:t>Collision risk must be managed in an ongoing basis</a:t>
            </a:r>
          </a:p>
          <a:p>
            <a:pPr lvl="1"/>
            <a:r>
              <a:rPr lang="en-US" dirty="0"/>
              <a:t>Quantification for monitoring</a:t>
            </a:r>
          </a:p>
          <a:p>
            <a:pPr lvl="1"/>
            <a:r>
              <a:rPr lang="en-US" dirty="0"/>
              <a:t>Assessment whether collision risk warrants corrective actions in view of chosen risk thresholds</a:t>
            </a:r>
          </a:p>
          <a:p>
            <a:pPr lvl="1"/>
            <a:r>
              <a:rPr lang="en-US" dirty="0"/>
              <a:t>If needed, planning and executing maneuvers</a:t>
            </a:r>
          </a:p>
          <a:p>
            <a:endParaRPr lang="en-US" dirty="0"/>
          </a:p>
        </p:txBody>
      </p:sp>
      <p:sp>
        <p:nvSpPr>
          <p:cNvPr id="4" name="Slide Number Placeholder 3"/>
          <p:cNvSpPr>
            <a:spLocks noGrp="1"/>
          </p:cNvSpPr>
          <p:nvPr>
            <p:ph type="sldNum" sz="quarter" idx="5"/>
          </p:nvPr>
        </p:nvSpPr>
        <p:spPr/>
        <p:txBody>
          <a:bodyPr/>
          <a:lstStyle/>
          <a:p>
            <a:fld id="{0CDACF65-BCF3-3343-A615-A188BC2FF075}" type="slidenum">
              <a:rPr lang="en-US" smtClean="0"/>
              <a:pPr/>
              <a:t>12</a:t>
            </a:fld>
            <a:endParaRPr lang="en-US"/>
          </a:p>
        </p:txBody>
      </p:sp>
    </p:spTree>
    <p:extLst>
      <p:ext uri="{BB962C8B-B14F-4D97-AF65-F5344CB8AC3E}">
        <p14:creationId xmlns:p14="http://schemas.microsoft.com/office/powerpoint/2010/main" val="12281550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DACF65-BCF3-3343-A615-A188BC2FF075}" type="slidenum">
              <a:rPr lang="en-US" smtClean="0"/>
              <a:pPr/>
              <a:t>16</a:t>
            </a:fld>
            <a:endParaRPr lang="en-US"/>
          </a:p>
        </p:txBody>
      </p:sp>
    </p:spTree>
    <p:extLst>
      <p:ext uri="{BB962C8B-B14F-4D97-AF65-F5344CB8AC3E}">
        <p14:creationId xmlns:p14="http://schemas.microsoft.com/office/powerpoint/2010/main" val="11063598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mc:Choice>
        <mc:Fallback xmlns="">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Results.Correlating miss distance and true KPC</a:t>
                </a:r>
              </a:p>
              <a:p>
                <a:endParaRPr lang="en-US" dirty="0"/>
              </a:p>
              <a:p>
                <a:r>
                  <a:rPr lang="en-US" dirty="0"/>
                  <a:t>Collision risk assessments between true IPC and 99.73% minimum </a:t>
                </a:r>
                <a:r>
                  <a:rPr lang="en-US" b="1" dirty="0"/>
                  <a:t>distance (</a:t>
                </a:r>
                <a:r>
                  <a:rPr lang="en-US" b="1" i="0">
                    <a:latin typeface="Cambria Math" panose="02040503050406030204" pitchFamily="18" charset="0"/>
                  </a:rPr>
                  <a:t>𝝆_𝟑𝝈</a:t>
                </a:r>
                <a:r>
                  <a:rPr lang="en-US" b="1" dirty="0"/>
                  <a:t>)</a:t>
                </a:r>
                <a:r>
                  <a:rPr lang="en-US" dirty="0"/>
                  <a:t> are consistent</a:t>
                </a:r>
              </a:p>
            </p:txBody>
          </p:sp>
        </mc:Fallback>
      </mc:AlternateContent>
      <p:sp>
        <p:nvSpPr>
          <p:cNvPr id="4" name="Slide Number Placeholder 3"/>
          <p:cNvSpPr>
            <a:spLocks noGrp="1"/>
          </p:cNvSpPr>
          <p:nvPr>
            <p:ph type="sldNum" sz="quarter" idx="5"/>
          </p:nvPr>
        </p:nvSpPr>
        <p:spPr/>
        <p:txBody>
          <a:bodyPr/>
          <a:lstStyle/>
          <a:p>
            <a:fld id="{0CDACF65-BCF3-3343-A615-A188BC2FF075}" type="slidenum">
              <a:rPr lang="en-US" smtClean="0"/>
              <a:pPr/>
              <a:t>17</a:t>
            </a:fld>
            <a:endParaRPr lang="en-US"/>
          </a:p>
        </p:txBody>
      </p:sp>
    </p:spTree>
    <p:extLst>
      <p:ext uri="{BB962C8B-B14F-4D97-AF65-F5344CB8AC3E}">
        <p14:creationId xmlns:p14="http://schemas.microsoft.com/office/powerpoint/2010/main" val="34506304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err="1"/>
              <a:t>Theory.Projection</a:t>
            </a:r>
            <a:r>
              <a:rPr lang="en-US" dirty="0"/>
              <a:t> KPC theory</a:t>
            </a:r>
            <a:endParaRPr lang="es-ES" dirty="0"/>
          </a:p>
          <a:p>
            <a:endParaRPr lang="es-ES" dirty="0"/>
          </a:p>
          <a:p>
            <a:r>
              <a:rPr lang="es-ES" dirty="0" err="1"/>
              <a:t>Explain</a:t>
            </a:r>
            <a:r>
              <a:rPr lang="es-ES" dirty="0"/>
              <a:t> </a:t>
            </a:r>
          </a:p>
          <a:p>
            <a:r>
              <a:rPr lang="es-ES" dirty="0" err="1"/>
              <a:t>Projection</a:t>
            </a:r>
            <a:r>
              <a:rPr lang="es-ES" dirty="0"/>
              <a:t> </a:t>
            </a:r>
            <a:r>
              <a:rPr lang="es-ES" dirty="0" err="1"/>
              <a:t>pdfs</a:t>
            </a:r>
            <a:endParaRPr lang="es-ES" dirty="0"/>
          </a:p>
          <a:p>
            <a:r>
              <a:rPr lang="es-ES" dirty="0" err="1"/>
              <a:t>Projections</a:t>
            </a:r>
            <a:r>
              <a:rPr lang="es-ES" dirty="0"/>
              <a:t> </a:t>
            </a:r>
            <a:r>
              <a:rPr lang="es-ES" dirty="0" err="1"/>
              <a:t>KPCs</a:t>
            </a:r>
            <a:endParaRPr lang="es-ES" dirty="0"/>
          </a:p>
          <a:p>
            <a:endParaRPr lang="es-ES" dirty="0"/>
          </a:p>
          <a:p>
            <a:r>
              <a:rPr lang="en-US" dirty="0"/>
              <a:t>Collision risk as perceived in 2D projections is an overestimate of “true” collision risk as perceived in the full 3D condition. So we definitely want to handle 3D constraints </a:t>
            </a:r>
            <a:r>
              <a:rPr lang="en-US" dirty="0" err="1"/>
              <a:t>nonconservatively</a:t>
            </a:r>
            <a:r>
              <a:rPr lang="en-US" dirty="0"/>
              <a:t>. </a:t>
            </a:r>
          </a:p>
        </p:txBody>
      </p:sp>
      <p:sp>
        <p:nvSpPr>
          <p:cNvPr id="4" name="Slide Number Placeholder 3"/>
          <p:cNvSpPr>
            <a:spLocks noGrp="1"/>
          </p:cNvSpPr>
          <p:nvPr>
            <p:ph type="sldNum" sz="quarter" idx="5"/>
          </p:nvPr>
        </p:nvSpPr>
        <p:spPr/>
        <p:txBody>
          <a:bodyPr/>
          <a:lstStyle/>
          <a:p>
            <a:fld id="{0CDACF65-BCF3-3343-A615-A188BC2FF075}" type="slidenum">
              <a:rPr lang="en-US" smtClean="0"/>
              <a:pPr/>
              <a:t>18</a:t>
            </a:fld>
            <a:endParaRPr lang="en-US"/>
          </a:p>
        </p:txBody>
      </p:sp>
    </p:spTree>
    <p:extLst>
      <p:ext uri="{BB962C8B-B14F-4D97-AF65-F5344CB8AC3E}">
        <p14:creationId xmlns:p14="http://schemas.microsoft.com/office/powerpoint/2010/main" val="40441856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DACF65-BCF3-3343-A615-A188BC2FF075}" type="slidenum">
              <a:rPr lang="en-US" smtClean="0"/>
              <a:pPr/>
              <a:t>19</a:t>
            </a:fld>
            <a:endParaRPr lang="en-US"/>
          </a:p>
        </p:txBody>
      </p:sp>
    </p:spTree>
    <p:extLst>
      <p:ext uri="{BB962C8B-B14F-4D97-AF65-F5344CB8AC3E}">
        <p14:creationId xmlns:p14="http://schemas.microsoft.com/office/powerpoint/2010/main" val="34868085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DACF65-BCF3-3343-A615-A188BC2FF075}" type="slidenum">
              <a:rPr lang="en-US" smtClean="0"/>
              <a:pPr/>
              <a:t>20</a:t>
            </a:fld>
            <a:endParaRPr lang="en-US"/>
          </a:p>
        </p:txBody>
      </p:sp>
    </p:spTree>
    <p:extLst>
      <p:ext uri="{BB962C8B-B14F-4D97-AF65-F5344CB8AC3E}">
        <p14:creationId xmlns:p14="http://schemas.microsoft.com/office/powerpoint/2010/main" val="39473299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How do measures of collision risk compare to other measures (joint-time and instantaneous) that are already used in the community (Euclidean and box-type balls)</a:t>
            </a:r>
          </a:p>
          <a:p>
            <a:endParaRPr lang="en-US" dirty="0"/>
          </a:p>
        </p:txBody>
      </p:sp>
      <p:sp>
        <p:nvSpPr>
          <p:cNvPr id="4" name="Slide Number Placeholder 3"/>
          <p:cNvSpPr>
            <a:spLocks noGrp="1"/>
          </p:cNvSpPr>
          <p:nvPr>
            <p:ph type="sldNum" sz="quarter" idx="5"/>
          </p:nvPr>
        </p:nvSpPr>
        <p:spPr/>
        <p:txBody>
          <a:bodyPr/>
          <a:lstStyle/>
          <a:p>
            <a:fld id="{0CDACF65-BCF3-3343-A615-A188BC2FF075}" type="slidenum">
              <a:rPr lang="en-US" smtClean="0"/>
              <a:pPr/>
              <a:t>21</a:t>
            </a:fld>
            <a:endParaRPr lang="en-US"/>
          </a:p>
        </p:txBody>
      </p:sp>
    </p:spTree>
    <p:extLst>
      <p:ext uri="{BB962C8B-B14F-4D97-AF65-F5344CB8AC3E}">
        <p14:creationId xmlns:p14="http://schemas.microsoft.com/office/powerpoint/2010/main" val="21942180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DACF65-BCF3-3343-A615-A188BC2FF075}" type="slidenum">
              <a:rPr lang="en-US" smtClean="0"/>
              <a:pPr/>
              <a:t>24</a:t>
            </a:fld>
            <a:endParaRPr lang="en-US"/>
          </a:p>
        </p:txBody>
      </p:sp>
    </p:spTree>
    <p:extLst>
      <p:ext uri="{BB962C8B-B14F-4D97-AF65-F5344CB8AC3E}">
        <p14:creationId xmlns:p14="http://schemas.microsoft.com/office/powerpoint/2010/main" val="17035702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DACF65-BCF3-3343-A615-A188BC2FF075}" type="slidenum">
              <a:rPr lang="en-US" smtClean="0"/>
              <a:pPr/>
              <a:t>25</a:t>
            </a:fld>
            <a:endParaRPr lang="en-US"/>
          </a:p>
        </p:txBody>
      </p:sp>
    </p:spTree>
    <p:extLst>
      <p:ext uri="{BB962C8B-B14F-4D97-AF65-F5344CB8AC3E}">
        <p14:creationId xmlns:p14="http://schemas.microsoft.com/office/powerpoint/2010/main" val="40803076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Picture SFF [accessed 12 March 2018]:</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https://www.sciencedirect.com/science/article/pii/S0094576517301789</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SFF: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This work is motivated by interest in realizing sustainable, practical spacecraft formation flight. So I always like to begin these presentations by defining what spacecraft formation flight is. </a:t>
            </a:r>
          </a:p>
          <a:p>
            <a:endParaRPr lang="en-US" dirty="0"/>
          </a:p>
          <a:p>
            <a:r>
              <a:rPr lang="en-US" dirty="0"/>
              <a:t>Read definition of </a:t>
            </a:r>
            <a:r>
              <a:rPr lang="de-DE" dirty="0"/>
              <a:t>Scharf, Hadaegh and Ploen </a:t>
            </a:r>
          </a:p>
          <a:p>
            <a:endParaRPr lang="de-DE" dirty="0"/>
          </a:p>
          <a:p>
            <a:r>
              <a:rPr lang="de-DE" dirty="0"/>
              <a:t>Now, that last bit about </a:t>
            </a:r>
            <a:r>
              <a:rPr lang="de-DE" b="1" dirty="0"/>
              <a:t>tracking a relative state </a:t>
            </a:r>
            <a:r>
              <a:rPr lang="de-DE" dirty="0"/>
              <a:t>with respect to another spacecraft is crucial, because it implies that agents in formation, although physically distinct, are dynamically “joined“. That‘s what makes spacecraft formations a different concept from constellations.</a:t>
            </a:r>
          </a:p>
          <a:p>
            <a:endParaRPr lang="de-DE" dirty="0"/>
          </a:p>
          <a:p>
            <a:endParaRPr lang="de-DE" dirty="0"/>
          </a:p>
          <a:p>
            <a:r>
              <a:rPr lang="de-DE" dirty="0"/>
              <a:t>(Side note: The word “connected“ has a graph theoretical meaning, so it is not appropriate. The word “linked“ has a telecommunications meaning, so it is not appropriate. “Coupled“ has other dynamics implications, e.g. Coupled dynamics modes. “Associated“ is too weak. “Related“ is confusing.)</a:t>
            </a:r>
            <a:endParaRPr lang="en-US" dirty="0"/>
          </a:p>
          <a:p>
            <a:endParaRPr lang="en-US" dirty="0"/>
          </a:p>
        </p:txBody>
      </p:sp>
      <p:sp>
        <p:nvSpPr>
          <p:cNvPr id="4" name="Slide Number Placeholder 3"/>
          <p:cNvSpPr>
            <a:spLocks noGrp="1"/>
          </p:cNvSpPr>
          <p:nvPr>
            <p:ph type="sldNum" sz="quarter" idx="5"/>
          </p:nvPr>
        </p:nvSpPr>
        <p:spPr/>
        <p:txBody>
          <a:bodyPr/>
          <a:lstStyle/>
          <a:p>
            <a:fld id="{0CDACF65-BCF3-3343-A615-A188BC2FF075}" type="slidenum">
              <a:rPr lang="en-US" smtClean="0"/>
              <a:pPr/>
              <a:t>2</a:t>
            </a:fld>
            <a:endParaRPr lang="en-US"/>
          </a:p>
        </p:txBody>
      </p:sp>
    </p:spTree>
    <p:extLst>
      <p:ext uri="{BB962C8B-B14F-4D97-AF65-F5344CB8AC3E}">
        <p14:creationId xmlns:p14="http://schemas.microsoft.com/office/powerpoint/2010/main" val="17230909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JTC: Happens in relative state space: that is, space of relative position and relative velocity. We have to account for how uncertainty evolves over time (changes shape and location) and therefore we need to account for relative velocity also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4" name="Slide Number Placeholder 3"/>
          <p:cNvSpPr>
            <a:spLocks noGrp="1"/>
          </p:cNvSpPr>
          <p:nvPr>
            <p:ph type="sldNum" sz="quarter" idx="5"/>
          </p:nvPr>
        </p:nvSpPr>
        <p:spPr/>
        <p:txBody>
          <a:bodyPr/>
          <a:lstStyle/>
          <a:p>
            <a:fld id="{0CDACF65-BCF3-3343-A615-A188BC2FF075}" type="slidenum">
              <a:rPr lang="en-US" smtClean="0"/>
              <a:pPr/>
              <a:t>26</a:t>
            </a:fld>
            <a:endParaRPr lang="en-US"/>
          </a:p>
        </p:txBody>
      </p:sp>
    </p:spTree>
    <p:extLst>
      <p:ext uri="{BB962C8B-B14F-4D97-AF65-F5344CB8AC3E}">
        <p14:creationId xmlns:p14="http://schemas.microsoft.com/office/powerpoint/2010/main" val="11206494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Theory.Validation</a:t>
            </a:r>
            <a:endParaRPr lang="en-US" dirty="0"/>
          </a:p>
          <a:p>
            <a:endParaRPr lang="en-US" dirty="0"/>
          </a:p>
          <a:p>
            <a:r>
              <a:rPr lang="en-US" dirty="0"/>
              <a:t>Validate through MC analysis (320 million particles) why so many? Adapting the req of </a:t>
            </a:r>
            <a:r>
              <a:rPr lang="en-US" dirty="0" err="1"/>
              <a:t>preq</a:t>
            </a:r>
            <a:r>
              <a:rPr lang="en-US" dirty="0"/>
              <a:t> = 1E-7</a:t>
            </a:r>
          </a:p>
          <a:p>
            <a:endParaRPr lang="en-US" dirty="0"/>
          </a:p>
        </p:txBody>
      </p:sp>
      <p:sp>
        <p:nvSpPr>
          <p:cNvPr id="4" name="Slide Number Placeholder 3"/>
          <p:cNvSpPr>
            <a:spLocks noGrp="1"/>
          </p:cNvSpPr>
          <p:nvPr>
            <p:ph type="sldNum" sz="quarter" idx="5"/>
          </p:nvPr>
        </p:nvSpPr>
        <p:spPr/>
        <p:txBody>
          <a:bodyPr/>
          <a:lstStyle/>
          <a:p>
            <a:fld id="{0CDACF65-BCF3-3343-A615-A188BC2FF075}" type="slidenum">
              <a:rPr lang="en-US" smtClean="0"/>
              <a:pPr/>
              <a:t>30</a:t>
            </a:fld>
            <a:endParaRPr lang="en-US"/>
          </a:p>
        </p:txBody>
      </p:sp>
    </p:spTree>
    <p:extLst>
      <p:ext uri="{BB962C8B-B14F-4D97-AF65-F5344CB8AC3E}">
        <p14:creationId xmlns:p14="http://schemas.microsoft.com/office/powerpoint/2010/main" val="14567985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err="1"/>
              <a:t>Implementation.CW</a:t>
            </a:r>
            <a:r>
              <a:rPr lang="en-US" dirty="0"/>
              <a:t> dynamic cases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Rationale: we are incorporating multiple things here – the indicator definitions + sampling, the probabilistic formulations, + the dynamic models. As this is the beginning of a very long investigation (hopefully), we chose to simplify the relative orbital dynamics involved. </a:t>
            </a:r>
          </a:p>
        </p:txBody>
      </p:sp>
      <p:sp>
        <p:nvSpPr>
          <p:cNvPr id="4" name="Slide Number Placeholder 3"/>
          <p:cNvSpPr>
            <a:spLocks noGrp="1"/>
          </p:cNvSpPr>
          <p:nvPr>
            <p:ph type="sldNum" sz="quarter" idx="5"/>
          </p:nvPr>
        </p:nvSpPr>
        <p:spPr/>
        <p:txBody>
          <a:bodyPr/>
          <a:lstStyle/>
          <a:p>
            <a:fld id="{0CDACF65-BCF3-3343-A615-A188BC2FF075}" type="slidenum">
              <a:rPr lang="en-US" smtClean="0"/>
              <a:pPr/>
              <a:t>31</a:t>
            </a:fld>
            <a:endParaRPr lang="en-US"/>
          </a:p>
        </p:txBody>
      </p:sp>
    </p:spTree>
    <p:extLst>
      <p:ext uri="{BB962C8B-B14F-4D97-AF65-F5344CB8AC3E}">
        <p14:creationId xmlns:p14="http://schemas.microsoft.com/office/powerpoint/2010/main" val="9756224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DACF65-BCF3-3343-A615-A188BC2FF075}" type="slidenum">
              <a:rPr lang="en-US" smtClean="0"/>
              <a:pPr/>
              <a:t>33</a:t>
            </a:fld>
            <a:endParaRPr lang="en-US"/>
          </a:p>
        </p:txBody>
      </p:sp>
    </p:spTree>
    <p:extLst>
      <p:ext uri="{BB962C8B-B14F-4D97-AF65-F5344CB8AC3E}">
        <p14:creationId xmlns:p14="http://schemas.microsoft.com/office/powerpoint/2010/main" val="18634094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CDACF65-BCF3-3343-A615-A188BC2FF075}" type="slidenum">
              <a:rPr lang="en-US" smtClean="0"/>
              <a:pPr/>
              <a:t>39</a:t>
            </a:fld>
            <a:endParaRPr lang="en-US"/>
          </a:p>
        </p:txBody>
      </p:sp>
    </p:spTree>
    <p:extLst>
      <p:ext uri="{BB962C8B-B14F-4D97-AF65-F5344CB8AC3E}">
        <p14:creationId xmlns:p14="http://schemas.microsoft.com/office/powerpoint/2010/main" val="24633988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Picture ISS docking [accessed 16 September 2020]: </a:t>
            </a:r>
          </a:p>
          <a:p>
            <a:r>
              <a:rPr lang="en-US" dirty="0"/>
              <a:t>https://www.nasa.gov/offices/nesc/articles/space-rendezvous</a:t>
            </a:r>
          </a:p>
          <a:p>
            <a:endParaRPr lang="en-US" dirty="0"/>
          </a:p>
          <a:p>
            <a:r>
              <a:rPr lang="en-US" dirty="0"/>
              <a:t>Picture MMS [accessed 16 September 2020]: </a:t>
            </a:r>
          </a:p>
          <a:p>
            <a:r>
              <a:rPr lang="en-US" dirty="0"/>
              <a:t>https://ntrs.nasa.gov/citations/20180000025</a:t>
            </a:r>
          </a:p>
          <a:p>
            <a:r>
              <a:rPr lang="en-US" dirty="0"/>
              <a:t>https://www.semanticscholar.org/paper/Monte-Carlo-Simulations-of-the-Formation-Flying-for-Schiff-Dove/192a560326c61a6c11e10d0af1904ea69e70dca6</a:t>
            </a:r>
          </a:p>
        </p:txBody>
      </p:sp>
      <p:sp>
        <p:nvSpPr>
          <p:cNvPr id="4" name="Slide Number Placeholder 3"/>
          <p:cNvSpPr>
            <a:spLocks noGrp="1"/>
          </p:cNvSpPr>
          <p:nvPr>
            <p:ph type="sldNum" sz="quarter" idx="5"/>
          </p:nvPr>
        </p:nvSpPr>
        <p:spPr/>
        <p:txBody>
          <a:bodyPr/>
          <a:lstStyle/>
          <a:p>
            <a:fld id="{0CDACF65-BCF3-3343-A615-A188BC2FF075}" type="slidenum">
              <a:rPr lang="en-US" smtClean="0"/>
              <a:pPr/>
              <a:t>3</a:t>
            </a:fld>
            <a:endParaRPr lang="en-US"/>
          </a:p>
        </p:txBody>
      </p:sp>
    </p:spTree>
    <p:extLst>
      <p:ext uri="{BB962C8B-B14F-4D97-AF65-F5344CB8AC3E}">
        <p14:creationId xmlns:p14="http://schemas.microsoft.com/office/powerpoint/2010/main" val="30931493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Picture HST docking [accessed 16 September 2020]: </a:t>
            </a:r>
          </a:p>
          <a:p>
            <a:r>
              <a:rPr lang="en-US" dirty="0"/>
              <a:t>https://www.nasa.gov/feature/goddard/2020/hubble-team-wins-2020-michael-collins-trophy</a:t>
            </a:r>
          </a:p>
          <a:p>
            <a:endParaRPr lang="en-US" dirty="0"/>
          </a:p>
          <a:p>
            <a:r>
              <a:rPr lang="en-US" dirty="0"/>
              <a:t>Picture GPS [accessed 16 September 2020]: </a:t>
            </a:r>
          </a:p>
          <a:p>
            <a:r>
              <a:rPr lang="en-US" dirty="0"/>
              <a:t>https://www.gps.gov/systems/gps/space/</a:t>
            </a:r>
          </a:p>
        </p:txBody>
      </p:sp>
      <p:sp>
        <p:nvSpPr>
          <p:cNvPr id="4" name="Slide Number Placeholder 3"/>
          <p:cNvSpPr>
            <a:spLocks noGrp="1"/>
          </p:cNvSpPr>
          <p:nvPr>
            <p:ph type="sldNum" sz="quarter" idx="5"/>
          </p:nvPr>
        </p:nvSpPr>
        <p:spPr/>
        <p:txBody>
          <a:bodyPr/>
          <a:lstStyle/>
          <a:p>
            <a:fld id="{0CDACF65-BCF3-3343-A615-A188BC2FF075}" type="slidenum">
              <a:rPr lang="en-US" smtClean="0"/>
              <a:pPr/>
              <a:t>4</a:t>
            </a:fld>
            <a:endParaRPr lang="en-US"/>
          </a:p>
        </p:txBody>
      </p:sp>
    </p:spTree>
    <p:extLst>
      <p:ext uri="{BB962C8B-B14F-4D97-AF65-F5344CB8AC3E}">
        <p14:creationId xmlns:p14="http://schemas.microsoft.com/office/powerpoint/2010/main" val="36179427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Picture SFF [accessed 12 March 2018]:</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https://www.sciencedirect.com/science/article/pii/S0094576517301789</a:t>
            </a:r>
          </a:p>
          <a:p>
            <a:endParaRPr lang="en-US" dirty="0"/>
          </a:p>
        </p:txBody>
      </p:sp>
      <p:sp>
        <p:nvSpPr>
          <p:cNvPr id="4" name="Slide Number Placeholder 3"/>
          <p:cNvSpPr>
            <a:spLocks noGrp="1"/>
          </p:cNvSpPr>
          <p:nvPr>
            <p:ph type="sldNum" sz="quarter" idx="5"/>
          </p:nvPr>
        </p:nvSpPr>
        <p:spPr/>
        <p:txBody>
          <a:bodyPr/>
          <a:lstStyle/>
          <a:p>
            <a:fld id="{0CDACF65-BCF3-3343-A615-A188BC2FF075}" type="slidenum">
              <a:rPr lang="en-US" smtClean="0"/>
              <a:pPr/>
              <a:t>5</a:t>
            </a:fld>
            <a:endParaRPr lang="en-US"/>
          </a:p>
        </p:txBody>
      </p:sp>
    </p:spTree>
    <p:extLst>
      <p:ext uri="{BB962C8B-B14F-4D97-AF65-F5344CB8AC3E}">
        <p14:creationId xmlns:p14="http://schemas.microsoft.com/office/powerpoint/2010/main" val="15326838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Picture NWO/</a:t>
            </a:r>
            <a:r>
              <a:rPr lang="en-US" dirty="0" err="1"/>
              <a:t>Starshade</a:t>
            </a:r>
            <a:r>
              <a:rPr lang="en-US" dirty="0"/>
              <a:t> docking [accessed 16 September 2020]: </a:t>
            </a:r>
          </a:p>
          <a:p>
            <a:r>
              <a:rPr lang="en-US" dirty="0"/>
              <a:t>https://apps.dtic.mil/dtic/tr/fulltext/u2/a539240.pdf</a:t>
            </a:r>
          </a:p>
        </p:txBody>
      </p:sp>
      <p:sp>
        <p:nvSpPr>
          <p:cNvPr id="4" name="Slide Number Placeholder 3"/>
          <p:cNvSpPr>
            <a:spLocks noGrp="1"/>
          </p:cNvSpPr>
          <p:nvPr>
            <p:ph type="sldNum" sz="quarter" idx="5"/>
          </p:nvPr>
        </p:nvSpPr>
        <p:spPr/>
        <p:txBody>
          <a:bodyPr/>
          <a:lstStyle/>
          <a:p>
            <a:fld id="{0CDACF65-BCF3-3343-A615-A188BC2FF075}" type="slidenum">
              <a:rPr lang="en-US" smtClean="0"/>
              <a:pPr/>
              <a:t>6</a:t>
            </a:fld>
            <a:endParaRPr lang="en-US"/>
          </a:p>
        </p:txBody>
      </p:sp>
    </p:spTree>
    <p:extLst>
      <p:ext uri="{BB962C8B-B14F-4D97-AF65-F5344CB8AC3E}">
        <p14:creationId xmlns:p14="http://schemas.microsoft.com/office/powerpoint/2010/main" val="29289723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Picture SAR [accessed 12 March 2018]: </a:t>
            </a:r>
          </a:p>
          <a:p>
            <a:r>
              <a:rPr lang="en-US" dirty="0"/>
              <a:t>https://eprints.soton.ac.uk/408042/1/IAC_16_B1_2_8_x33950.pdf</a:t>
            </a:r>
          </a:p>
        </p:txBody>
      </p:sp>
      <p:sp>
        <p:nvSpPr>
          <p:cNvPr id="4" name="Slide Number Placeholder 3"/>
          <p:cNvSpPr>
            <a:spLocks noGrp="1"/>
          </p:cNvSpPr>
          <p:nvPr>
            <p:ph type="sldNum" sz="quarter" idx="5"/>
          </p:nvPr>
        </p:nvSpPr>
        <p:spPr/>
        <p:txBody>
          <a:bodyPr/>
          <a:lstStyle/>
          <a:p>
            <a:fld id="{0CDACF65-BCF3-3343-A615-A188BC2FF075}" type="slidenum">
              <a:rPr lang="en-US" smtClean="0"/>
              <a:pPr/>
              <a:t>7</a:t>
            </a:fld>
            <a:endParaRPr lang="en-US"/>
          </a:p>
        </p:txBody>
      </p:sp>
    </p:spTree>
    <p:extLst>
      <p:ext uri="{BB962C8B-B14F-4D97-AF65-F5344CB8AC3E}">
        <p14:creationId xmlns:p14="http://schemas.microsoft.com/office/powerpoint/2010/main" val="19046782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Picture Earth debris environment [accessed 16 September 2020]: </a:t>
            </a:r>
          </a:p>
          <a:p>
            <a:r>
              <a:rPr lang="en-US" dirty="0"/>
              <a:t>https://www.esa.int/Safety_Security/Space_Debris/Recognising_sustainable_behaviour</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Picture relative orbit [accessed 16 September 2020]: </a:t>
            </a:r>
          </a:p>
          <a:p>
            <a:r>
              <a:rPr lang="en-US" dirty="0"/>
              <a:t>https://www.sciencedirect.com/science/article/pii/S0273117718305696</a:t>
            </a:r>
          </a:p>
        </p:txBody>
      </p:sp>
      <p:sp>
        <p:nvSpPr>
          <p:cNvPr id="4" name="Slide Number Placeholder 3"/>
          <p:cNvSpPr>
            <a:spLocks noGrp="1"/>
          </p:cNvSpPr>
          <p:nvPr>
            <p:ph type="sldNum" sz="quarter" idx="5"/>
          </p:nvPr>
        </p:nvSpPr>
        <p:spPr/>
        <p:txBody>
          <a:bodyPr/>
          <a:lstStyle/>
          <a:p>
            <a:fld id="{0CDACF65-BCF3-3343-A615-A188BC2FF075}" type="slidenum">
              <a:rPr lang="en-US" smtClean="0"/>
              <a:pPr/>
              <a:t>8</a:t>
            </a:fld>
            <a:endParaRPr lang="en-US"/>
          </a:p>
        </p:txBody>
      </p:sp>
    </p:spTree>
    <p:extLst>
      <p:ext uri="{BB962C8B-B14F-4D97-AF65-F5344CB8AC3E}">
        <p14:creationId xmlns:p14="http://schemas.microsoft.com/office/powerpoint/2010/main" val="21956250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err="1"/>
              <a:t>Background.Definition</a:t>
            </a:r>
            <a:r>
              <a:rPr lang="en-US" dirty="0"/>
              <a:t> of collision</a:t>
            </a:r>
          </a:p>
          <a:p>
            <a:endParaRPr lang="en-US" dirty="0"/>
          </a:p>
          <a:p>
            <a:r>
              <a:rPr lang="en-US" dirty="0"/>
              <a:t>Bear in mind: these balls are surrogates for the size of the object, they are not position pdfs.</a:t>
            </a:r>
          </a:p>
          <a:p>
            <a:r>
              <a:rPr lang="en-US" dirty="0"/>
              <a:t>Note (11/14/2022): Euclidean balls. Isotropic, and allow for a formulation of collision events that is abstract from relative geometry and relative attitude. </a:t>
            </a:r>
          </a:p>
        </p:txBody>
      </p:sp>
      <p:sp>
        <p:nvSpPr>
          <p:cNvPr id="4" name="Slide Number Placeholder 3"/>
          <p:cNvSpPr>
            <a:spLocks noGrp="1"/>
          </p:cNvSpPr>
          <p:nvPr>
            <p:ph type="sldNum" sz="quarter" idx="5"/>
          </p:nvPr>
        </p:nvSpPr>
        <p:spPr/>
        <p:txBody>
          <a:bodyPr/>
          <a:lstStyle/>
          <a:p>
            <a:fld id="{0CDACF65-BCF3-3343-A615-A188BC2FF075}" type="slidenum">
              <a:rPr lang="en-US" smtClean="0"/>
              <a:pPr/>
              <a:t>10</a:t>
            </a:fld>
            <a:endParaRPr lang="en-US"/>
          </a:p>
        </p:txBody>
      </p:sp>
    </p:spTree>
    <p:extLst>
      <p:ext uri="{BB962C8B-B14F-4D97-AF65-F5344CB8AC3E}">
        <p14:creationId xmlns:p14="http://schemas.microsoft.com/office/powerpoint/2010/main" val="121854812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Ref idx="1002">
        <a:schemeClr val="bg2"/>
      </p:bgRef>
    </p:bg>
    <p:spTree>
      <p:nvGrpSpPr>
        <p:cNvPr id="1" name=""/>
        <p:cNvGrpSpPr/>
        <p:nvPr/>
      </p:nvGrpSpPr>
      <p:grpSpPr>
        <a:xfrm>
          <a:off x="0" y="0"/>
          <a:ext cx="0" cy="0"/>
          <a:chOff x="0" y="0"/>
          <a:chExt cx="0" cy="0"/>
        </a:xfrm>
      </p:grpSpPr>
      <p:sp>
        <p:nvSpPr>
          <p:cNvPr id="2" name="Rectangle 1"/>
          <p:cNvSpPr/>
          <p:nvPr userDrawn="1"/>
        </p:nvSpPr>
        <p:spPr>
          <a:xfrm>
            <a:off x="0" y="3"/>
            <a:ext cx="12192000" cy="70794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800" dirty="0"/>
          </a:p>
        </p:txBody>
      </p:sp>
      <p:sp>
        <p:nvSpPr>
          <p:cNvPr id="7" name="Freeform 6"/>
          <p:cNvSpPr>
            <a:spLocks/>
          </p:cNvSpPr>
          <p:nvPr/>
        </p:nvSpPr>
        <p:spPr bwMode="auto">
          <a:xfrm>
            <a:off x="0" y="5588000"/>
            <a:ext cx="12192000" cy="1277088"/>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sz="1800"/>
          </a:p>
        </p:txBody>
      </p:sp>
      <p:cxnSp>
        <p:nvCxnSpPr>
          <p:cNvPr id="22" name="Straight Connector 21"/>
          <p:cNvCxnSpPr/>
          <p:nvPr userDrawn="1"/>
        </p:nvCxnSpPr>
        <p:spPr>
          <a:xfrm>
            <a:off x="2825496" y="4243290"/>
            <a:ext cx="8833104"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8" name="Title 1">
            <a:extLst>
              <a:ext uri="{FF2B5EF4-FFF2-40B4-BE49-F238E27FC236}">
                <a16:creationId xmlns:a16="http://schemas.microsoft.com/office/drawing/2014/main" id="{DA4F3D70-DAFA-4E13-9264-83EF05B53F8D}"/>
              </a:ext>
            </a:extLst>
          </p:cNvPr>
          <p:cNvSpPr>
            <a:spLocks noGrp="1"/>
          </p:cNvSpPr>
          <p:nvPr>
            <p:ph type="ctrTitle"/>
          </p:nvPr>
        </p:nvSpPr>
        <p:spPr>
          <a:xfrm>
            <a:off x="3596640" y="1261872"/>
            <a:ext cx="8522208" cy="2304288"/>
          </a:xfrm>
        </p:spPr>
        <p:txBody>
          <a:bodyPr anchor="t" anchorCtr="0">
            <a:normAutofit/>
          </a:bodyPr>
          <a:lstStyle>
            <a:lvl1pPr algn="l">
              <a:defRPr sz="3600"/>
            </a:lvl1pPr>
          </a:lstStyle>
          <a:p>
            <a:r>
              <a:rPr lang="en-US" dirty="0"/>
              <a:t>Click to edit Master title style</a:t>
            </a:r>
          </a:p>
        </p:txBody>
      </p:sp>
      <p:sp>
        <p:nvSpPr>
          <p:cNvPr id="9" name="Subtitle 2">
            <a:extLst>
              <a:ext uri="{FF2B5EF4-FFF2-40B4-BE49-F238E27FC236}">
                <a16:creationId xmlns:a16="http://schemas.microsoft.com/office/drawing/2014/main" id="{4E8DB8AE-EEBF-4A49-A6B0-C920EFFF98DC}"/>
              </a:ext>
            </a:extLst>
          </p:cNvPr>
          <p:cNvSpPr>
            <a:spLocks noGrp="1"/>
          </p:cNvSpPr>
          <p:nvPr>
            <p:ph type="subTitle" idx="1"/>
          </p:nvPr>
        </p:nvSpPr>
        <p:spPr>
          <a:xfrm>
            <a:off x="5425440" y="4562856"/>
            <a:ext cx="6193536" cy="1325880"/>
          </a:xfrm>
        </p:spPr>
        <p:txBody>
          <a:bodyPr>
            <a:normAutofit/>
          </a:bodyPr>
          <a:lstStyle>
            <a:lvl1pPr marL="0" indent="0" algn="l">
              <a:spcBef>
                <a:spcPts val="0"/>
              </a:spcBef>
              <a:buNone/>
              <a:defRPr sz="1600" i="1">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sz="1600" i="1" dirty="0">
              <a:solidFill>
                <a:schemeClr val="accent1"/>
              </a:solidFill>
              <a:latin typeface="Arial"/>
              <a:cs typeface="Arial"/>
            </a:endParaRPr>
          </a:p>
        </p:txBody>
      </p:sp>
      <p:pic>
        <p:nvPicPr>
          <p:cNvPr id="11" name="Picture 10" descr="10C4533-P1-008.png">
            <a:extLst>
              <a:ext uri="{FF2B5EF4-FFF2-40B4-BE49-F238E27FC236}">
                <a16:creationId xmlns:a16="http://schemas.microsoft.com/office/drawing/2014/main" id="{31A3D277-9EE9-42E6-AC1D-AF1462A4645B}"/>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l="19129" r="1963"/>
          <a:stretch/>
        </p:blipFill>
        <p:spPr>
          <a:xfrm>
            <a:off x="7480" y="822956"/>
            <a:ext cx="3767328" cy="5833503"/>
          </a:xfrm>
          <a:prstGeom prst="rect">
            <a:avLst/>
          </a:prstGeom>
        </p:spPr>
      </p:pic>
      <p:pic>
        <p:nvPicPr>
          <p:cNvPr id="12" name="Picture 11">
            <a:extLst>
              <a:ext uri="{FF2B5EF4-FFF2-40B4-BE49-F238E27FC236}">
                <a16:creationId xmlns:a16="http://schemas.microsoft.com/office/drawing/2014/main" id="{530C61EA-B651-4899-B6AD-0F37B91D2362}"/>
              </a:ext>
            </a:extLst>
          </p:cNvPr>
          <p:cNvPicPr>
            <a:picLocks/>
          </p:cNvPicPr>
          <p:nvPr userDrawn="1"/>
        </p:nvPicPr>
        <p:blipFill>
          <a:blip r:embed="rId3" cstate="email">
            <a:extLst>
              <a:ext uri="{28A0092B-C50C-407E-A947-70E740481C1C}">
                <a14:useLocalDpi xmlns:a14="http://schemas.microsoft.com/office/drawing/2010/main" val="0"/>
              </a:ext>
            </a:extLst>
          </a:blip>
          <a:stretch>
            <a:fillRect/>
          </a:stretch>
        </p:blipFill>
        <p:spPr>
          <a:xfrm>
            <a:off x="326470" y="59771"/>
            <a:ext cx="3840480" cy="603419"/>
          </a:xfrm>
          <a:prstGeom prst="rect">
            <a:avLst/>
          </a:prstGeom>
        </p:spPr>
      </p:pic>
    </p:spTree>
    <p:extLst>
      <p:ext uri="{BB962C8B-B14F-4D97-AF65-F5344CB8AC3E}">
        <p14:creationId xmlns:p14="http://schemas.microsoft.com/office/powerpoint/2010/main" val="2279476555"/>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09602" y="6604003"/>
            <a:ext cx="1105583" cy="183189"/>
          </a:xfrm>
          <a:prstGeom prst="rect">
            <a:avLst/>
          </a:prstGeom>
        </p:spPr>
        <p:txBody>
          <a:bodyPr/>
          <a:lstStyle/>
          <a:p>
            <a:r>
              <a:rPr lang="en-US"/>
              <a:t>11/15/2022</a:t>
            </a:r>
          </a:p>
        </p:txBody>
      </p:sp>
      <p:sp>
        <p:nvSpPr>
          <p:cNvPr id="5" name="Footer Placeholder 4"/>
          <p:cNvSpPr>
            <a:spLocks noGrp="1"/>
          </p:cNvSpPr>
          <p:nvPr>
            <p:ph type="ftr" sz="quarter" idx="11"/>
          </p:nvPr>
        </p:nvSpPr>
        <p:spPr>
          <a:xfrm>
            <a:off x="3051216" y="6546645"/>
            <a:ext cx="6049024" cy="240544"/>
          </a:xfrm>
          <a:prstGeom prst="rect">
            <a:avLst/>
          </a:prstGeom>
        </p:spPr>
        <p:txBody>
          <a:bodyPr/>
          <a:lstStyle/>
          <a:p>
            <a:r>
              <a:rPr lang="en-US"/>
              <a:t>Cylindrical orthogonal collision risk management in spacecraft formations</a:t>
            </a:r>
          </a:p>
        </p:txBody>
      </p:sp>
      <p:sp>
        <p:nvSpPr>
          <p:cNvPr id="6" name="Slide Number Placeholder 5"/>
          <p:cNvSpPr>
            <a:spLocks noGrp="1"/>
          </p:cNvSpPr>
          <p:nvPr>
            <p:ph type="sldNum" sz="quarter" idx="12"/>
          </p:nvPr>
        </p:nvSpPr>
        <p:spPr>
          <a:xfrm>
            <a:off x="10871200" y="6546645"/>
            <a:ext cx="1016000" cy="240544"/>
          </a:xfrm>
          <a:prstGeom prst="rect">
            <a:avLst/>
          </a:prstGeom>
        </p:spPr>
        <p:txBody>
          <a:bodyPr/>
          <a:lstStyle/>
          <a:p>
            <a:fld id="{2D43A7CC-66C1-4E75-8C81-24DF013C57DC}" type="slidenum">
              <a:rPr lang="en-US" smtClean="0"/>
              <a:t>‹#›</a:t>
            </a:fld>
            <a:endParaRPr lang="en-US"/>
          </a:p>
        </p:txBody>
      </p:sp>
    </p:spTree>
    <p:extLst>
      <p:ext uri="{BB962C8B-B14F-4D97-AF65-F5344CB8AC3E}">
        <p14:creationId xmlns:p14="http://schemas.microsoft.com/office/powerpoint/2010/main" val="26994082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73184" y="996696"/>
            <a:ext cx="2496312" cy="5111496"/>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1984248" y="996696"/>
            <a:ext cx="7342632" cy="5111496"/>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609602" y="6604003"/>
            <a:ext cx="1105583" cy="183189"/>
          </a:xfrm>
          <a:prstGeom prst="rect">
            <a:avLst/>
          </a:prstGeom>
        </p:spPr>
        <p:txBody>
          <a:bodyPr/>
          <a:lstStyle/>
          <a:p>
            <a:r>
              <a:rPr lang="en-US"/>
              <a:t>11/15/2022</a:t>
            </a:r>
          </a:p>
        </p:txBody>
      </p:sp>
      <p:sp>
        <p:nvSpPr>
          <p:cNvPr id="5" name="Footer Placeholder 4"/>
          <p:cNvSpPr>
            <a:spLocks noGrp="1"/>
          </p:cNvSpPr>
          <p:nvPr>
            <p:ph type="ftr" sz="quarter" idx="11"/>
          </p:nvPr>
        </p:nvSpPr>
        <p:spPr>
          <a:xfrm>
            <a:off x="3051216" y="6546645"/>
            <a:ext cx="6049024" cy="240544"/>
          </a:xfrm>
          <a:prstGeom prst="rect">
            <a:avLst/>
          </a:prstGeom>
        </p:spPr>
        <p:txBody>
          <a:bodyPr/>
          <a:lstStyle/>
          <a:p>
            <a:r>
              <a:rPr lang="en-US"/>
              <a:t>Cylindrical orthogonal collision risk management in spacecraft formations</a:t>
            </a:r>
          </a:p>
        </p:txBody>
      </p:sp>
      <p:sp>
        <p:nvSpPr>
          <p:cNvPr id="6" name="Slide Number Placeholder 5"/>
          <p:cNvSpPr>
            <a:spLocks noGrp="1"/>
          </p:cNvSpPr>
          <p:nvPr>
            <p:ph type="sldNum" sz="quarter" idx="12"/>
          </p:nvPr>
        </p:nvSpPr>
        <p:spPr>
          <a:xfrm>
            <a:off x="10871200" y="6546645"/>
            <a:ext cx="1016000" cy="240544"/>
          </a:xfrm>
          <a:prstGeom prst="rect">
            <a:avLst/>
          </a:prstGeom>
        </p:spPr>
        <p:txBody>
          <a:bodyPr/>
          <a:lstStyle/>
          <a:p>
            <a:fld id="{2D43A7CC-66C1-4E75-8C81-24DF013C57DC}" type="slidenum">
              <a:rPr lang="en-US" smtClean="0"/>
              <a:t>‹#›</a:t>
            </a:fld>
            <a:endParaRPr lang="en-US"/>
          </a:p>
        </p:txBody>
      </p:sp>
    </p:spTree>
    <p:extLst>
      <p:ext uri="{BB962C8B-B14F-4D97-AF65-F5344CB8AC3E}">
        <p14:creationId xmlns:p14="http://schemas.microsoft.com/office/powerpoint/2010/main" val="8957977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dummy (do not us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09602" y="6604003"/>
            <a:ext cx="1105583" cy="183189"/>
          </a:xfrm>
          <a:prstGeom prst="rect">
            <a:avLst/>
          </a:prstGeom>
        </p:spPr>
        <p:txBody>
          <a:bodyPr/>
          <a:lstStyle/>
          <a:p>
            <a:r>
              <a:rPr lang="en-US"/>
              <a:t>11/15/2022</a:t>
            </a:r>
            <a:endParaRPr lang="en-US" dirty="0"/>
          </a:p>
        </p:txBody>
      </p:sp>
      <p:sp>
        <p:nvSpPr>
          <p:cNvPr id="5" name="Footer Placeholder 4"/>
          <p:cNvSpPr>
            <a:spLocks noGrp="1"/>
          </p:cNvSpPr>
          <p:nvPr>
            <p:ph type="ftr" sz="quarter" idx="11"/>
          </p:nvPr>
        </p:nvSpPr>
        <p:spPr>
          <a:xfrm>
            <a:off x="3051216" y="6546645"/>
            <a:ext cx="6049024" cy="240544"/>
          </a:xfrm>
          <a:prstGeom prst="rect">
            <a:avLst/>
          </a:prstGeom>
        </p:spPr>
        <p:txBody>
          <a:bodyPr/>
          <a:lstStyle/>
          <a:p>
            <a:r>
              <a:rPr lang="en-US"/>
              <a:t>Cylindrical orthogonal collision risk management in spacecraft formations</a:t>
            </a:r>
            <a:endParaRPr lang="en-US" dirty="0"/>
          </a:p>
        </p:txBody>
      </p:sp>
      <p:sp>
        <p:nvSpPr>
          <p:cNvPr id="6" name="Slide Number Placeholder 5"/>
          <p:cNvSpPr>
            <a:spLocks noGrp="1"/>
          </p:cNvSpPr>
          <p:nvPr>
            <p:ph type="sldNum" sz="quarter" idx="12"/>
          </p:nvPr>
        </p:nvSpPr>
        <p:spPr>
          <a:xfrm>
            <a:off x="10871200" y="6546645"/>
            <a:ext cx="1016000" cy="240544"/>
          </a:xfrm>
          <a:prstGeom prst="rect">
            <a:avLst/>
          </a:prstGeom>
        </p:spPr>
        <p:txBody>
          <a:bodyPr/>
          <a:lstStyle/>
          <a:p>
            <a:fld id="{2D43A7CC-66C1-4E75-8C81-24DF013C57DC}" type="slidenum">
              <a:rPr lang="en-US" smtClean="0"/>
              <a:t>‹#›</a:t>
            </a:fld>
            <a:endParaRPr lang="en-US" dirty="0"/>
          </a:p>
        </p:txBody>
      </p:sp>
    </p:spTree>
    <p:extLst>
      <p:ext uri="{BB962C8B-B14F-4D97-AF65-F5344CB8AC3E}">
        <p14:creationId xmlns:p14="http://schemas.microsoft.com/office/powerpoint/2010/main" val="41585710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09602" y="6604003"/>
            <a:ext cx="1105583" cy="183189"/>
          </a:xfrm>
          <a:prstGeom prst="rect">
            <a:avLst/>
          </a:prstGeom>
        </p:spPr>
        <p:txBody>
          <a:bodyPr/>
          <a:lstStyle/>
          <a:p>
            <a:r>
              <a:rPr lang="en-US"/>
              <a:t>11/15/2022</a:t>
            </a:r>
            <a:endParaRPr lang="en-US" dirty="0"/>
          </a:p>
        </p:txBody>
      </p:sp>
      <p:sp>
        <p:nvSpPr>
          <p:cNvPr id="5" name="Footer Placeholder 4"/>
          <p:cNvSpPr>
            <a:spLocks noGrp="1"/>
          </p:cNvSpPr>
          <p:nvPr>
            <p:ph type="ftr" sz="quarter" idx="11"/>
          </p:nvPr>
        </p:nvSpPr>
        <p:spPr>
          <a:xfrm>
            <a:off x="3051216" y="6546645"/>
            <a:ext cx="6049024" cy="240544"/>
          </a:xfrm>
          <a:prstGeom prst="rect">
            <a:avLst/>
          </a:prstGeom>
        </p:spPr>
        <p:txBody>
          <a:bodyPr/>
          <a:lstStyle/>
          <a:p>
            <a:r>
              <a:rPr lang="en-US"/>
              <a:t>Cylindrical orthogonal collision risk management in spacecraft formations</a:t>
            </a:r>
            <a:endParaRPr lang="en-US" dirty="0"/>
          </a:p>
        </p:txBody>
      </p:sp>
      <p:sp>
        <p:nvSpPr>
          <p:cNvPr id="6" name="Slide Number Placeholder 5"/>
          <p:cNvSpPr>
            <a:spLocks noGrp="1"/>
          </p:cNvSpPr>
          <p:nvPr>
            <p:ph type="sldNum" sz="quarter" idx="12"/>
          </p:nvPr>
        </p:nvSpPr>
        <p:spPr>
          <a:xfrm>
            <a:off x="10871200" y="6546645"/>
            <a:ext cx="1016000" cy="240544"/>
          </a:xfrm>
          <a:prstGeom prst="rect">
            <a:avLst/>
          </a:prstGeom>
        </p:spPr>
        <p:txBody>
          <a:bodyPr/>
          <a:lstStyle/>
          <a:p>
            <a:fld id="{2D43A7CC-66C1-4E75-8C81-24DF013C57DC}" type="slidenum">
              <a:rPr lang="en-US" smtClean="0"/>
              <a:t>‹#›</a:t>
            </a:fld>
            <a:endParaRPr lang="en-US" dirty="0"/>
          </a:p>
        </p:txBody>
      </p:sp>
      <p:sp>
        <p:nvSpPr>
          <p:cNvPr id="7" name="Rectangle 6">
            <a:extLst>
              <a:ext uri="{FF2B5EF4-FFF2-40B4-BE49-F238E27FC236}">
                <a16:creationId xmlns:a16="http://schemas.microsoft.com/office/drawing/2014/main" id="{92217263-30EB-4498-99EF-40A3971B675A}"/>
              </a:ext>
            </a:extLst>
          </p:cNvPr>
          <p:cNvSpPr/>
          <p:nvPr userDrawn="1"/>
        </p:nvSpPr>
        <p:spPr bwMode="auto">
          <a:xfrm>
            <a:off x="228600" y="1197864"/>
            <a:ext cx="1523999" cy="64819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101587" tIns="50794" rIns="101587" bIns="50794" numCol="1" rtlCol="0" anchor="ctr" anchorCtr="0" compatLnSpc="1">
            <a:prstTxWarp prst="textNoShape">
              <a:avLst/>
            </a:prstTxWarp>
          </a:bodyPr>
          <a:lstStyle/>
          <a:p>
            <a:pPr marR="0" lvl="0" indent="0" algn="ctr" defTabSz="1015863" fontAlgn="base">
              <a:lnSpc>
                <a:spcPct val="100000"/>
              </a:lnSpc>
              <a:spcBef>
                <a:spcPct val="0"/>
              </a:spcBef>
              <a:spcAft>
                <a:spcPct val="0"/>
              </a:spcAft>
              <a:buClrTx/>
              <a:buSzTx/>
              <a:buFontTx/>
              <a:buNone/>
              <a:tabLst/>
            </a:pPr>
            <a:r>
              <a:rPr kumimoji="0" lang="en-US" sz="15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Motivation</a:t>
            </a:r>
          </a:p>
        </p:txBody>
      </p:sp>
    </p:spTree>
    <p:extLst>
      <p:ext uri="{BB962C8B-B14F-4D97-AF65-F5344CB8AC3E}">
        <p14:creationId xmlns:p14="http://schemas.microsoft.com/office/powerpoint/2010/main" val="9300797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84248" y="1709742"/>
            <a:ext cx="9985248" cy="2852737"/>
          </a:xfrm>
        </p:spPr>
        <p:txBody>
          <a:bodyPr anchor="b">
            <a:normAutofit/>
          </a:bodyPr>
          <a:lstStyle>
            <a:lvl1pPr>
              <a:defRPr sz="3600"/>
            </a:lvl1pPr>
          </a:lstStyle>
          <a:p>
            <a:r>
              <a:rPr lang="en-US" dirty="0"/>
              <a:t>Click to edit Master title style</a:t>
            </a:r>
          </a:p>
        </p:txBody>
      </p:sp>
      <p:sp>
        <p:nvSpPr>
          <p:cNvPr id="3" name="Text Placeholder 2"/>
          <p:cNvSpPr>
            <a:spLocks noGrp="1"/>
          </p:cNvSpPr>
          <p:nvPr>
            <p:ph type="body" idx="1"/>
          </p:nvPr>
        </p:nvSpPr>
        <p:spPr>
          <a:xfrm>
            <a:off x="1984248" y="4589467"/>
            <a:ext cx="9985248" cy="1500187"/>
          </a:xfrm>
        </p:spPr>
        <p:txBody>
          <a:bodyPr>
            <a:normAutofit/>
          </a:bodyPr>
          <a:lstStyle>
            <a:lvl1pPr marL="0" indent="0">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a:xfrm>
            <a:off x="609602" y="6604003"/>
            <a:ext cx="1105583" cy="183189"/>
          </a:xfrm>
          <a:prstGeom prst="rect">
            <a:avLst/>
          </a:prstGeom>
        </p:spPr>
        <p:txBody>
          <a:bodyPr/>
          <a:lstStyle/>
          <a:p>
            <a:r>
              <a:rPr lang="en-US"/>
              <a:t>11/15/2022</a:t>
            </a:r>
          </a:p>
        </p:txBody>
      </p:sp>
      <p:sp>
        <p:nvSpPr>
          <p:cNvPr id="5" name="Footer Placeholder 4"/>
          <p:cNvSpPr>
            <a:spLocks noGrp="1"/>
          </p:cNvSpPr>
          <p:nvPr>
            <p:ph type="ftr" sz="quarter" idx="11"/>
          </p:nvPr>
        </p:nvSpPr>
        <p:spPr>
          <a:xfrm>
            <a:off x="3051216" y="6546645"/>
            <a:ext cx="6049024" cy="240544"/>
          </a:xfrm>
          <a:prstGeom prst="rect">
            <a:avLst/>
          </a:prstGeom>
        </p:spPr>
        <p:txBody>
          <a:bodyPr/>
          <a:lstStyle/>
          <a:p>
            <a:r>
              <a:rPr lang="en-US"/>
              <a:t>Cylindrical orthogonal collision risk management in spacecraft formations</a:t>
            </a:r>
          </a:p>
        </p:txBody>
      </p:sp>
      <p:sp>
        <p:nvSpPr>
          <p:cNvPr id="6" name="Slide Number Placeholder 5"/>
          <p:cNvSpPr>
            <a:spLocks noGrp="1"/>
          </p:cNvSpPr>
          <p:nvPr>
            <p:ph type="sldNum" sz="quarter" idx="12"/>
          </p:nvPr>
        </p:nvSpPr>
        <p:spPr>
          <a:xfrm>
            <a:off x="10871200" y="6546645"/>
            <a:ext cx="1016000" cy="240544"/>
          </a:xfrm>
          <a:prstGeom prst="rect">
            <a:avLst/>
          </a:prstGeom>
        </p:spPr>
        <p:txBody>
          <a:bodyPr/>
          <a:lstStyle/>
          <a:p>
            <a:fld id="{2D43A7CC-66C1-4E75-8C81-24DF013C57DC}" type="slidenum">
              <a:rPr lang="en-US" smtClean="0"/>
              <a:t>‹#›</a:t>
            </a:fld>
            <a:endParaRPr lang="en-US"/>
          </a:p>
        </p:txBody>
      </p:sp>
      <p:sp>
        <p:nvSpPr>
          <p:cNvPr id="7" name="Rectangle 6">
            <a:extLst>
              <a:ext uri="{FF2B5EF4-FFF2-40B4-BE49-F238E27FC236}">
                <a16:creationId xmlns:a16="http://schemas.microsoft.com/office/drawing/2014/main" id="{73B426E9-4E16-4895-B3AC-B39528143823}"/>
              </a:ext>
            </a:extLst>
          </p:cNvPr>
          <p:cNvSpPr/>
          <p:nvPr userDrawn="1"/>
        </p:nvSpPr>
        <p:spPr bwMode="auto">
          <a:xfrm>
            <a:off x="228600" y="1197864"/>
            <a:ext cx="1523999" cy="64819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101587" tIns="50794" rIns="101587" bIns="50794" numCol="1" rtlCol="0" anchor="ctr" anchorCtr="0" compatLnSpc="1">
            <a:prstTxWarp prst="textNoShape">
              <a:avLst/>
            </a:prstTxWarp>
          </a:bodyPr>
          <a:lstStyle/>
          <a:p>
            <a:pPr marR="0" lvl="0" indent="0" algn="ctr" defTabSz="1015863" fontAlgn="base">
              <a:lnSpc>
                <a:spcPct val="100000"/>
              </a:lnSpc>
              <a:spcBef>
                <a:spcPct val="0"/>
              </a:spcBef>
              <a:spcAft>
                <a:spcPct val="0"/>
              </a:spcAft>
              <a:buClrTx/>
              <a:buSzTx/>
              <a:buFontTx/>
              <a:buNone/>
              <a:tabLst/>
            </a:pPr>
            <a:r>
              <a:rPr kumimoji="0" lang="en-US" sz="15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Motivation</a:t>
            </a:r>
          </a:p>
        </p:txBody>
      </p:sp>
    </p:spTree>
    <p:extLst>
      <p:ext uri="{BB962C8B-B14F-4D97-AF65-F5344CB8AC3E}">
        <p14:creationId xmlns:p14="http://schemas.microsoft.com/office/powerpoint/2010/main" val="7609821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984248" y="2139696"/>
            <a:ext cx="4919472" cy="3986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050024" y="2139696"/>
            <a:ext cx="4919472" cy="398678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a:xfrm>
            <a:off x="609602" y="6604003"/>
            <a:ext cx="1105583" cy="183189"/>
          </a:xfrm>
          <a:prstGeom prst="rect">
            <a:avLst/>
          </a:prstGeom>
        </p:spPr>
        <p:txBody>
          <a:bodyPr/>
          <a:lstStyle/>
          <a:p>
            <a:r>
              <a:rPr lang="en-US"/>
              <a:t>11/15/2022</a:t>
            </a:r>
          </a:p>
        </p:txBody>
      </p:sp>
      <p:sp>
        <p:nvSpPr>
          <p:cNvPr id="6" name="Footer Placeholder 5"/>
          <p:cNvSpPr>
            <a:spLocks noGrp="1"/>
          </p:cNvSpPr>
          <p:nvPr>
            <p:ph type="ftr" sz="quarter" idx="11"/>
          </p:nvPr>
        </p:nvSpPr>
        <p:spPr>
          <a:xfrm>
            <a:off x="3051216" y="6546645"/>
            <a:ext cx="6049024" cy="240544"/>
          </a:xfrm>
          <a:prstGeom prst="rect">
            <a:avLst/>
          </a:prstGeom>
        </p:spPr>
        <p:txBody>
          <a:bodyPr/>
          <a:lstStyle/>
          <a:p>
            <a:r>
              <a:rPr lang="en-US"/>
              <a:t>Cylindrical orthogonal collision risk management in spacecraft formations</a:t>
            </a:r>
          </a:p>
        </p:txBody>
      </p:sp>
      <p:sp>
        <p:nvSpPr>
          <p:cNvPr id="7" name="Slide Number Placeholder 6"/>
          <p:cNvSpPr>
            <a:spLocks noGrp="1"/>
          </p:cNvSpPr>
          <p:nvPr>
            <p:ph type="sldNum" sz="quarter" idx="12"/>
          </p:nvPr>
        </p:nvSpPr>
        <p:spPr>
          <a:xfrm>
            <a:off x="10871200" y="6546645"/>
            <a:ext cx="1016000" cy="240544"/>
          </a:xfrm>
          <a:prstGeom prst="rect">
            <a:avLst/>
          </a:prstGeom>
        </p:spPr>
        <p:txBody>
          <a:bodyPr/>
          <a:lstStyle/>
          <a:p>
            <a:fld id="{2D43A7CC-66C1-4E75-8C81-24DF013C57DC}" type="slidenum">
              <a:rPr lang="en-US" smtClean="0"/>
              <a:t>‹#›</a:t>
            </a:fld>
            <a:endParaRPr lang="en-US"/>
          </a:p>
        </p:txBody>
      </p:sp>
      <p:sp>
        <p:nvSpPr>
          <p:cNvPr id="8" name="Rectangle 7">
            <a:extLst>
              <a:ext uri="{FF2B5EF4-FFF2-40B4-BE49-F238E27FC236}">
                <a16:creationId xmlns:a16="http://schemas.microsoft.com/office/drawing/2014/main" id="{46246970-928D-4B41-809C-0A665DE84188}"/>
              </a:ext>
            </a:extLst>
          </p:cNvPr>
          <p:cNvSpPr/>
          <p:nvPr userDrawn="1"/>
        </p:nvSpPr>
        <p:spPr bwMode="auto">
          <a:xfrm>
            <a:off x="228600" y="1197864"/>
            <a:ext cx="1523999" cy="64819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101587" tIns="50794" rIns="101587" bIns="50794" numCol="1" rtlCol="0" anchor="ctr" anchorCtr="0" compatLnSpc="1">
            <a:prstTxWarp prst="textNoShape">
              <a:avLst/>
            </a:prstTxWarp>
          </a:bodyPr>
          <a:lstStyle/>
          <a:p>
            <a:pPr marR="0" lvl="0" indent="0" algn="ctr" defTabSz="1015863" fontAlgn="base">
              <a:lnSpc>
                <a:spcPct val="100000"/>
              </a:lnSpc>
              <a:spcBef>
                <a:spcPct val="0"/>
              </a:spcBef>
              <a:spcAft>
                <a:spcPct val="0"/>
              </a:spcAft>
              <a:buClrTx/>
              <a:buSzTx/>
              <a:buFontTx/>
              <a:buNone/>
              <a:tabLst/>
            </a:pPr>
            <a:r>
              <a:rPr kumimoji="0" lang="en-US" sz="15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Motivation</a:t>
            </a:r>
          </a:p>
        </p:txBody>
      </p:sp>
    </p:spTree>
    <p:extLst>
      <p:ext uri="{BB962C8B-B14F-4D97-AF65-F5344CB8AC3E}">
        <p14:creationId xmlns:p14="http://schemas.microsoft.com/office/powerpoint/2010/main" val="36830447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1984248" y="667512"/>
            <a:ext cx="9985248" cy="1143000"/>
          </a:xfrm>
        </p:spPr>
        <p:txBody>
          <a:bodyPr/>
          <a:lstStyle/>
          <a:p>
            <a:r>
              <a:rPr lang="en-US" dirty="0"/>
              <a:t>Click to edit Master title style</a:t>
            </a:r>
          </a:p>
        </p:txBody>
      </p:sp>
      <p:sp>
        <p:nvSpPr>
          <p:cNvPr id="3" name="Text Placeholder 2"/>
          <p:cNvSpPr>
            <a:spLocks noGrp="1"/>
          </p:cNvSpPr>
          <p:nvPr>
            <p:ph type="body" idx="1"/>
          </p:nvPr>
        </p:nvSpPr>
        <p:spPr>
          <a:xfrm>
            <a:off x="1984248" y="2139696"/>
            <a:ext cx="4919472" cy="75895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984248" y="2898648"/>
            <a:ext cx="4919472" cy="33741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050024" y="2139696"/>
            <a:ext cx="4919472" cy="75895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7050024" y="2898648"/>
            <a:ext cx="4919472" cy="337413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a:xfrm>
            <a:off x="609602" y="6604003"/>
            <a:ext cx="1105583" cy="183189"/>
          </a:xfrm>
          <a:prstGeom prst="rect">
            <a:avLst/>
          </a:prstGeom>
        </p:spPr>
        <p:txBody>
          <a:bodyPr/>
          <a:lstStyle/>
          <a:p>
            <a:r>
              <a:rPr lang="en-US"/>
              <a:t>11/15/2022</a:t>
            </a:r>
          </a:p>
        </p:txBody>
      </p:sp>
      <p:sp>
        <p:nvSpPr>
          <p:cNvPr id="8" name="Footer Placeholder 7"/>
          <p:cNvSpPr>
            <a:spLocks noGrp="1"/>
          </p:cNvSpPr>
          <p:nvPr>
            <p:ph type="ftr" sz="quarter" idx="11"/>
          </p:nvPr>
        </p:nvSpPr>
        <p:spPr>
          <a:xfrm>
            <a:off x="3051216" y="6546645"/>
            <a:ext cx="6049024" cy="240544"/>
          </a:xfrm>
          <a:prstGeom prst="rect">
            <a:avLst/>
          </a:prstGeom>
        </p:spPr>
        <p:txBody>
          <a:bodyPr/>
          <a:lstStyle/>
          <a:p>
            <a:r>
              <a:rPr lang="en-US"/>
              <a:t>Cylindrical orthogonal collision risk management in spacecraft formations</a:t>
            </a:r>
          </a:p>
        </p:txBody>
      </p:sp>
      <p:sp>
        <p:nvSpPr>
          <p:cNvPr id="9" name="Slide Number Placeholder 8"/>
          <p:cNvSpPr>
            <a:spLocks noGrp="1"/>
          </p:cNvSpPr>
          <p:nvPr>
            <p:ph type="sldNum" sz="quarter" idx="12"/>
          </p:nvPr>
        </p:nvSpPr>
        <p:spPr>
          <a:xfrm>
            <a:off x="10871200" y="6546645"/>
            <a:ext cx="1016000" cy="240544"/>
          </a:xfrm>
          <a:prstGeom prst="rect">
            <a:avLst/>
          </a:prstGeom>
        </p:spPr>
        <p:txBody>
          <a:bodyPr/>
          <a:lstStyle/>
          <a:p>
            <a:fld id="{2D43A7CC-66C1-4E75-8C81-24DF013C57DC}" type="slidenum">
              <a:rPr lang="en-US" smtClean="0"/>
              <a:t>‹#›</a:t>
            </a:fld>
            <a:endParaRPr lang="en-US"/>
          </a:p>
        </p:txBody>
      </p:sp>
      <p:sp>
        <p:nvSpPr>
          <p:cNvPr id="11" name="Rectangle 10">
            <a:extLst>
              <a:ext uri="{FF2B5EF4-FFF2-40B4-BE49-F238E27FC236}">
                <a16:creationId xmlns:a16="http://schemas.microsoft.com/office/drawing/2014/main" id="{8BBB7142-C70A-457E-9EFC-34C8AB106D7A}"/>
              </a:ext>
            </a:extLst>
          </p:cNvPr>
          <p:cNvSpPr/>
          <p:nvPr userDrawn="1"/>
        </p:nvSpPr>
        <p:spPr bwMode="auto">
          <a:xfrm>
            <a:off x="228600" y="1197864"/>
            <a:ext cx="1523999" cy="64819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101587" tIns="50794" rIns="101587" bIns="50794" numCol="1" rtlCol="0" anchor="ctr" anchorCtr="0" compatLnSpc="1">
            <a:prstTxWarp prst="textNoShape">
              <a:avLst/>
            </a:prstTxWarp>
          </a:bodyPr>
          <a:lstStyle/>
          <a:p>
            <a:pPr marR="0" lvl="0" indent="0" algn="ctr" defTabSz="1015863" fontAlgn="base">
              <a:lnSpc>
                <a:spcPct val="100000"/>
              </a:lnSpc>
              <a:spcBef>
                <a:spcPct val="0"/>
              </a:spcBef>
              <a:spcAft>
                <a:spcPct val="0"/>
              </a:spcAft>
              <a:buClrTx/>
              <a:buSzTx/>
              <a:buFontTx/>
              <a:buNone/>
              <a:tabLst/>
            </a:pPr>
            <a:r>
              <a:rPr kumimoji="0" lang="en-US" sz="15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Motivation</a:t>
            </a:r>
          </a:p>
        </p:txBody>
      </p:sp>
    </p:spTree>
    <p:extLst>
      <p:ext uri="{BB962C8B-B14F-4D97-AF65-F5344CB8AC3E}">
        <p14:creationId xmlns:p14="http://schemas.microsoft.com/office/powerpoint/2010/main" val="39830133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09602" y="6604003"/>
            <a:ext cx="1105583" cy="183189"/>
          </a:xfrm>
          <a:prstGeom prst="rect">
            <a:avLst/>
          </a:prstGeom>
        </p:spPr>
        <p:txBody>
          <a:bodyPr/>
          <a:lstStyle/>
          <a:p>
            <a:r>
              <a:rPr lang="en-US"/>
              <a:t>11/15/2022</a:t>
            </a:r>
            <a:endParaRPr lang="en-US" dirty="0"/>
          </a:p>
        </p:txBody>
      </p:sp>
      <p:sp>
        <p:nvSpPr>
          <p:cNvPr id="5" name="Footer Placeholder 4"/>
          <p:cNvSpPr>
            <a:spLocks noGrp="1"/>
          </p:cNvSpPr>
          <p:nvPr>
            <p:ph type="ftr" sz="quarter" idx="11"/>
          </p:nvPr>
        </p:nvSpPr>
        <p:spPr>
          <a:xfrm>
            <a:off x="3051216" y="6546645"/>
            <a:ext cx="6049024" cy="240544"/>
          </a:xfrm>
          <a:prstGeom prst="rect">
            <a:avLst/>
          </a:prstGeom>
        </p:spPr>
        <p:txBody>
          <a:bodyPr/>
          <a:lstStyle/>
          <a:p>
            <a:r>
              <a:rPr lang="en-US"/>
              <a:t>Cylindrical orthogonal collision risk management in spacecraft formations</a:t>
            </a:r>
            <a:endParaRPr lang="en-US" dirty="0"/>
          </a:p>
        </p:txBody>
      </p:sp>
      <p:sp>
        <p:nvSpPr>
          <p:cNvPr id="6" name="Slide Number Placeholder 5"/>
          <p:cNvSpPr>
            <a:spLocks noGrp="1"/>
          </p:cNvSpPr>
          <p:nvPr>
            <p:ph type="sldNum" sz="quarter" idx="12"/>
          </p:nvPr>
        </p:nvSpPr>
        <p:spPr>
          <a:xfrm>
            <a:off x="10871200" y="6546645"/>
            <a:ext cx="1016000" cy="240544"/>
          </a:xfrm>
          <a:prstGeom prst="rect">
            <a:avLst/>
          </a:prstGeom>
        </p:spPr>
        <p:txBody>
          <a:bodyPr/>
          <a:lstStyle/>
          <a:p>
            <a:fld id="{2D43A7CC-66C1-4E75-8C81-24DF013C57DC}" type="slidenum">
              <a:rPr lang="en-US" smtClean="0"/>
              <a:t>‹#›</a:t>
            </a:fld>
            <a:endParaRPr lang="en-US" dirty="0"/>
          </a:p>
        </p:txBody>
      </p:sp>
      <p:sp>
        <p:nvSpPr>
          <p:cNvPr id="8" name="Rectangle 7">
            <a:extLst>
              <a:ext uri="{FF2B5EF4-FFF2-40B4-BE49-F238E27FC236}">
                <a16:creationId xmlns:a16="http://schemas.microsoft.com/office/drawing/2014/main" id="{6179A71A-64EC-4E13-8BDF-F6F838D7BE22}"/>
              </a:ext>
            </a:extLst>
          </p:cNvPr>
          <p:cNvSpPr/>
          <p:nvPr userDrawn="1"/>
        </p:nvSpPr>
        <p:spPr bwMode="auto">
          <a:xfrm>
            <a:off x="228600" y="2002536"/>
            <a:ext cx="1523999" cy="64819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101587" tIns="50794" rIns="101587" bIns="50794" numCol="1" rtlCol="0" anchor="ctr" anchorCtr="0" compatLnSpc="1">
            <a:prstTxWarp prst="textNoShape">
              <a:avLst/>
            </a:prstTxWarp>
          </a:bodyPr>
          <a:lstStyle/>
          <a:p>
            <a:pPr marR="0" lvl="0" indent="0" algn="ctr" defTabSz="1015863" fontAlgn="base">
              <a:lnSpc>
                <a:spcPct val="100000"/>
              </a:lnSpc>
              <a:spcBef>
                <a:spcPct val="0"/>
              </a:spcBef>
              <a:spcAft>
                <a:spcPct val="0"/>
              </a:spcAft>
              <a:buClrTx/>
              <a:buSzTx/>
              <a:buFontTx/>
              <a:buNone/>
              <a:tabLst/>
            </a:pPr>
            <a:r>
              <a:rPr kumimoji="0" lang="en-US" sz="15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Background</a:t>
            </a:r>
          </a:p>
        </p:txBody>
      </p:sp>
    </p:spTree>
    <p:extLst>
      <p:ext uri="{BB962C8B-B14F-4D97-AF65-F5344CB8AC3E}">
        <p14:creationId xmlns:p14="http://schemas.microsoft.com/office/powerpoint/2010/main" val="38422799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84248" y="1709742"/>
            <a:ext cx="9985248" cy="2852737"/>
          </a:xfrm>
        </p:spPr>
        <p:txBody>
          <a:bodyPr anchor="b">
            <a:normAutofit/>
          </a:bodyPr>
          <a:lstStyle>
            <a:lvl1pPr>
              <a:defRPr sz="3600"/>
            </a:lvl1pPr>
          </a:lstStyle>
          <a:p>
            <a:r>
              <a:rPr lang="en-US" dirty="0"/>
              <a:t>Click to edit Master title style</a:t>
            </a:r>
          </a:p>
        </p:txBody>
      </p:sp>
      <p:sp>
        <p:nvSpPr>
          <p:cNvPr id="3" name="Text Placeholder 2"/>
          <p:cNvSpPr>
            <a:spLocks noGrp="1"/>
          </p:cNvSpPr>
          <p:nvPr>
            <p:ph type="body" idx="1"/>
          </p:nvPr>
        </p:nvSpPr>
        <p:spPr>
          <a:xfrm>
            <a:off x="1984248" y="4589467"/>
            <a:ext cx="9985248" cy="1500187"/>
          </a:xfrm>
        </p:spPr>
        <p:txBody>
          <a:bodyPr>
            <a:normAutofit/>
          </a:bodyPr>
          <a:lstStyle>
            <a:lvl1pPr marL="0" indent="0">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a:xfrm>
            <a:off x="609602" y="6604003"/>
            <a:ext cx="1105583" cy="183189"/>
          </a:xfrm>
          <a:prstGeom prst="rect">
            <a:avLst/>
          </a:prstGeom>
        </p:spPr>
        <p:txBody>
          <a:bodyPr/>
          <a:lstStyle/>
          <a:p>
            <a:r>
              <a:rPr lang="en-US"/>
              <a:t>11/15/2022</a:t>
            </a:r>
          </a:p>
        </p:txBody>
      </p:sp>
      <p:sp>
        <p:nvSpPr>
          <p:cNvPr id="5" name="Footer Placeholder 4"/>
          <p:cNvSpPr>
            <a:spLocks noGrp="1"/>
          </p:cNvSpPr>
          <p:nvPr>
            <p:ph type="ftr" sz="quarter" idx="11"/>
          </p:nvPr>
        </p:nvSpPr>
        <p:spPr>
          <a:xfrm>
            <a:off x="3051216" y="6546645"/>
            <a:ext cx="6049024" cy="240544"/>
          </a:xfrm>
          <a:prstGeom prst="rect">
            <a:avLst/>
          </a:prstGeom>
        </p:spPr>
        <p:txBody>
          <a:bodyPr/>
          <a:lstStyle/>
          <a:p>
            <a:r>
              <a:rPr lang="en-US"/>
              <a:t>Cylindrical orthogonal collision risk management in spacecraft formations</a:t>
            </a:r>
          </a:p>
        </p:txBody>
      </p:sp>
      <p:sp>
        <p:nvSpPr>
          <p:cNvPr id="6" name="Slide Number Placeholder 5"/>
          <p:cNvSpPr>
            <a:spLocks noGrp="1"/>
          </p:cNvSpPr>
          <p:nvPr>
            <p:ph type="sldNum" sz="quarter" idx="12"/>
          </p:nvPr>
        </p:nvSpPr>
        <p:spPr>
          <a:xfrm>
            <a:off x="10871200" y="6546645"/>
            <a:ext cx="1016000" cy="240544"/>
          </a:xfrm>
          <a:prstGeom prst="rect">
            <a:avLst/>
          </a:prstGeom>
        </p:spPr>
        <p:txBody>
          <a:bodyPr/>
          <a:lstStyle/>
          <a:p>
            <a:fld id="{2D43A7CC-66C1-4E75-8C81-24DF013C57DC}" type="slidenum">
              <a:rPr lang="en-US" smtClean="0"/>
              <a:t>‹#›</a:t>
            </a:fld>
            <a:endParaRPr lang="en-US"/>
          </a:p>
        </p:txBody>
      </p:sp>
      <p:sp>
        <p:nvSpPr>
          <p:cNvPr id="7" name="Rectangle 6">
            <a:extLst>
              <a:ext uri="{FF2B5EF4-FFF2-40B4-BE49-F238E27FC236}">
                <a16:creationId xmlns:a16="http://schemas.microsoft.com/office/drawing/2014/main" id="{16A4CF8B-A54B-4D10-A6CB-B846802B2E6A}"/>
              </a:ext>
            </a:extLst>
          </p:cNvPr>
          <p:cNvSpPr/>
          <p:nvPr userDrawn="1"/>
        </p:nvSpPr>
        <p:spPr bwMode="auto">
          <a:xfrm>
            <a:off x="228600" y="2002536"/>
            <a:ext cx="1523999" cy="64819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101587" tIns="50794" rIns="101587" bIns="50794" numCol="1" rtlCol="0" anchor="ctr" anchorCtr="0" compatLnSpc="1">
            <a:prstTxWarp prst="textNoShape">
              <a:avLst/>
            </a:prstTxWarp>
          </a:bodyPr>
          <a:lstStyle/>
          <a:p>
            <a:pPr marR="0" lvl="0" indent="0" algn="ctr" defTabSz="1015863" fontAlgn="base">
              <a:lnSpc>
                <a:spcPct val="100000"/>
              </a:lnSpc>
              <a:spcBef>
                <a:spcPct val="0"/>
              </a:spcBef>
              <a:spcAft>
                <a:spcPct val="0"/>
              </a:spcAft>
              <a:buClrTx/>
              <a:buSzTx/>
              <a:buFontTx/>
              <a:buNone/>
              <a:tabLst/>
            </a:pPr>
            <a:r>
              <a:rPr kumimoji="0" lang="en-US" sz="15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Background</a:t>
            </a:r>
          </a:p>
        </p:txBody>
      </p:sp>
    </p:spTree>
    <p:extLst>
      <p:ext uri="{BB962C8B-B14F-4D97-AF65-F5344CB8AC3E}">
        <p14:creationId xmlns:p14="http://schemas.microsoft.com/office/powerpoint/2010/main" val="12860308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984248" y="2139696"/>
            <a:ext cx="4919472" cy="3986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050024" y="2139696"/>
            <a:ext cx="4919472" cy="398678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a:xfrm>
            <a:off x="609602" y="6604003"/>
            <a:ext cx="1105583" cy="183189"/>
          </a:xfrm>
          <a:prstGeom prst="rect">
            <a:avLst/>
          </a:prstGeom>
        </p:spPr>
        <p:txBody>
          <a:bodyPr/>
          <a:lstStyle/>
          <a:p>
            <a:r>
              <a:rPr lang="en-US"/>
              <a:t>11/15/2022</a:t>
            </a:r>
          </a:p>
        </p:txBody>
      </p:sp>
      <p:sp>
        <p:nvSpPr>
          <p:cNvPr id="6" name="Footer Placeholder 5"/>
          <p:cNvSpPr>
            <a:spLocks noGrp="1"/>
          </p:cNvSpPr>
          <p:nvPr>
            <p:ph type="ftr" sz="quarter" idx="11"/>
          </p:nvPr>
        </p:nvSpPr>
        <p:spPr>
          <a:xfrm>
            <a:off x="3051216" y="6546645"/>
            <a:ext cx="6049024" cy="240544"/>
          </a:xfrm>
          <a:prstGeom prst="rect">
            <a:avLst/>
          </a:prstGeom>
        </p:spPr>
        <p:txBody>
          <a:bodyPr/>
          <a:lstStyle/>
          <a:p>
            <a:r>
              <a:rPr lang="en-US"/>
              <a:t>Cylindrical orthogonal collision risk management in spacecraft formations</a:t>
            </a:r>
          </a:p>
        </p:txBody>
      </p:sp>
      <p:sp>
        <p:nvSpPr>
          <p:cNvPr id="7" name="Slide Number Placeholder 6"/>
          <p:cNvSpPr>
            <a:spLocks noGrp="1"/>
          </p:cNvSpPr>
          <p:nvPr>
            <p:ph type="sldNum" sz="quarter" idx="12"/>
          </p:nvPr>
        </p:nvSpPr>
        <p:spPr>
          <a:xfrm>
            <a:off x="10871200" y="6546645"/>
            <a:ext cx="1016000" cy="240544"/>
          </a:xfrm>
          <a:prstGeom prst="rect">
            <a:avLst/>
          </a:prstGeom>
        </p:spPr>
        <p:txBody>
          <a:bodyPr/>
          <a:lstStyle/>
          <a:p>
            <a:fld id="{2D43A7CC-66C1-4E75-8C81-24DF013C57DC}" type="slidenum">
              <a:rPr lang="en-US" smtClean="0"/>
              <a:t>‹#›</a:t>
            </a:fld>
            <a:endParaRPr lang="en-US"/>
          </a:p>
        </p:txBody>
      </p:sp>
      <p:sp>
        <p:nvSpPr>
          <p:cNvPr id="8" name="Rectangle 7">
            <a:extLst>
              <a:ext uri="{FF2B5EF4-FFF2-40B4-BE49-F238E27FC236}">
                <a16:creationId xmlns:a16="http://schemas.microsoft.com/office/drawing/2014/main" id="{B6382A97-C814-423A-858A-EE2E1D44F2C0}"/>
              </a:ext>
            </a:extLst>
          </p:cNvPr>
          <p:cNvSpPr/>
          <p:nvPr userDrawn="1"/>
        </p:nvSpPr>
        <p:spPr bwMode="auto">
          <a:xfrm>
            <a:off x="228600" y="2002536"/>
            <a:ext cx="1523999" cy="64819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101587" tIns="50794" rIns="101587" bIns="50794" numCol="1" rtlCol="0" anchor="ctr" anchorCtr="0" compatLnSpc="1">
            <a:prstTxWarp prst="textNoShape">
              <a:avLst/>
            </a:prstTxWarp>
          </a:bodyPr>
          <a:lstStyle/>
          <a:p>
            <a:pPr marR="0" lvl="0" indent="0" algn="ctr" defTabSz="1015863" fontAlgn="base">
              <a:lnSpc>
                <a:spcPct val="100000"/>
              </a:lnSpc>
              <a:spcBef>
                <a:spcPct val="0"/>
              </a:spcBef>
              <a:spcAft>
                <a:spcPct val="0"/>
              </a:spcAft>
              <a:buClrTx/>
              <a:buSzTx/>
              <a:buFontTx/>
              <a:buNone/>
              <a:tabLst/>
            </a:pPr>
            <a:r>
              <a:rPr kumimoji="0" lang="en-US" sz="15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Background</a:t>
            </a:r>
          </a:p>
        </p:txBody>
      </p:sp>
    </p:spTree>
    <p:extLst>
      <p:ext uri="{BB962C8B-B14F-4D97-AF65-F5344CB8AC3E}">
        <p14:creationId xmlns:p14="http://schemas.microsoft.com/office/powerpoint/2010/main" val="24992047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09602" y="6604003"/>
            <a:ext cx="1105583" cy="183189"/>
          </a:xfrm>
          <a:prstGeom prst="rect">
            <a:avLst/>
          </a:prstGeom>
        </p:spPr>
        <p:txBody>
          <a:bodyPr/>
          <a:lstStyle/>
          <a:p>
            <a:r>
              <a:rPr lang="en-US"/>
              <a:t>11/15/2022</a:t>
            </a:r>
            <a:endParaRPr lang="en-US" dirty="0"/>
          </a:p>
        </p:txBody>
      </p:sp>
      <p:sp>
        <p:nvSpPr>
          <p:cNvPr id="5" name="Footer Placeholder 4"/>
          <p:cNvSpPr>
            <a:spLocks noGrp="1"/>
          </p:cNvSpPr>
          <p:nvPr>
            <p:ph type="ftr" sz="quarter" idx="11"/>
          </p:nvPr>
        </p:nvSpPr>
        <p:spPr>
          <a:xfrm>
            <a:off x="3051216" y="6546645"/>
            <a:ext cx="6049024" cy="240544"/>
          </a:xfrm>
          <a:prstGeom prst="rect">
            <a:avLst/>
          </a:prstGeom>
        </p:spPr>
        <p:txBody>
          <a:bodyPr/>
          <a:lstStyle/>
          <a:p>
            <a:r>
              <a:rPr lang="en-US"/>
              <a:t>Cylindrical orthogonal collision risk management in spacecraft formations</a:t>
            </a:r>
            <a:endParaRPr lang="en-US" dirty="0"/>
          </a:p>
        </p:txBody>
      </p:sp>
      <p:sp>
        <p:nvSpPr>
          <p:cNvPr id="6" name="Slide Number Placeholder 5"/>
          <p:cNvSpPr>
            <a:spLocks noGrp="1"/>
          </p:cNvSpPr>
          <p:nvPr>
            <p:ph type="sldNum" sz="quarter" idx="12"/>
          </p:nvPr>
        </p:nvSpPr>
        <p:spPr>
          <a:xfrm>
            <a:off x="10871200" y="6546645"/>
            <a:ext cx="1016000" cy="240544"/>
          </a:xfrm>
          <a:prstGeom prst="rect">
            <a:avLst/>
          </a:prstGeom>
        </p:spPr>
        <p:txBody>
          <a:bodyPr/>
          <a:lstStyle/>
          <a:p>
            <a:fld id="{2D43A7CC-66C1-4E75-8C81-24DF013C57DC}" type="slidenum">
              <a:rPr lang="en-US" smtClean="0"/>
              <a:t>‹#›</a:t>
            </a:fld>
            <a:endParaRPr lang="en-US" dirty="0"/>
          </a:p>
        </p:txBody>
      </p:sp>
    </p:spTree>
    <p:extLst>
      <p:ext uri="{BB962C8B-B14F-4D97-AF65-F5344CB8AC3E}">
        <p14:creationId xmlns:p14="http://schemas.microsoft.com/office/powerpoint/2010/main" val="219234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2_Comparison">
    <p:spTree>
      <p:nvGrpSpPr>
        <p:cNvPr id="1" name=""/>
        <p:cNvGrpSpPr/>
        <p:nvPr/>
      </p:nvGrpSpPr>
      <p:grpSpPr>
        <a:xfrm>
          <a:off x="0" y="0"/>
          <a:ext cx="0" cy="0"/>
          <a:chOff x="0" y="0"/>
          <a:chExt cx="0" cy="0"/>
        </a:xfrm>
      </p:grpSpPr>
      <p:sp>
        <p:nvSpPr>
          <p:cNvPr id="2" name="Title 1"/>
          <p:cNvSpPr>
            <a:spLocks noGrp="1"/>
          </p:cNvSpPr>
          <p:nvPr>
            <p:ph type="title"/>
          </p:nvPr>
        </p:nvSpPr>
        <p:spPr>
          <a:xfrm>
            <a:off x="1984248" y="667512"/>
            <a:ext cx="9985248" cy="1143000"/>
          </a:xfrm>
        </p:spPr>
        <p:txBody>
          <a:bodyPr/>
          <a:lstStyle/>
          <a:p>
            <a:r>
              <a:rPr lang="en-US" dirty="0"/>
              <a:t>Click to edit Master title style</a:t>
            </a:r>
          </a:p>
        </p:txBody>
      </p:sp>
      <p:sp>
        <p:nvSpPr>
          <p:cNvPr id="3" name="Text Placeholder 2"/>
          <p:cNvSpPr>
            <a:spLocks noGrp="1"/>
          </p:cNvSpPr>
          <p:nvPr>
            <p:ph type="body" idx="1"/>
          </p:nvPr>
        </p:nvSpPr>
        <p:spPr>
          <a:xfrm>
            <a:off x="1984248" y="2139696"/>
            <a:ext cx="4919472" cy="75895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984248" y="2898648"/>
            <a:ext cx="4919472" cy="33741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050024" y="2139696"/>
            <a:ext cx="4919472" cy="75895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7050024" y="2898648"/>
            <a:ext cx="4919472" cy="337413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a:xfrm>
            <a:off x="609602" y="6604003"/>
            <a:ext cx="1105583" cy="183189"/>
          </a:xfrm>
          <a:prstGeom prst="rect">
            <a:avLst/>
          </a:prstGeom>
        </p:spPr>
        <p:txBody>
          <a:bodyPr/>
          <a:lstStyle/>
          <a:p>
            <a:r>
              <a:rPr lang="en-US"/>
              <a:t>11/15/2022</a:t>
            </a:r>
          </a:p>
        </p:txBody>
      </p:sp>
      <p:sp>
        <p:nvSpPr>
          <p:cNvPr id="8" name="Footer Placeholder 7"/>
          <p:cNvSpPr>
            <a:spLocks noGrp="1"/>
          </p:cNvSpPr>
          <p:nvPr>
            <p:ph type="ftr" sz="quarter" idx="11"/>
          </p:nvPr>
        </p:nvSpPr>
        <p:spPr>
          <a:xfrm>
            <a:off x="3051216" y="6546645"/>
            <a:ext cx="6049024" cy="240544"/>
          </a:xfrm>
          <a:prstGeom prst="rect">
            <a:avLst/>
          </a:prstGeom>
        </p:spPr>
        <p:txBody>
          <a:bodyPr/>
          <a:lstStyle/>
          <a:p>
            <a:r>
              <a:rPr lang="en-US"/>
              <a:t>Cylindrical orthogonal collision risk management in spacecraft formations</a:t>
            </a:r>
          </a:p>
        </p:txBody>
      </p:sp>
      <p:sp>
        <p:nvSpPr>
          <p:cNvPr id="9" name="Slide Number Placeholder 8"/>
          <p:cNvSpPr>
            <a:spLocks noGrp="1"/>
          </p:cNvSpPr>
          <p:nvPr>
            <p:ph type="sldNum" sz="quarter" idx="12"/>
          </p:nvPr>
        </p:nvSpPr>
        <p:spPr>
          <a:xfrm>
            <a:off x="10871200" y="6546645"/>
            <a:ext cx="1016000" cy="240544"/>
          </a:xfrm>
          <a:prstGeom prst="rect">
            <a:avLst/>
          </a:prstGeom>
        </p:spPr>
        <p:txBody>
          <a:bodyPr/>
          <a:lstStyle/>
          <a:p>
            <a:fld id="{2D43A7CC-66C1-4E75-8C81-24DF013C57DC}" type="slidenum">
              <a:rPr lang="en-US" smtClean="0"/>
              <a:t>‹#›</a:t>
            </a:fld>
            <a:endParaRPr lang="en-US"/>
          </a:p>
        </p:txBody>
      </p:sp>
      <p:sp>
        <p:nvSpPr>
          <p:cNvPr id="10" name="Rectangle 9">
            <a:extLst>
              <a:ext uri="{FF2B5EF4-FFF2-40B4-BE49-F238E27FC236}">
                <a16:creationId xmlns:a16="http://schemas.microsoft.com/office/drawing/2014/main" id="{B9FEB3F9-78B8-47E9-8D32-1EEED2FF91D5}"/>
              </a:ext>
            </a:extLst>
          </p:cNvPr>
          <p:cNvSpPr/>
          <p:nvPr userDrawn="1"/>
        </p:nvSpPr>
        <p:spPr bwMode="auto">
          <a:xfrm>
            <a:off x="228600" y="2002536"/>
            <a:ext cx="1523999" cy="64819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101587" tIns="50794" rIns="101587" bIns="50794" numCol="1" rtlCol="0" anchor="ctr" anchorCtr="0" compatLnSpc="1">
            <a:prstTxWarp prst="textNoShape">
              <a:avLst/>
            </a:prstTxWarp>
          </a:bodyPr>
          <a:lstStyle/>
          <a:p>
            <a:pPr marR="0" lvl="0" indent="0" algn="ctr" defTabSz="1015863" fontAlgn="base">
              <a:lnSpc>
                <a:spcPct val="100000"/>
              </a:lnSpc>
              <a:spcBef>
                <a:spcPct val="0"/>
              </a:spcBef>
              <a:spcAft>
                <a:spcPct val="0"/>
              </a:spcAft>
              <a:buClrTx/>
              <a:buSzTx/>
              <a:buFontTx/>
              <a:buNone/>
              <a:tabLst/>
            </a:pPr>
            <a:r>
              <a:rPr kumimoji="0" lang="en-US" sz="15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Background</a:t>
            </a:r>
          </a:p>
        </p:txBody>
      </p:sp>
    </p:spTree>
    <p:extLst>
      <p:ext uri="{BB962C8B-B14F-4D97-AF65-F5344CB8AC3E}">
        <p14:creationId xmlns:p14="http://schemas.microsoft.com/office/powerpoint/2010/main" val="5140712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09602" y="6604003"/>
            <a:ext cx="1105583" cy="183189"/>
          </a:xfrm>
          <a:prstGeom prst="rect">
            <a:avLst/>
          </a:prstGeom>
        </p:spPr>
        <p:txBody>
          <a:bodyPr/>
          <a:lstStyle/>
          <a:p>
            <a:r>
              <a:rPr lang="en-US"/>
              <a:t>11/15/2022</a:t>
            </a:r>
            <a:endParaRPr lang="en-US" dirty="0"/>
          </a:p>
        </p:txBody>
      </p:sp>
      <p:sp>
        <p:nvSpPr>
          <p:cNvPr id="5" name="Footer Placeholder 4"/>
          <p:cNvSpPr>
            <a:spLocks noGrp="1"/>
          </p:cNvSpPr>
          <p:nvPr>
            <p:ph type="ftr" sz="quarter" idx="11"/>
          </p:nvPr>
        </p:nvSpPr>
        <p:spPr>
          <a:xfrm>
            <a:off x="3051216" y="6546645"/>
            <a:ext cx="6049024" cy="240544"/>
          </a:xfrm>
          <a:prstGeom prst="rect">
            <a:avLst/>
          </a:prstGeom>
        </p:spPr>
        <p:txBody>
          <a:bodyPr/>
          <a:lstStyle/>
          <a:p>
            <a:r>
              <a:rPr lang="en-US"/>
              <a:t>Cylindrical orthogonal collision risk management in spacecraft formations</a:t>
            </a:r>
            <a:endParaRPr lang="en-US" dirty="0"/>
          </a:p>
        </p:txBody>
      </p:sp>
      <p:sp>
        <p:nvSpPr>
          <p:cNvPr id="6" name="Slide Number Placeholder 5"/>
          <p:cNvSpPr>
            <a:spLocks noGrp="1"/>
          </p:cNvSpPr>
          <p:nvPr>
            <p:ph type="sldNum" sz="quarter" idx="12"/>
          </p:nvPr>
        </p:nvSpPr>
        <p:spPr>
          <a:xfrm>
            <a:off x="10871200" y="6546645"/>
            <a:ext cx="1016000" cy="240544"/>
          </a:xfrm>
          <a:prstGeom prst="rect">
            <a:avLst/>
          </a:prstGeom>
        </p:spPr>
        <p:txBody>
          <a:bodyPr/>
          <a:lstStyle/>
          <a:p>
            <a:fld id="{2D43A7CC-66C1-4E75-8C81-24DF013C57DC}" type="slidenum">
              <a:rPr lang="en-US" smtClean="0"/>
              <a:t>‹#›</a:t>
            </a:fld>
            <a:endParaRPr lang="en-US" dirty="0"/>
          </a:p>
        </p:txBody>
      </p:sp>
      <p:sp>
        <p:nvSpPr>
          <p:cNvPr id="7" name="Rectangle 6">
            <a:extLst>
              <a:ext uri="{FF2B5EF4-FFF2-40B4-BE49-F238E27FC236}">
                <a16:creationId xmlns:a16="http://schemas.microsoft.com/office/drawing/2014/main" id="{A3119255-ADCC-4976-9D99-632FE33C1EC1}"/>
              </a:ext>
            </a:extLst>
          </p:cNvPr>
          <p:cNvSpPr/>
          <p:nvPr userDrawn="1"/>
        </p:nvSpPr>
        <p:spPr bwMode="auto">
          <a:xfrm>
            <a:off x="228600" y="2807208"/>
            <a:ext cx="1527048" cy="649224"/>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101587" tIns="50794" rIns="101587" bIns="50794" numCol="1" rtlCol="0" anchor="ctr" anchorCtr="0" compatLnSpc="1">
            <a:prstTxWarp prst="textNoShape">
              <a:avLst/>
            </a:prstTxWarp>
          </a:bodyPr>
          <a:lstStyle/>
          <a:p>
            <a:pPr marL="0" marR="0" indent="0" algn="ctr" defTabSz="1015863" rtl="0" eaLnBrk="1" fontAlgn="base" latinLnBrk="0" hangingPunct="1">
              <a:lnSpc>
                <a:spcPct val="100000"/>
              </a:lnSpc>
              <a:spcBef>
                <a:spcPct val="0"/>
              </a:spcBef>
              <a:spcAft>
                <a:spcPct val="0"/>
              </a:spcAft>
              <a:buClrTx/>
              <a:buSzTx/>
              <a:buFontTx/>
              <a:buNone/>
              <a:tabLst/>
            </a:pPr>
            <a:r>
              <a:rPr kumimoji="0" lang="en-US" sz="15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c.o. Region Properties</a:t>
            </a:r>
          </a:p>
        </p:txBody>
      </p:sp>
    </p:spTree>
    <p:extLst>
      <p:ext uri="{BB962C8B-B14F-4D97-AF65-F5344CB8AC3E}">
        <p14:creationId xmlns:p14="http://schemas.microsoft.com/office/powerpoint/2010/main" val="26136988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3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84248" y="1709742"/>
            <a:ext cx="9985248" cy="2852737"/>
          </a:xfrm>
        </p:spPr>
        <p:txBody>
          <a:bodyPr anchor="b">
            <a:normAutofit/>
          </a:bodyPr>
          <a:lstStyle>
            <a:lvl1pPr>
              <a:defRPr sz="3600"/>
            </a:lvl1pPr>
          </a:lstStyle>
          <a:p>
            <a:r>
              <a:rPr lang="en-US" dirty="0"/>
              <a:t>Click to edit Master title style</a:t>
            </a:r>
          </a:p>
        </p:txBody>
      </p:sp>
      <p:sp>
        <p:nvSpPr>
          <p:cNvPr id="3" name="Text Placeholder 2"/>
          <p:cNvSpPr>
            <a:spLocks noGrp="1"/>
          </p:cNvSpPr>
          <p:nvPr>
            <p:ph type="body" idx="1"/>
          </p:nvPr>
        </p:nvSpPr>
        <p:spPr>
          <a:xfrm>
            <a:off x="1984248" y="4589467"/>
            <a:ext cx="9985248" cy="1500187"/>
          </a:xfrm>
        </p:spPr>
        <p:txBody>
          <a:bodyPr>
            <a:normAutofit/>
          </a:bodyPr>
          <a:lstStyle>
            <a:lvl1pPr marL="0" indent="0">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a:xfrm>
            <a:off x="609602" y="6604003"/>
            <a:ext cx="1105583" cy="183189"/>
          </a:xfrm>
          <a:prstGeom prst="rect">
            <a:avLst/>
          </a:prstGeom>
        </p:spPr>
        <p:txBody>
          <a:bodyPr/>
          <a:lstStyle/>
          <a:p>
            <a:r>
              <a:rPr lang="en-US"/>
              <a:t>11/15/2022</a:t>
            </a:r>
          </a:p>
        </p:txBody>
      </p:sp>
      <p:sp>
        <p:nvSpPr>
          <p:cNvPr id="5" name="Footer Placeholder 4"/>
          <p:cNvSpPr>
            <a:spLocks noGrp="1"/>
          </p:cNvSpPr>
          <p:nvPr>
            <p:ph type="ftr" sz="quarter" idx="11"/>
          </p:nvPr>
        </p:nvSpPr>
        <p:spPr>
          <a:xfrm>
            <a:off x="3051216" y="6546645"/>
            <a:ext cx="6049024" cy="240544"/>
          </a:xfrm>
          <a:prstGeom prst="rect">
            <a:avLst/>
          </a:prstGeom>
        </p:spPr>
        <p:txBody>
          <a:bodyPr/>
          <a:lstStyle/>
          <a:p>
            <a:r>
              <a:rPr lang="en-US"/>
              <a:t>Cylindrical orthogonal collision risk management in spacecraft formations</a:t>
            </a:r>
          </a:p>
        </p:txBody>
      </p:sp>
      <p:sp>
        <p:nvSpPr>
          <p:cNvPr id="6" name="Slide Number Placeholder 5"/>
          <p:cNvSpPr>
            <a:spLocks noGrp="1"/>
          </p:cNvSpPr>
          <p:nvPr>
            <p:ph type="sldNum" sz="quarter" idx="12"/>
          </p:nvPr>
        </p:nvSpPr>
        <p:spPr>
          <a:xfrm>
            <a:off x="10871200" y="6546645"/>
            <a:ext cx="1016000" cy="240544"/>
          </a:xfrm>
          <a:prstGeom prst="rect">
            <a:avLst/>
          </a:prstGeom>
        </p:spPr>
        <p:txBody>
          <a:bodyPr/>
          <a:lstStyle/>
          <a:p>
            <a:fld id="{2D43A7CC-66C1-4E75-8C81-24DF013C57DC}" type="slidenum">
              <a:rPr lang="en-US" smtClean="0"/>
              <a:t>‹#›</a:t>
            </a:fld>
            <a:endParaRPr lang="en-US"/>
          </a:p>
        </p:txBody>
      </p:sp>
      <p:sp>
        <p:nvSpPr>
          <p:cNvPr id="7" name="Rectangle 6">
            <a:extLst>
              <a:ext uri="{FF2B5EF4-FFF2-40B4-BE49-F238E27FC236}">
                <a16:creationId xmlns:a16="http://schemas.microsoft.com/office/drawing/2014/main" id="{D6B505AD-A342-4D47-B07C-85F344374D87}"/>
              </a:ext>
            </a:extLst>
          </p:cNvPr>
          <p:cNvSpPr/>
          <p:nvPr userDrawn="1"/>
        </p:nvSpPr>
        <p:spPr bwMode="auto">
          <a:xfrm>
            <a:off x="228600" y="2807208"/>
            <a:ext cx="1527048" cy="649224"/>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101587" tIns="50794" rIns="101587" bIns="50794" numCol="1" rtlCol="0" anchor="ctr" anchorCtr="0" compatLnSpc="1">
            <a:prstTxWarp prst="textNoShape">
              <a:avLst/>
            </a:prstTxWarp>
          </a:bodyPr>
          <a:lstStyle/>
          <a:p>
            <a:pPr marL="0" marR="0" indent="0" algn="ctr" defTabSz="1015863" rtl="0" eaLnBrk="1" fontAlgn="base" latinLnBrk="0" hangingPunct="1">
              <a:lnSpc>
                <a:spcPct val="100000"/>
              </a:lnSpc>
              <a:spcBef>
                <a:spcPct val="0"/>
              </a:spcBef>
              <a:spcAft>
                <a:spcPct val="0"/>
              </a:spcAft>
              <a:buClrTx/>
              <a:buSzTx/>
              <a:buFontTx/>
              <a:buNone/>
              <a:tabLst/>
            </a:pPr>
            <a:r>
              <a:rPr kumimoji="0" lang="en-US" sz="15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c.o. Region Properties</a:t>
            </a:r>
          </a:p>
        </p:txBody>
      </p:sp>
    </p:spTree>
    <p:extLst>
      <p:ext uri="{BB962C8B-B14F-4D97-AF65-F5344CB8AC3E}">
        <p14:creationId xmlns:p14="http://schemas.microsoft.com/office/powerpoint/2010/main" val="4705813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3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984248" y="2139696"/>
            <a:ext cx="4919472" cy="3986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050024" y="2139696"/>
            <a:ext cx="4919472" cy="398678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a:xfrm>
            <a:off x="609602" y="6604003"/>
            <a:ext cx="1105583" cy="183189"/>
          </a:xfrm>
          <a:prstGeom prst="rect">
            <a:avLst/>
          </a:prstGeom>
        </p:spPr>
        <p:txBody>
          <a:bodyPr/>
          <a:lstStyle/>
          <a:p>
            <a:r>
              <a:rPr lang="en-US"/>
              <a:t>11/15/2022</a:t>
            </a:r>
          </a:p>
        </p:txBody>
      </p:sp>
      <p:sp>
        <p:nvSpPr>
          <p:cNvPr id="6" name="Footer Placeholder 5"/>
          <p:cNvSpPr>
            <a:spLocks noGrp="1"/>
          </p:cNvSpPr>
          <p:nvPr>
            <p:ph type="ftr" sz="quarter" idx="11"/>
          </p:nvPr>
        </p:nvSpPr>
        <p:spPr>
          <a:xfrm>
            <a:off x="3051216" y="6546645"/>
            <a:ext cx="6049024" cy="240544"/>
          </a:xfrm>
          <a:prstGeom prst="rect">
            <a:avLst/>
          </a:prstGeom>
        </p:spPr>
        <p:txBody>
          <a:bodyPr/>
          <a:lstStyle/>
          <a:p>
            <a:r>
              <a:rPr lang="en-US"/>
              <a:t>Cylindrical orthogonal collision risk management in spacecraft formations</a:t>
            </a:r>
          </a:p>
        </p:txBody>
      </p:sp>
      <p:sp>
        <p:nvSpPr>
          <p:cNvPr id="7" name="Slide Number Placeholder 6"/>
          <p:cNvSpPr>
            <a:spLocks noGrp="1"/>
          </p:cNvSpPr>
          <p:nvPr>
            <p:ph type="sldNum" sz="quarter" idx="12"/>
          </p:nvPr>
        </p:nvSpPr>
        <p:spPr>
          <a:xfrm>
            <a:off x="10871200" y="6546645"/>
            <a:ext cx="1016000" cy="240544"/>
          </a:xfrm>
          <a:prstGeom prst="rect">
            <a:avLst/>
          </a:prstGeom>
        </p:spPr>
        <p:txBody>
          <a:bodyPr/>
          <a:lstStyle/>
          <a:p>
            <a:fld id="{2D43A7CC-66C1-4E75-8C81-24DF013C57DC}" type="slidenum">
              <a:rPr lang="en-US" smtClean="0"/>
              <a:t>‹#›</a:t>
            </a:fld>
            <a:endParaRPr lang="en-US"/>
          </a:p>
        </p:txBody>
      </p:sp>
      <p:sp>
        <p:nvSpPr>
          <p:cNvPr id="8" name="Rectangle 7">
            <a:extLst>
              <a:ext uri="{FF2B5EF4-FFF2-40B4-BE49-F238E27FC236}">
                <a16:creationId xmlns:a16="http://schemas.microsoft.com/office/drawing/2014/main" id="{D4EB922D-F9C4-4D3F-AFFE-A3F26EF603E8}"/>
              </a:ext>
            </a:extLst>
          </p:cNvPr>
          <p:cNvSpPr/>
          <p:nvPr userDrawn="1"/>
        </p:nvSpPr>
        <p:spPr bwMode="auto">
          <a:xfrm>
            <a:off x="228600" y="2807208"/>
            <a:ext cx="1527048" cy="649224"/>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101587" tIns="50794" rIns="101587" bIns="50794" numCol="1" rtlCol="0" anchor="ctr" anchorCtr="0" compatLnSpc="1">
            <a:prstTxWarp prst="textNoShape">
              <a:avLst/>
            </a:prstTxWarp>
          </a:bodyPr>
          <a:lstStyle/>
          <a:p>
            <a:pPr marL="0" marR="0" indent="0" algn="ctr" defTabSz="1015863" rtl="0" eaLnBrk="1" fontAlgn="base" latinLnBrk="0" hangingPunct="1">
              <a:lnSpc>
                <a:spcPct val="100000"/>
              </a:lnSpc>
              <a:spcBef>
                <a:spcPct val="0"/>
              </a:spcBef>
              <a:spcAft>
                <a:spcPct val="0"/>
              </a:spcAft>
              <a:buClrTx/>
              <a:buSzTx/>
              <a:buFontTx/>
              <a:buNone/>
              <a:tabLst/>
            </a:pPr>
            <a:r>
              <a:rPr kumimoji="0" lang="en-US" sz="15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c.o. Region Properties</a:t>
            </a:r>
          </a:p>
        </p:txBody>
      </p:sp>
    </p:spTree>
    <p:extLst>
      <p:ext uri="{BB962C8B-B14F-4D97-AF65-F5344CB8AC3E}">
        <p14:creationId xmlns:p14="http://schemas.microsoft.com/office/powerpoint/2010/main" val="35534328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3_Comparison">
    <p:spTree>
      <p:nvGrpSpPr>
        <p:cNvPr id="1" name=""/>
        <p:cNvGrpSpPr/>
        <p:nvPr/>
      </p:nvGrpSpPr>
      <p:grpSpPr>
        <a:xfrm>
          <a:off x="0" y="0"/>
          <a:ext cx="0" cy="0"/>
          <a:chOff x="0" y="0"/>
          <a:chExt cx="0" cy="0"/>
        </a:xfrm>
      </p:grpSpPr>
      <p:sp>
        <p:nvSpPr>
          <p:cNvPr id="2" name="Title 1"/>
          <p:cNvSpPr>
            <a:spLocks noGrp="1"/>
          </p:cNvSpPr>
          <p:nvPr>
            <p:ph type="title"/>
          </p:nvPr>
        </p:nvSpPr>
        <p:spPr>
          <a:xfrm>
            <a:off x="1984248" y="667512"/>
            <a:ext cx="9985248" cy="1143000"/>
          </a:xfrm>
        </p:spPr>
        <p:txBody>
          <a:bodyPr/>
          <a:lstStyle/>
          <a:p>
            <a:r>
              <a:rPr lang="en-US" dirty="0"/>
              <a:t>Click to edit Master title style</a:t>
            </a:r>
          </a:p>
        </p:txBody>
      </p:sp>
      <p:sp>
        <p:nvSpPr>
          <p:cNvPr id="3" name="Text Placeholder 2"/>
          <p:cNvSpPr>
            <a:spLocks noGrp="1"/>
          </p:cNvSpPr>
          <p:nvPr>
            <p:ph type="body" idx="1"/>
          </p:nvPr>
        </p:nvSpPr>
        <p:spPr>
          <a:xfrm>
            <a:off x="1984248" y="2139696"/>
            <a:ext cx="4919472" cy="75895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984248" y="2898648"/>
            <a:ext cx="4919472" cy="33741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050024" y="2139696"/>
            <a:ext cx="4919472" cy="75895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7050024" y="2898648"/>
            <a:ext cx="4919472" cy="337413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a:xfrm>
            <a:off x="609602" y="6604003"/>
            <a:ext cx="1105583" cy="183189"/>
          </a:xfrm>
          <a:prstGeom prst="rect">
            <a:avLst/>
          </a:prstGeom>
        </p:spPr>
        <p:txBody>
          <a:bodyPr/>
          <a:lstStyle/>
          <a:p>
            <a:r>
              <a:rPr lang="en-US"/>
              <a:t>11/15/2022</a:t>
            </a:r>
          </a:p>
        </p:txBody>
      </p:sp>
      <p:sp>
        <p:nvSpPr>
          <p:cNvPr id="8" name="Footer Placeholder 7"/>
          <p:cNvSpPr>
            <a:spLocks noGrp="1"/>
          </p:cNvSpPr>
          <p:nvPr>
            <p:ph type="ftr" sz="quarter" idx="11"/>
          </p:nvPr>
        </p:nvSpPr>
        <p:spPr>
          <a:xfrm>
            <a:off x="3051216" y="6546645"/>
            <a:ext cx="6049024" cy="240544"/>
          </a:xfrm>
          <a:prstGeom prst="rect">
            <a:avLst/>
          </a:prstGeom>
        </p:spPr>
        <p:txBody>
          <a:bodyPr/>
          <a:lstStyle/>
          <a:p>
            <a:r>
              <a:rPr lang="en-US"/>
              <a:t>Cylindrical orthogonal collision risk management in spacecraft formations</a:t>
            </a:r>
          </a:p>
        </p:txBody>
      </p:sp>
      <p:sp>
        <p:nvSpPr>
          <p:cNvPr id="9" name="Slide Number Placeholder 8"/>
          <p:cNvSpPr>
            <a:spLocks noGrp="1"/>
          </p:cNvSpPr>
          <p:nvPr>
            <p:ph type="sldNum" sz="quarter" idx="12"/>
          </p:nvPr>
        </p:nvSpPr>
        <p:spPr>
          <a:xfrm>
            <a:off x="10871200" y="6546645"/>
            <a:ext cx="1016000" cy="240544"/>
          </a:xfrm>
          <a:prstGeom prst="rect">
            <a:avLst/>
          </a:prstGeom>
        </p:spPr>
        <p:txBody>
          <a:bodyPr/>
          <a:lstStyle/>
          <a:p>
            <a:fld id="{2D43A7CC-66C1-4E75-8C81-24DF013C57DC}" type="slidenum">
              <a:rPr lang="en-US" smtClean="0"/>
              <a:t>‹#›</a:t>
            </a:fld>
            <a:endParaRPr lang="en-US"/>
          </a:p>
        </p:txBody>
      </p:sp>
      <p:sp>
        <p:nvSpPr>
          <p:cNvPr id="10" name="Rectangle 9">
            <a:extLst>
              <a:ext uri="{FF2B5EF4-FFF2-40B4-BE49-F238E27FC236}">
                <a16:creationId xmlns:a16="http://schemas.microsoft.com/office/drawing/2014/main" id="{C8459D7C-E473-45BB-B754-6F76B30F64FB}"/>
              </a:ext>
            </a:extLst>
          </p:cNvPr>
          <p:cNvSpPr/>
          <p:nvPr userDrawn="1"/>
        </p:nvSpPr>
        <p:spPr bwMode="auto">
          <a:xfrm>
            <a:off x="228600" y="2807208"/>
            <a:ext cx="1527048" cy="649224"/>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101587" tIns="50794" rIns="101587" bIns="50794" numCol="1" rtlCol="0" anchor="ctr" anchorCtr="0" compatLnSpc="1">
            <a:prstTxWarp prst="textNoShape">
              <a:avLst/>
            </a:prstTxWarp>
          </a:bodyPr>
          <a:lstStyle/>
          <a:p>
            <a:pPr marL="0" marR="0" indent="0" algn="ctr" defTabSz="1015863" rtl="0" eaLnBrk="1" fontAlgn="base" latinLnBrk="0" hangingPunct="1">
              <a:lnSpc>
                <a:spcPct val="100000"/>
              </a:lnSpc>
              <a:spcBef>
                <a:spcPct val="0"/>
              </a:spcBef>
              <a:spcAft>
                <a:spcPct val="0"/>
              </a:spcAft>
              <a:buClrTx/>
              <a:buSzTx/>
              <a:buFontTx/>
              <a:buNone/>
              <a:tabLst/>
            </a:pPr>
            <a:r>
              <a:rPr kumimoji="0" lang="en-US" sz="15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c.o. Region Properties</a:t>
            </a:r>
          </a:p>
        </p:txBody>
      </p:sp>
    </p:spTree>
    <p:extLst>
      <p:ext uri="{BB962C8B-B14F-4D97-AF65-F5344CB8AC3E}">
        <p14:creationId xmlns:p14="http://schemas.microsoft.com/office/powerpoint/2010/main" val="29898287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609602" y="6604003"/>
            <a:ext cx="1105583" cy="183189"/>
          </a:xfrm>
          <a:prstGeom prst="rect">
            <a:avLst/>
          </a:prstGeom>
        </p:spPr>
        <p:txBody>
          <a:bodyPr/>
          <a:lstStyle/>
          <a:p>
            <a:r>
              <a:rPr lang="en-US"/>
              <a:t>11/15/2022</a:t>
            </a:r>
            <a:endParaRPr lang="en-US" dirty="0"/>
          </a:p>
        </p:txBody>
      </p:sp>
      <p:sp>
        <p:nvSpPr>
          <p:cNvPr id="5" name="Footer Placeholder 4"/>
          <p:cNvSpPr>
            <a:spLocks noGrp="1"/>
          </p:cNvSpPr>
          <p:nvPr>
            <p:ph type="ftr" sz="quarter" idx="11"/>
          </p:nvPr>
        </p:nvSpPr>
        <p:spPr>
          <a:xfrm>
            <a:off x="3051216" y="6546645"/>
            <a:ext cx="6049024" cy="240544"/>
          </a:xfrm>
          <a:prstGeom prst="rect">
            <a:avLst/>
          </a:prstGeom>
        </p:spPr>
        <p:txBody>
          <a:bodyPr/>
          <a:lstStyle/>
          <a:p>
            <a:r>
              <a:rPr lang="en-US"/>
              <a:t>Cylindrical orthogonal collision risk management in spacecraft formations</a:t>
            </a:r>
            <a:endParaRPr lang="en-US" dirty="0"/>
          </a:p>
        </p:txBody>
      </p:sp>
      <p:sp>
        <p:nvSpPr>
          <p:cNvPr id="6" name="Slide Number Placeholder 5"/>
          <p:cNvSpPr>
            <a:spLocks noGrp="1"/>
          </p:cNvSpPr>
          <p:nvPr>
            <p:ph type="sldNum" sz="quarter" idx="12"/>
          </p:nvPr>
        </p:nvSpPr>
        <p:spPr>
          <a:xfrm>
            <a:off x="10871200" y="6546645"/>
            <a:ext cx="1016000" cy="240544"/>
          </a:xfrm>
          <a:prstGeom prst="rect">
            <a:avLst/>
          </a:prstGeom>
        </p:spPr>
        <p:txBody>
          <a:bodyPr/>
          <a:lstStyle/>
          <a:p>
            <a:fld id="{2D43A7CC-66C1-4E75-8C81-24DF013C57DC}" type="slidenum">
              <a:rPr lang="en-US" smtClean="0"/>
              <a:t>‹#›</a:t>
            </a:fld>
            <a:endParaRPr lang="en-US" dirty="0"/>
          </a:p>
        </p:txBody>
      </p:sp>
      <p:sp>
        <p:nvSpPr>
          <p:cNvPr id="7" name="Rectangle 6">
            <a:extLst>
              <a:ext uri="{FF2B5EF4-FFF2-40B4-BE49-F238E27FC236}">
                <a16:creationId xmlns:a16="http://schemas.microsoft.com/office/drawing/2014/main" id="{445AD5B5-CA3C-4E7F-8771-964B9976248C}"/>
              </a:ext>
            </a:extLst>
          </p:cNvPr>
          <p:cNvSpPr/>
          <p:nvPr userDrawn="1"/>
        </p:nvSpPr>
        <p:spPr bwMode="auto">
          <a:xfrm>
            <a:off x="228600" y="3611880"/>
            <a:ext cx="1527048" cy="649224"/>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101587" tIns="50794" rIns="101587" bIns="50794" numCol="1" rtlCol="0" anchor="ctr" anchorCtr="0" compatLnSpc="1">
            <a:prstTxWarp prst="textNoShape">
              <a:avLst/>
            </a:prstTxWarp>
          </a:bodyPr>
          <a:lstStyle/>
          <a:p>
            <a:pPr marL="0" marR="0" indent="0" algn="ctr" defTabSz="1015863" rtl="0" eaLnBrk="1" fontAlgn="base" latinLnBrk="0" hangingPunct="1">
              <a:lnSpc>
                <a:spcPct val="100000"/>
              </a:lnSpc>
              <a:spcBef>
                <a:spcPct val="0"/>
              </a:spcBef>
              <a:spcAft>
                <a:spcPct val="0"/>
              </a:spcAft>
              <a:buClrTx/>
              <a:buSzTx/>
              <a:buFontTx/>
              <a:buNone/>
              <a:tabLst/>
            </a:pPr>
            <a:r>
              <a:rPr kumimoji="0" lang="en-US" sz="15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c.o. Risk Computability</a:t>
            </a:r>
          </a:p>
        </p:txBody>
      </p:sp>
    </p:spTree>
    <p:extLst>
      <p:ext uri="{BB962C8B-B14F-4D97-AF65-F5344CB8AC3E}">
        <p14:creationId xmlns:p14="http://schemas.microsoft.com/office/powerpoint/2010/main" val="41789950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4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84248" y="1709742"/>
            <a:ext cx="9985248" cy="2852737"/>
          </a:xfrm>
        </p:spPr>
        <p:txBody>
          <a:bodyPr anchor="b">
            <a:normAutofit/>
          </a:bodyPr>
          <a:lstStyle>
            <a:lvl1pPr>
              <a:defRPr sz="3600"/>
            </a:lvl1pPr>
          </a:lstStyle>
          <a:p>
            <a:r>
              <a:rPr lang="en-US" dirty="0"/>
              <a:t>Click to edit Master title style</a:t>
            </a:r>
          </a:p>
        </p:txBody>
      </p:sp>
      <p:sp>
        <p:nvSpPr>
          <p:cNvPr id="3" name="Text Placeholder 2"/>
          <p:cNvSpPr>
            <a:spLocks noGrp="1"/>
          </p:cNvSpPr>
          <p:nvPr>
            <p:ph type="body" idx="1"/>
          </p:nvPr>
        </p:nvSpPr>
        <p:spPr>
          <a:xfrm>
            <a:off x="1984248" y="4589467"/>
            <a:ext cx="9985248" cy="1500187"/>
          </a:xfrm>
        </p:spPr>
        <p:txBody>
          <a:bodyPr>
            <a:normAutofit/>
          </a:bodyPr>
          <a:lstStyle>
            <a:lvl1pPr marL="0" indent="0">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a:xfrm>
            <a:off x="609602" y="6604003"/>
            <a:ext cx="1105583" cy="183189"/>
          </a:xfrm>
          <a:prstGeom prst="rect">
            <a:avLst/>
          </a:prstGeom>
        </p:spPr>
        <p:txBody>
          <a:bodyPr/>
          <a:lstStyle/>
          <a:p>
            <a:r>
              <a:rPr lang="en-US"/>
              <a:t>11/15/2022</a:t>
            </a:r>
          </a:p>
        </p:txBody>
      </p:sp>
      <p:sp>
        <p:nvSpPr>
          <p:cNvPr id="5" name="Footer Placeholder 4"/>
          <p:cNvSpPr>
            <a:spLocks noGrp="1"/>
          </p:cNvSpPr>
          <p:nvPr>
            <p:ph type="ftr" sz="quarter" idx="11"/>
          </p:nvPr>
        </p:nvSpPr>
        <p:spPr>
          <a:xfrm>
            <a:off x="3051216" y="6546645"/>
            <a:ext cx="6049024" cy="240544"/>
          </a:xfrm>
          <a:prstGeom prst="rect">
            <a:avLst/>
          </a:prstGeom>
        </p:spPr>
        <p:txBody>
          <a:bodyPr/>
          <a:lstStyle/>
          <a:p>
            <a:r>
              <a:rPr lang="en-US"/>
              <a:t>Cylindrical orthogonal collision risk management in spacecraft formations</a:t>
            </a:r>
          </a:p>
        </p:txBody>
      </p:sp>
      <p:sp>
        <p:nvSpPr>
          <p:cNvPr id="6" name="Slide Number Placeholder 5"/>
          <p:cNvSpPr>
            <a:spLocks noGrp="1"/>
          </p:cNvSpPr>
          <p:nvPr>
            <p:ph type="sldNum" sz="quarter" idx="12"/>
          </p:nvPr>
        </p:nvSpPr>
        <p:spPr>
          <a:xfrm>
            <a:off x="10871200" y="6546645"/>
            <a:ext cx="1016000" cy="240544"/>
          </a:xfrm>
          <a:prstGeom prst="rect">
            <a:avLst/>
          </a:prstGeom>
        </p:spPr>
        <p:txBody>
          <a:bodyPr/>
          <a:lstStyle/>
          <a:p>
            <a:fld id="{2D43A7CC-66C1-4E75-8C81-24DF013C57DC}" type="slidenum">
              <a:rPr lang="en-US" smtClean="0"/>
              <a:t>‹#›</a:t>
            </a:fld>
            <a:endParaRPr lang="en-US"/>
          </a:p>
        </p:txBody>
      </p:sp>
      <p:sp>
        <p:nvSpPr>
          <p:cNvPr id="7" name="Rectangle 6">
            <a:extLst>
              <a:ext uri="{FF2B5EF4-FFF2-40B4-BE49-F238E27FC236}">
                <a16:creationId xmlns:a16="http://schemas.microsoft.com/office/drawing/2014/main" id="{CA210223-EA8A-4B79-8C70-3B2FDB1DD119}"/>
              </a:ext>
            </a:extLst>
          </p:cNvPr>
          <p:cNvSpPr/>
          <p:nvPr userDrawn="1"/>
        </p:nvSpPr>
        <p:spPr bwMode="auto">
          <a:xfrm>
            <a:off x="228600" y="3611880"/>
            <a:ext cx="1527048" cy="649224"/>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101587" tIns="50794" rIns="101587" bIns="50794" numCol="1" rtlCol="0" anchor="ctr" anchorCtr="0" compatLnSpc="1">
            <a:prstTxWarp prst="textNoShape">
              <a:avLst/>
            </a:prstTxWarp>
          </a:bodyPr>
          <a:lstStyle/>
          <a:p>
            <a:pPr marL="0" marR="0" indent="0" algn="ctr" defTabSz="1015863" rtl="0" eaLnBrk="1" fontAlgn="base" latinLnBrk="0" hangingPunct="1">
              <a:lnSpc>
                <a:spcPct val="100000"/>
              </a:lnSpc>
              <a:spcBef>
                <a:spcPct val="0"/>
              </a:spcBef>
              <a:spcAft>
                <a:spcPct val="0"/>
              </a:spcAft>
              <a:buClrTx/>
              <a:buSzTx/>
              <a:buFontTx/>
              <a:buNone/>
              <a:tabLst/>
            </a:pPr>
            <a:r>
              <a:rPr kumimoji="0" lang="en-US" sz="15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c.o. Risk Computability</a:t>
            </a:r>
          </a:p>
        </p:txBody>
      </p:sp>
    </p:spTree>
    <p:extLst>
      <p:ext uri="{BB962C8B-B14F-4D97-AF65-F5344CB8AC3E}">
        <p14:creationId xmlns:p14="http://schemas.microsoft.com/office/powerpoint/2010/main" val="40239573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4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984248" y="2139696"/>
            <a:ext cx="4919472" cy="3986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050024" y="2139696"/>
            <a:ext cx="4919472" cy="398678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a:xfrm>
            <a:off x="609602" y="6604003"/>
            <a:ext cx="1105583" cy="183189"/>
          </a:xfrm>
          <a:prstGeom prst="rect">
            <a:avLst/>
          </a:prstGeom>
        </p:spPr>
        <p:txBody>
          <a:bodyPr/>
          <a:lstStyle/>
          <a:p>
            <a:r>
              <a:rPr lang="en-US"/>
              <a:t>11/15/2022</a:t>
            </a:r>
          </a:p>
        </p:txBody>
      </p:sp>
      <p:sp>
        <p:nvSpPr>
          <p:cNvPr id="6" name="Footer Placeholder 5"/>
          <p:cNvSpPr>
            <a:spLocks noGrp="1"/>
          </p:cNvSpPr>
          <p:nvPr>
            <p:ph type="ftr" sz="quarter" idx="11"/>
          </p:nvPr>
        </p:nvSpPr>
        <p:spPr>
          <a:xfrm>
            <a:off x="3051216" y="6546645"/>
            <a:ext cx="6049024" cy="240544"/>
          </a:xfrm>
          <a:prstGeom prst="rect">
            <a:avLst/>
          </a:prstGeom>
        </p:spPr>
        <p:txBody>
          <a:bodyPr/>
          <a:lstStyle/>
          <a:p>
            <a:r>
              <a:rPr lang="en-US"/>
              <a:t>Cylindrical orthogonal collision risk management in spacecraft formations</a:t>
            </a:r>
          </a:p>
        </p:txBody>
      </p:sp>
      <p:sp>
        <p:nvSpPr>
          <p:cNvPr id="7" name="Slide Number Placeholder 6"/>
          <p:cNvSpPr>
            <a:spLocks noGrp="1"/>
          </p:cNvSpPr>
          <p:nvPr>
            <p:ph type="sldNum" sz="quarter" idx="12"/>
          </p:nvPr>
        </p:nvSpPr>
        <p:spPr>
          <a:xfrm>
            <a:off x="10871200" y="6546645"/>
            <a:ext cx="1016000" cy="240544"/>
          </a:xfrm>
          <a:prstGeom prst="rect">
            <a:avLst/>
          </a:prstGeom>
        </p:spPr>
        <p:txBody>
          <a:bodyPr/>
          <a:lstStyle/>
          <a:p>
            <a:fld id="{2D43A7CC-66C1-4E75-8C81-24DF013C57DC}" type="slidenum">
              <a:rPr lang="en-US" smtClean="0"/>
              <a:t>‹#›</a:t>
            </a:fld>
            <a:endParaRPr lang="en-US"/>
          </a:p>
        </p:txBody>
      </p:sp>
      <p:sp>
        <p:nvSpPr>
          <p:cNvPr id="8" name="Rectangle 7">
            <a:extLst>
              <a:ext uri="{FF2B5EF4-FFF2-40B4-BE49-F238E27FC236}">
                <a16:creationId xmlns:a16="http://schemas.microsoft.com/office/drawing/2014/main" id="{E98AA4BD-60E3-4D00-A855-FC7CF4CD03A0}"/>
              </a:ext>
            </a:extLst>
          </p:cNvPr>
          <p:cNvSpPr/>
          <p:nvPr userDrawn="1"/>
        </p:nvSpPr>
        <p:spPr bwMode="auto">
          <a:xfrm>
            <a:off x="228600" y="3611880"/>
            <a:ext cx="1527048" cy="649224"/>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101587" tIns="50794" rIns="101587" bIns="50794" numCol="1" rtlCol="0" anchor="ctr" anchorCtr="0" compatLnSpc="1">
            <a:prstTxWarp prst="textNoShape">
              <a:avLst/>
            </a:prstTxWarp>
          </a:bodyPr>
          <a:lstStyle/>
          <a:p>
            <a:pPr marL="0" marR="0" indent="0" algn="ctr" defTabSz="1015863" rtl="0" eaLnBrk="1" fontAlgn="base" latinLnBrk="0" hangingPunct="1">
              <a:lnSpc>
                <a:spcPct val="100000"/>
              </a:lnSpc>
              <a:spcBef>
                <a:spcPct val="0"/>
              </a:spcBef>
              <a:spcAft>
                <a:spcPct val="0"/>
              </a:spcAft>
              <a:buClrTx/>
              <a:buSzTx/>
              <a:buFontTx/>
              <a:buNone/>
              <a:tabLst/>
            </a:pPr>
            <a:r>
              <a:rPr kumimoji="0" lang="en-US" sz="15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c.o. Risk Computability</a:t>
            </a:r>
          </a:p>
        </p:txBody>
      </p:sp>
    </p:spTree>
    <p:extLst>
      <p:ext uri="{BB962C8B-B14F-4D97-AF65-F5344CB8AC3E}">
        <p14:creationId xmlns:p14="http://schemas.microsoft.com/office/powerpoint/2010/main" val="32462447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4_Comparison">
    <p:spTree>
      <p:nvGrpSpPr>
        <p:cNvPr id="1" name=""/>
        <p:cNvGrpSpPr/>
        <p:nvPr/>
      </p:nvGrpSpPr>
      <p:grpSpPr>
        <a:xfrm>
          <a:off x="0" y="0"/>
          <a:ext cx="0" cy="0"/>
          <a:chOff x="0" y="0"/>
          <a:chExt cx="0" cy="0"/>
        </a:xfrm>
      </p:grpSpPr>
      <p:sp>
        <p:nvSpPr>
          <p:cNvPr id="2" name="Title 1"/>
          <p:cNvSpPr>
            <a:spLocks noGrp="1"/>
          </p:cNvSpPr>
          <p:nvPr>
            <p:ph type="title"/>
          </p:nvPr>
        </p:nvSpPr>
        <p:spPr>
          <a:xfrm>
            <a:off x="1984248" y="667512"/>
            <a:ext cx="9985248" cy="1143000"/>
          </a:xfrm>
        </p:spPr>
        <p:txBody>
          <a:bodyPr/>
          <a:lstStyle/>
          <a:p>
            <a:r>
              <a:rPr lang="en-US" dirty="0"/>
              <a:t>Click to edit Master title style</a:t>
            </a:r>
          </a:p>
        </p:txBody>
      </p:sp>
      <p:sp>
        <p:nvSpPr>
          <p:cNvPr id="3" name="Text Placeholder 2"/>
          <p:cNvSpPr>
            <a:spLocks noGrp="1"/>
          </p:cNvSpPr>
          <p:nvPr>
            <p:ph type="body" idx="1"/>
          </p:nvPr>
        </p:nvSpPr>
        <p:spPr>
          <a:xfrm>
            <a:off x="1984248" y="2139696"/>
            <a:ext cx="4919472" cy="75895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984248" y="2898648"/>
            <a:ext cx="4919472" cy="33741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050024" y="2139696"/>
            <a:ext cx="4919472" cy="75895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7050024" y="2898648"/>
            <a:ext cx="4919472" cy="337413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a:xfrm>
            <a:off x="609602" y="6604003"/>
            <a:ext cx="1105583" cy="183189"/>
          </a:xfrm>
          <a:prstGeom prst="rect">
            <a:avLst/>
          </a:prstGeom>
        </p:spPr>
        <p:txBody>
          <a:bodyPr/>
          <a:lstStyle/>
          <a:p>
            <a:r>
              <a:rPr lang="en-US"/>
              <a:t>11/15/2022</a:t>
            </a:r>
          </a:p>
        </p:txBody>
      </p:sp>
      <p:sp>
        <p:nvSpPr>
          <p:cNvPr id="8" name="Footer Placeholder 7"/>
          <p:cNvSpPr>
            <a:spLocks noGrp="1"/>
          </p:cNvSpPr>
          <p:nvPr>
            <p:ph type="ftr" sz="quarter" idx="11"/>
          </p:nvPr>
        </p:nvSpPr>
        <p:spPr>
          <a:xfrm>
            <a:off x="3051216" y="6546645"/>
            <a:ext cx="6049024" cy="240544"/>
          </a:xfrm>
          <a:prstGeom prst="rect">
            <a:avLst/>
          </a:prstGeom>
        </p:spPr>
        <p:txBody>
          <a:bodyPr/>
          <a:lstStyle/>
          <a:p>
            <a:r>
              <a:rPr lang="en-US"/>
              <a:t>Cylindrical orthogonal collision risk management in spacecraft formations</a:t>
            </a:r>
          </a:p>
        </p:txBody>
      </p:sp>
      <p:sp>
        <p:nvSpPr>
          <p:cNvPr id="9" name="Slide Number Placeholder 8"/>
          <p:cNvSpPr>
            <a:spLocks noGrp="1"/>
          </p:cNvSpPr>
          <p:nvPr>
            <p:ph type="sldNum" sz="quarter" idx="12"/>
          </p:nvPr>
        </p:nvSpPr>
        <p:spPr>
          <a:xfrm>
            <a:off x="10871200" y="6546645"/>
            <a:ext cx="1016000" cy="240544"/>
          </a:xfrm>
          <a:prstGeom prst="rect">
            <a:avLst/>
          </a:prstGeom>
        </p:spPr>
        <p:txBody>
          <a:bodyPr/>
          <a:lstStyle/>
          <a:p>
            <a:fld id="{2D43A7CC-66C1-4E75-8C81-24DF013C57DC}" type="slidenum">
              <a:rPr lang="en-US" smtClean="0"/>
              <a:t>‹#›</a:t>
            </a:fld>
            <a:endParaRPr lang="en-US"/>
          </a:p>
        </p:txBody>
      </p:sp>
      <p:sp>
        <p:nvSpPr>
          <p:cNvPr id="11" name="Rectangle 10">
            <a:extLst>
              <a:ext uri="{FF2B5EF4-FFF2-40B4-BE49-F238E27FC236}">
                <a16:creationId xmlns:a16="http://schemas.microsoft.com/office/drawing/2014/main" id="{0B2ADBB8-4991-4549-800D-837A7C3CFC7C}"/>
              </a:ext>
            </a:extLst>
          </p:cNvPr>
          <p:cNvSpPr/>
          <p:nvPr userDrawn="1"/>
        </p:nvSpPr>
        <p:spPr bwMode="auto">
          <a:xfrm>
            <a:off x="228600" y="3611880"/>
            <a:ext cx="1527048" cy="649224"/>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101587" tIns="50794" rIns="101587" bIns="50794" numCol="1" rtlCol="0" anchor="ctr" anchorCtr="0" compatLnSpc="1">
            <a:prstTxWarp prst="textNoShape">
              <a:avLst/>
            </a:prstTxWarp>
          </a:bodyPr>
          <a:lstStyle/>
          <a:p>
            <a:pPr marL="0" marR="0" indent="0" algn="ctr" defTabSz="1015863" rtl="0" eaLnBrk="1" fontAlgn="base" latinLnBrk="0" hangingPunct="1">
              <a:lnSpc>
                <a:spcPct val="100000"/>
              </a:lnSpc>
              <a:spcBef>
                <a:spcPct val="0"/>
              </a:spcBef>
              <a:spcAft>
                <a:spcPct val="0"/>
              </a:spcAft>
              <a:buClrTx/>
              <a:buSzTx/>
              <a:buFontTx/>
              <a:buNone/>
              <a:tabLst/>
            </a:pPr>
            <a:r>
              <a:rPr kumimoji="0" lang="en-US" sz="15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c.o. Risk Computability</a:t>
            </a:r>
          </a:p>
        </p:txBody>
      </p:sp>
    </p:spTree>
    <p:extLst>
      <p:ext uri="{BB962C8B-B14F-4D97-AF65-F5344CB8AC3E}">
        <p14:creationId xmlns:p14="http://schemas.microsoft.com/office/powerpoint/2010/main" val="26496406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09602" y="6604003"/>
            <a:ext cx="1105583" cy="183189"/>
          </a:xfrm>
          <a:prstGeom prst="rect">
            <a:avLst/>
          </a:prstGeom>
        </p:spPr>
        <p:txBody>
          <a:bodyPr/>
          <a:lstStyle/>
          <a:p>
            <a:r>
              <a:rPr lang="en-US"/>
              <a:t>11/15/2022</a:t>
            </a:r>
            <a:endParaRPr lang="en-US" dirty="0"/>
          </a:p>
        </p:txBody>
      </p:sp>
      <p:sp>
        <p:nvSpPr>
          <p:cNvPr id="5" name="Footer Placeholder 4"/>
          <p:cNvSpPr>
            <a:spLocks noGrp="1"/>
          </p:cNvSpPr>
          <p:nvPr>
            <p:ph type="ftr" sz="quarter" idx="11"/>
          </p:nvPr>
        </p:nvSpPr>
        <p:spPr>
          <a:xfrm>
            <a:off x="3051216" y="6546645"/>
            <a:ext cx="6049024" cy="240544"/>
          </a:xfrm>
          <a:prstGeom prst="rect">
            <a:avLst/>
          </a:prstGeom>
        </p:spPr>
        <p:txBody>
          <a:bodyPr/>
          <a:lstStyle/>
          <a:p>
            <a:r>
              <a:rPr lang="en-US"/>
              <a:t>Cylindrical orthogonal collision risk management in spacecraft formations</a:t>
            </a:r>
            <a:endParaRPr lang="en-US" dirty="0"/>
          </a:p>
        </p:txBody>
      </p:sp>
      <p:sp>
        <p:nvSpPr>
          <p:cNvPr id="6" name="Slide Number Placeholder 5"/>
          <p:cNvSpPr>
            <a:spLocks noGrp="1"/>
          </p:cNvSpPr>
          <p:nvPr>
            <p:ph type="sldNum" sz="quarter" idx="12"/>
          </p:nvPr>
        </p:nvSpPr>
        <p:spPr>
          <a:xfrm>
            <a:off x="10871200" y="6546645"/>
            <a:ext cx="1016000" cy="240544"/>
          </a:xfrm>
          <a:prstGeom prst="rect">
            <a:avLst/>
          </a:prstGeom>
        </p:spPr>
        <p:txBody>
          <a:bodyPr/>
          <a:lstStyle/>
          <a:p>
            <a:fld id="{2D43A7CC-66C1-4E75-8C81-24DF013C57DC}" type="slidenum">
              <a:rPr lang="en-US" smtClean="0"/>
              <a:t>‹#›</a:t>
            </a:fld>
            <a:endParaRPr lang="en-US" dirty="0"/>
          </a:p>
        </p:txBody>
      </p:sp>
      <p:sp>
        <p:nvSpPr>
          <p:cNvPr id="7" name="Rectangle 6">
            <a:extLst>
              <a:ext uri="{FF2B5EF4-FFF2-40B4-BE49-F238E27FC236}">
                <a16:creationId xmlns:a16="http://schemas.microsoft.com/office/drawing/2014/main" id="{4A2E5BD5-F065-42D5-A3DF-FE0E59734253}"/>
              </a:ext>
            </a:extLst>
          </p:cNvPr>
          <p:cNvSpPr/>
          <p:nvPr userDrawn="1"/>
        </p:nvSpPr>
        <p:spPr bwMode="auto">
          <a:xfrm>
            <a:off x="228600" y="4416552"/>
            <a:ext cx="1527048" cy="649224"/>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101587" tIns="50794" rIns="101587" bIns="50794" numCol="1" rtlCol="0" anchor="ctr" anchorCtr="0" compatLnSpc="1">
            <a:prstTxWarp prst="textNoShape">
              <a:avLst/>
            </a:prstTxWarp>
          </a:bodyPr>
          <a:lstStyle/>
          <a:p>
            <a:pPr marL="0" marR="0" indent="0" algn="ctr" defTabSz="1015863" rtl="0" eaLnBrk="1" fontAlgn="base" latinLnBrk="0" hangingPunct="1">
              <a:lnSpc>
                <a:spcPct val="100000"/>
              </a:lnSpc>
              <a:spcBef>
                <a:spcPct val="0"/>
              </a:spcBef>
              <a:spcAft>
                <a:spcPct val="0"/>
              </a:spcAft>
              <a:buClrTx/>
              <a:buSzTx/>
              <a:buFontTx/>
              <a:buNone/>
              <a:tabLst/>
            </a:pPr>
            <a:r>
              <a:rPr kumimoji="0" lang="en-US" sz="15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Quantitative Results</a:t>
            </a:r>
          </a:p>
        </p:txBody>
      </p:sp>
    </p:spTree>
    <p:extLst>
      <p:ext uri="{BB962C8B-B14F-4D97-AF65-F5344CB8AC3E}">
        <p14:creationId xmlns:p14="http://schemas.microsoft.com/office/powerpoint/2010/main" val="16274174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84248" y="1709742"/>
            <a:ext cx="9985248" cy="2852737"/>
          </a:xfrm>
        </p:spPr>
        <p:txBody>
          <a:bodyPr anchor="b">
            <a:normAutofit/>
          </a:bodyPr>
          <a:lstStyle>
            <a:lvl1pPr>
              <a:defRPr sz="3600"/>
            </a:lvl1pPr>
          </a:lstStyle>
          <a:p>
            <a:r>
              <a:rPr lang="en-US" dirty="0"/>
              <a:t>Click to edit Master title style</a:t>
            </a:r>
          </a:p>
        </p:txBody>
      </p:sp>
      <p:sp>
        <p:nvSpPr>
          <p:cNvPr id="3" name="Text Placeholder 2"/>
          <p:cNvSpPr>
            <a:spLocks noGrp="1"/>
          </p:cNvSpPr>
          <p:nvPr>
            <p:ph type="body" idx="1"/>
          </p:nvPr>
        </p:nvSpPr>
        <p:spPr>
          <a:xfrm>
            <a:off x="1984248" y="4589467"/>
            <a:ext cx="9985248" cy="1500187"/>
          </a:xfrm>
        </p:spPr>
        <p:txBody>
          <a:bodyPr>
            <a:normAutofit/>
          </a:bodyPr>
          <a:lstStyle>
            <a:lvl1pPr marL="0" indent="0">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a:xfrm>
            <a:off x="609602" y="6604003"/>
            <a:ext cx="1105583" cy="183189"/>
          </a:xfrm>
          <a:prstGeom prst="rect">
            <a:avLst/>
          </a:prstGeom>
        </p:spPr>
        <p:txBody>
          <a:bodyPr/>
          <a:lstStyle/>
          <a:p>
            <a:r>
              <a:rPr lang="en-US"/>
              <a:t>11/15/2022</a:t>
            </a:r>
          </a:p>
        </p:txBody>
      </p:sp>
      <p:sp>
        <p:nvSpPr>
          <p:cNvPr id="5" name="Footer Placeholder 4"/>
          <p:cNvSpPr>
            <a:spLocks noGrp="1"/>
          </p:cNvSpPr>
          <p:nvPr>
            <p:ph type="ftr" sz="quarter" idx="11"/>
          </p:nvPr>
        </p:nvSpPr>
        <p:spPr>
          <a:xfrm>
            <a:off x="3051216" y="6546645"/>
            <a:ext cx="6049024" cy="240544"/>
          </a:xfrm>
          <a:prstGeom prst="rect">
            <a:avLst/>
          </a:prstGeom>
        </p:spPr>
        <p:txBody>
          <a:bodyPr/>
          <a:lstStyle/>
          <a:p>
            <a:r>
              <a:rPr lang="en-US"/>
              <a:t>Cylindrical orthogonal collision risk management in spacecraft formations</a:t>
            </a:r>
          </a:p>
        </p:txBody>
      </p:sp>
      <p:sp>
        <p:nvSpPr>
          <p:cNvPr id="6" name="Slide Number Placeholder 5"/>
          <p:cNvSpPr>
            <a:spLocks noGrp="1"/>
          </p:cNvSpPr>
          <p:nvPr>
            <p:ph type="sldNum" sz="quarter" idx="12"/>
          </p:nvPr>
        </p:nvSpPr>
        <p:spPr>
          <a:xfrm>
            <a:off x="10871200" y="6546645"/>
            <a:ext cx="1016000" cy="240544"/>
          </a:xfrm>
          <a:prstGeom prst="rect">
            <a:avLst/>
          </a:prstGeom>
        </p:spPr>
        <p:txBody>
          <a:bodyPr/>
          <a:lstStyle/>
          <a:p>
            <a:fld id="{2D43A7CC-66C1-4E75-8C81-24DF013C57DC}" type="slidenum">
              <a:rPr lang="en-US" smtClean="0"/>
              <a:t>‹#›</a:t>
            </a:fld>
            <a:endParaRPr lang="en-US"/>
          </a:p>
        </p:txBody>
      </p:sp>
    </p:spTree>
    <p:extLst>
      <p:ext uri="{BB962C8B-B14F-4D97-AF65-F5344CB8AC3E}">
        <p14:creationId xmlns:p14="http://schemas.microsoft.com/office/powerpoint/2010/main" val="128843402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5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84248" y="1709742"/>
            <a:ext cx="9985248" cy="2852737"/>
          </a:xfrm>
        </p:spPr>
        <p:txBody>
          <a:bodyPr anchor="b">
            <a:normAutofit/>
          </a:bodyPr>
          <a:lstStyle>
            <a:lvl1pPr>
              <a:defRPr sz="3600"/>
            </a:lvl1pPr>
          </a:lstStyle>
          <a:p>
            <a:r>
              <a:rPr lang="en-US" dirty="0"/>
              <a:t>Click to edit Master title style</a:t>
            </a:r>
          </a:p>
        </p:txBody>
      </p:sp>
      <p:sp>
        <p:nvSpPr>
          <p:cNvPr id="3" name="Text Placeholder 2"/>
          <p:cNvSpPr>
            <a:spLocks noGrp="1"/>
          </p:cNvSpPr>
          <p:nvPr>
            <p:ph type="body" idx="1"/>
          </p:nvPr>
        </p:nvSpPr>
        <p:spPr>
          <a:xfrm>
            <a:off x="1984248" y="4589467"/>
            <a:ext cx="9985248" cy="1500187"/>
          </a:xfrm>
        </p:spPr>
        <p:txBody>
          <a:bodyPr>
            <a:normAutofit/>
          </a:bodyPr>
          <a:lstStyle>
            <a:lvl1pPr marL="0" indent="0">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a:xfrm>
            <a:off x="609602" y="6604003"/>
            <a:ext cx="1105583" cy="183189"/>
          </a:xfrm>
          <a:prstGeom prst="rect">
            <a:avLst/>
          </a:prstGeom>
        </p:spPr>
        <p:txBody>
          <a:bodyPr/>
          <a:lstStyle/>
          <a:p>
            <a:r>
              <a:rPr lang="en-US"/>
              <a:t>11/15/2022</a:t>
            </a:r>
          </a:p>
        </p:txBody>
      </p:sp>
      <p:sp>
        <p:nvSpPr>
          <p:cNvPr id="5" name="Footer Placeholder 4"/>
          <p:cNvSpPr>
            <a:spLocks noGrp="1"/>
          </p:cNvSpPr>
          <p:nvPr>
            <p:ph type="ftr" sz="quarter" idx="11"/>
          </p:nvPr>
        </p:nvSpPr>
        <p:spPr>
          <a:xfrm>
            <a:off x="3051216" y="6546645"/>
            <a:ext cx="6049024" cy="240544"/>
          </a:xfrm>
          <a:prstGeom prst="rect">
            <a:avLst/>
          </a:prstGeom>
        </p:spPr>
        <p:txBody>
          <a:bodyPr/>
          <a:lstStyle/>
          <a:p>
            <a:r>
              <a:rPr lang="en-US"/>
              <a:t>Cylindrical orthogonal collision risk management in spacecraft formations</a:t>
            </a:r>
          </a:p>
        </p:txBody>
      </p:sp>
      <p:sp>
        <p:nvSpPr>
          <p:cNvPr id="6" name="Slide Number Placeholder 5"/>
          <p:cNvSpPr>
            <a:spLocks noGrp="1"/>
          </p:cNvSpPr>
          <p:nvPr>
            <p:ph type="sldNum" sz="quarter" idx="12"/>
          </p:nvPr>
        </p:nvSpPr>
        <p:spPr>
          <a:xfrm>
            <a:off x="10871200" y="6546645"/>
            <a:ext cx="1016000" cy="240544"/>
          </a:xfrm>
          <a:prstGeom prst="rect">
            <a:avLst/>
          </a:prstGeom>
        </p:spPr>
        <p:txBody>
          <a:bodyPr/>
          <a:lstStyle/>
          <a:p>
            <a:fld id="{2D43A7CC-66C1-4E75-8C81-24DF013C57DC}" type="slidenum">
              <a:rPr lang="en-US" smtClean="0"/>
              <a:t>‹#›</a:t>
            </a:fld>
            <a:endParaRPr lang="en-US"/>
          </a:p>
        </p:txBody>
      </p:sp>
      <p:sp>
        <p:nvSpPr>
          <p:cNvPr id="7" name="Rectangle 6">
            <a:extLst>
              <a:ext uri="{FF2B5EF4-FFF2-40B4-BE49-F238E27FC236}">
                <a16:creationId xmlns:a16="http://schemas.microsoft.com/office/drawing/2014/main" id="{8DB41D2B-2653-4527-8C8E-C76B306112A5}"/>
              </a:ext>
            </a:extLst>
          </p:cNvPr>
          <p:cNvSpPr/>
          <p:nvPr userDrawn="1"/>
        </p:nvSpPr>
        <p:spPr bwMode="auto">
          <a:xfrm>
            <a:off x="228600" y="4416552"/>
            <a:ext cx="1527048" cy="649224"/>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101587" tIns="50794" rIns="101587" bIns="50794" numCol="1" rtlCol="0" anchor="ctr" anchorCtr="0" compatLnSpc="1">
            <a:prstTxWarp prst="textNoShape">
              <a:avLst/>
            </a:prstTxWarp>
          </a:bodyPr>
          <a:lstStyle/>
          <a:p>
            <a:pPr marL="0" marR="0" indent="0" algn="ctr" defTabSz="1015863" rtl="0" eaLnBrk="1" fontAlgn="base" latinLnBrk="0" hangingPunct="1">
              <a:lnSpc>
                <a:spcPct val="100000"/>
              </a:lnSpc>
              <a:spcBef>
                <a:spcPct val="0"/>
              </a:spcBef>
              <a:spcAft>
                <a:spcPct val="0"/>
              </a:spcAft>
              <a:buClrTx/>
              <a:buSzTx/>
              <a:buFontTx/>
              <a:buNone/>
              <a:tabLst/>
            </a:pPr>
            <a:r>
              <a:rPr kumimoji="0" lang="en-US" sz="15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Quantitative Results</a:t>
            </a:r>
          </a:p>
        </p:txBody>
      </p:sp>
    </p:spTree>
    <p:extLst>
      <p:ext uri="{BB962C8B-B14F-4D97-AF65-F5344CB8AC3E}">
        <p14:creationId xmlns:p14="http://schemas.microsoft.com/office/powerpoint/2010/main" val="36535442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5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984248" y="2139696"/>
            <a:ext cx="4919472" cy="3986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050024" y="2139696"/>
            <a:ext cx="4919472" cy="398678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a:xfrm>
            <a:off x="609602" y="6604003"/>
            <a:ext cx="1105583" cy="183189"/>
          </a:xfrm>
          <a:prstGeom prst="rect">
            <a:avLst/>
          </a:prstGeom>
        </p:spPr>
        <p:txBody>
          <a:bodyPr/>
          <a:lstStyle/>
          <a:p>
            <a:r>
              <a:rPr lang="en-US"/>
              <a:t>11/15/2022</a:t>
            </a:r>
          </a:p>
        </p:txBody>
      </p:sp>
      <p:sp>
        <p:nvSpPr>
          <p:cNvPr id="6" name="Footer Placeholder 5"/>
          <p:cNvSpPr>
            <a:spLocks noGrp="1"/>
          </p:cNvSpPr>
          <p:nvPr>
            <p:ph type="ftr" sz="quarter" idx="11"/>
          </p:nvPr>
        </p:nvSpPr>
        <p:spPr>
          <a:xfrm>
            <a:off x="3051216" y="6546645"/>
            <a:ext cx="6049024" cy="240544"/>
          </a:xfrm>
          <a:prstGeom prst="rect">
            <a:avLst/>
          </a:prstGeom>
        </p:spPr>
        <p:txBody>
          <a:bodyPr/>
          <a:lstStyle/>
          <a:p>
            <a:r>
              <a:rPr lang="en-US"/>
              <a:t>Cylindrical orthogonal collision risk management in spacecraft formations</a:t>
            </a:r>
          </a:p>
        </p:txBody>
      </p:sp>
      <p:sp>
        <p:nvSpPr>
          <p:cNvPr id="7" name="Slide Number Placeholder 6"/>
          <p:cNvSpPr>
            <a:spLocks noGrp="1"/>
          </p:cNvSpPr>
          <p:nvPr>
            <p:ph type="sldNum" sz="quarter" idx="12"/>
          </p:nvPr>
        </p:nvSpPr>
        <p:spPr>
          <a:xfrm>
            <a:off x="10871200" y="6546645"/>
            <a:ext cx="1016000" cy="240544"/>
          </a:xfrm>
          <a:prstGeom prst="rect">
            <a:avLst/>
          </a:prstGeom>
        </p:spPr>
        <p:txBody>
          <a:bodyPr/>
          <a:lstStyle/>
          <a:p>
            <a:fld id="{2D43A7CC-66C1-4E75-8C81-24DF013C57DC}" type="slidenum">
              <a:rPr lang="en-US" smtClean="0"/>
              <a:t>‹#›</a:t>
            </a:fld>
            <a:endParaRPr lang="en-US"/>
          </a:p>
        </p:txBody>
      </p:sp>
      <p:sp>
        <p:nvSpPr>
          <p:cNvPr id="8" name="Rectangle 7">
            <a:extLst>
              <a:ext uri="{FF2B5EF4-FFF2-40B4-BE49-F238E27FC236}">
                <a16:creationId xmlns:a16="http://schemas.microsoft.com/office/drawing/2014/main" id="{D5C8FAEA-F69E-40A1-B5FF-2A2F3292FC52}"/>
              </a:ext>
            </a:extLst>
          </p:cNvPr>
          <p:cNvSpPr/>
          <p:nvPr userDrawn="1"/>
        </p:nvSpPr>
        <p:spPr bwMode="auto">
          <a:xfrm>
            <a:off x="228600" y="4416552"/>
            <a:ext cx="1527048" cy="649224"/>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101587" tIns="50794" rIns="101587" bIns="50794" numCol="1" rtlCol="0" anchor="ctr" anchorCtr="0" compatLnSpc="1">
            <a:prstTxWarp prst="textNoShape">
              <a:avLst/>
            </a:prstTxWarp>
          </a:bodyPr>
          <a:lstStyle/>
          <a:p>
            <a:pPr marL="0" marR="0" indent="0" algn="ctr" defTabSz="1015863" rtl="0" eaLnBrk="1" fontAlgn="base" latinLnBrk="0" hangingPunct="1">
              <a:lnSpc>
                <a:spcPct val="100000"/>
              </a:lnSpc>
              <a:spcBef>
                <a:spcPct val="0"/>
              </a:spcBef>
              <a:spcAft>
                <a:spcPct val="0"/>
              </a:spcAft>
              <a:buClrTx/>
              <a:buSzTx/>
              <a:buFontTx/>
              <a:buNone/>
              <a:tabLst/>
            </a:pPr>
            <a:r>
              <a:rPr kumimoji="0" lang="en-US" sz="15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Quantitative Results</a:t>
            </a:r>
          </a:p>
        </p:txBody>
      </p:sp>
    </p:spTree>
    <p:extLst>
      <p:ext uri="{BB962C8B-B14F-4D97-AF65-F5344CB8AC3E}">
        <p14:creationId xmlns:p14="http://schemas.microsoft.com/office/powerpoint/2010/main" val="1834532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5_Comparison">
    <p:spTree>
      <p:nvGrpSpPr>
        <p:cNvPr id="1" name=""/>
        <p:cNvGrpSpPr/>
        <p:nvPr/>
      </p:nvGrpSpPr>
      <p:grpSpPr>
        <a:xfrm>
          <a:off x="0" y="0"/>
          <a:ext cx="0" cy="0"/>
          <a:chOff x="0" y="0"/>
          <a:chExt cx="0" cy="0"/>
        </a:xfrm>
      </p:grpSpPr>
      <p:sp>
        <p:nvSpPr>
          <p:cNvPr id="2" name="Title 1"/>
          <p:cNvSpPr>
            <a:spLocks noGrp="1"/>
          </p:cNvSpPr>
          <p:nvPr>
            <p:ph type="title"/>
          </p:nvPr>
        </p:nvSpPr>
        <p:spPr>
          <a:xfrm>
            <a:off x="1984248" y="667512"/>
            <a:ext cx="9985248" cy="1143000"/>
          </a:xfrm>
        </p:spPr>
        <p:txBody>
          <a:bodyPr/>
          <a:lstStyle/>
          <a:p>
            <a:r>
              <a:rPr lang="en-US" dirty="0"/>
              <a:t>Click to edit Master title style</a:t>
            </a:r>
          </a:p>
        </p:txBody>
      </p:sp>
      <p:sp>
        <p:nvSpPr>
          <p:cNvPr id="3" name="Text Placeholder 2"/>
          <p:cNvSpPr>
            <a:spLocks noGrp="1"/>
          </p:cNvSpPr>
          <p:nvPr>
            <p:ph type="body" idx="1"/>
          </p:nvPr>
        </p:nvSpPr>
        <p:spPr>
          <a:xfrm>
            <a:off x="1984248" y="2139696"/>
            <a:ext cx="4919472" cy="75895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984248" y="2898648"/>
            <a:ext cx="4919472" cy="33741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050024" y="2139696"/>
            <a:ext cx="4919472" cy="75895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7050024" y="2898648"/>
            <a:ext cx="4919472" cy="337413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a:xfrm>
            <a:off x="609602" y="6604003"/>
            <a:ext cx="1105583" cy="183189"/>
          </a:xfrm>
          <a:prstGeom prst="rect">
            <a:avLst/>
          </a:prstGeom>
        </p:spPr>
        <p:txBody>
          <a:bodyPr/>
          <a:lstStyle/>
          <a:p>
            <a:r>
              <a:rPr lang="en-US"/>
              <a:t>11/15/2022</a:t>
            </a:r>
          </a:p>
        </p:txBody>
      </p:sp>
      <p:sp>
        <p:nvSpPr>
          <p:cNvPr id="8" name="Footer Placeholder 7"/>
          <p:cNvSpPr>
            <a:spLocks noGrp="1"/>
          </p:cNvSpPr>
          <p:nvPr>
            <p:ph type="ftr" sz="quarter" idx="11"/>
          </p:nvPr>
        </p:nvSpPr>
        <p:spPr>
          <a:xfrm>
            <a:off x="3051216" y="6546645"/>
            <a:ext cx="6049024" cy="240544"/>
          </a:xfrm>
          <a:prstGeom prst="rect">
            <a:avLst/>
          </a:prstGeom>
        </p:spPr>
        <p:txBody>
          <a:bodyPr/>
          <a:lstStyle/>
          <a:p>
            <a:r>
              <a:rPr lang="en-US"/>
              <a:t>Cylindrical orthogonal collision risk management in spacecraft formations</a:t>
            </a:r>
          </a:p>
        </p:txBody>
      </p:sp>
      <p:sp>
        <p:nvSpPr>
          <p:cNvPr id="9" name="Slide Number Placeholder 8"/>
          <p:cNvSpPr>
            <a:spLocks noGrp="1"/>
          </p:cNvSpPr>
          <p:nvPr>
            <p:ph type="sldNum" sz="quarter" idx="12"/>
          </p:nvPr>
        </p:nvSpPr>
        <p:spPr>
          <a:xfrm>
            <a:off x="10871200" y="6546645"/>
            <a:ext cx="1016000" cy="240544"/>
          </a:xfrm>
          <a:prstGeom prst="rect">
            <a:avLst/>
          </a:prstGeom>
        </p:spPr>
        <p:txBody>
          <a:bodyPr/>
          <a:lstStyle/>
          <a:p>
            <a:fld id="{2D43A7CC-66C1-4E75-8C81-24DF013C57DC}" type="slidenum">
              <a:rPr lang="en-US" smtClean="0"/>
              <a:t>‹#›</a:t>
            </a:fld>
            <a:endParaRPr lang="en-US"/>
          </a:p>
        </p:txBody>
      </p:sp>
      <p:sp>
        <p:nvSpPr>
          <p:cNvPr id="11" name="Rectangle 10">
            <a:extLst>
              <a:ext uri="{FF2B5EF4-FFF2-40B4-BE49-F238E27FC236}">
                <a16:creationId xmlns:a16="http://schemas.microsoft.com/office/drawing/2014/main" id="{DB8CC85B-5070-4029-857D-706EBF63583C}"/>
              </a:ext>
            </a:extLst>
          </p:cNvPr>
          <p:cNvSpPr/>
          <p:nvPr userDrawn="1"/>
        </p:nvSpPr>
        <p:spPr bwMode="auto">
          <a:xfrm>
            <a:off x="228600" y="4416552"/>
            <a:ext cx="1527048" cy="649224"/>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101587" tIns="50794" rIns="101587" bIns="50794" numCol="1" rtlCol="0" anchor="ctr" anchorCtr="0" compatLnSpc="1">
            <a:prstTxWarp prst="textNoShape">
              <a:avLst/>
            </a:prstTxWarp>
          </a:bodyPr>
          <a:lstStyle/>
          <a:p>
            <a:pPr marL="0" marR="0" indent="0" algn="ctr" defTabSz="1015863" rtl="0" eaLnBrk="1" fontAlgn="base" latinLnBrk="0" hangingPunct="1">
              <a:lnSpc>
                <a:spcPct val="100000"/>
              </a:lnSpc>
              <a:spcBef>
                <a:spcPct val="0"/>
              </a:spcBef>
              <a:spcAft>
                <a:spcPct val="0"/>
              </a:spcAft>
              <a:buClrTx/>
              <a:buSzTx/>
              <a:buFontTx/>
              <a:buNone/>
              <a:tabLst/>
            </a:pPr>
            <a:r>
              <a:rPr kumimoji="0" lang="en-US" sz="15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Quantitative Results</a:t>
            </a:r>
          </a:p>
        </p:txBody>
      </p:sp>
    </p:spTree>
    <p:extLst>
      <p:ext uri="{BB962C8B-B14F-4D97-AF65-F5344CB8AC3E}">
        <p14:creationId xmlns:p14="http://schemas.microsoft.com/office/powerpoint/2010/main" val="31025325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09602" y="6604003"/>
            <a:ext cx="1105583" cy="183189"/>
          </a:xfrm>
          <a:prstGeom prst="rect">
            <a:avLst/>
          </a:prstGeom>
        </p:spPr>
        <p:txBody>
          <a:bodyPr/>
          <a:lstStyle/>
          <a:p>
            <a:r>
              <a:rPr lang="en-US"/>
              <a:t>11/15/2022</a:t>
            </a:r>
            <a:endParaRPr lang="en-US" dirty="0"/>
          </a:p>
        </p:txBody>
      </p:sp>
      <p:sp>
        <p:nvSpPr>
          <p:cNvPr id="5" name="Footer Placeholder 4"/>
          <p:cNvSpPr>
            <a:spLocks noGrp="1"/>
          </p:cNvSpPr>
          <p:nvPr>
            <p:ph type="ftr" sz="quarter" idx="11"/>
          </p:nvPr>
        </p:nvSpPr>
        <p:spPr>
          <a:xfrm>
            <a:off x="3051216" y="6546645"/>
            <a:ext cx="6049024" cy="240544"/>
          </a:xfrm>
          <a:prstGeom prst="rect">
            <a:avLst/>
          </a:prstGeom>
        </p:spPr>
        <p:txBody>
          <a:bodyPr/>
          <a:lstStyle/>
          <a:p>
            <a:r>
              <a:rPr lang="en-US"/>
              <a:t>Cylindrical orthogonal collision risk management in spacecraft formations</a:t>
            </a:r>
            <a:endParaRPr lang="en-US" dirty="0"/>
          </a:p>
        </p:txBody>
      </p:sp>
      <p:sp>
        <p:nvSpPr>
          <p:cNvPr id="6" name="Slide Number Placeholder 5"/>
          <p:cNvSpPr>
            <a:spLocks noGrp="1"/>
          </p:cNvSpPr>
          <p:nvPr>
            <p:ph type="sldNum" sz="quarter" idx="12"/>
          </p:nvPr>
        </p:nvSpPr>
        <p:spPr>
          <a:xfrm>
            <a:off x="10871200" y="6546645"/>
            <a:ext cx="1016000" cy="240544"/>
          </a:xfrm>
          <a:prstGeom prst="rect">
            <a:avLst/>
          </a:prstGeom>
        </p:spPr>
        <p:txBody>
          <a:bodyPr/>
          <a:lstStyle/>
          <a:p>
            <a:fld id="{2D43A7CC-66C1-4E75-8C81-24DF013C57DC}" type="slidenum">
              <a:rPr lang="en-US" smtClean="0"/>
              <a:t>‹#›</a:t>
            </a:fld>
            <a:endParaRPr lang="en-US" dirty="0"/>
          </a:p>
        </p:txBody>
      </p:sp>
      <p:sp>
        <p:nvSpPr>
          <p:cNvPr id="7" name="Rectangle 6">
            <a:extLst>
              <a:ext uri="{FF2B5EF4-FFF2-40B4-BE49-F238E27FC236}">
                <a16:creationId xmlns:a16="http://schemas.microsoft.com/office/drawing/2014/main" id="{D559F65B-F2D1-47BF-B4F4-0C90A62DF913}"/>
              </a:ext>
            </a:extLst>
          </p:cNvPr>
          <p:cNvSpPr/>
          <p:nvPr userDrawn="1"/>
        </p:nvSpPr>
        <p:spPr bwMode="auto">
          <a:xfrm>
            <a:off x="228600" y="5221224"/>
            <a:ext cx="1527048" cy="649224"/>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101587" tIns="50794" rIns="101587" bIns="50794" numCol="1" rtlCol="0" anchor="ctr" anchorCtr="0" compatLnSpc="1">
            <a:prstTxWarp prst="textNoShape">
              <a:avLst/>
            </a:prstTxWarp>
          </a:bodyPr>
          <a:lstStyle/>
          <a:p>
            <a:pPr marR="0" lvl="0" indent="0" algn="ctr" defTabSz="1015863" fontAlgn="base">
              <a:lnSpc>
                <a:spcPct val="100000"/>
              </a:lnSpc>
              <a:spcBef>
                <a:spcPct val="0"/>
              </a:spcBef>
              <a:spcAft>
                <a:spcPct val="0"/>
              </a:spcAft>
              <a:buClrTx/>
              <a:buSzTx/>
              <a:buFontTx/>
              <a:buNone/>
              <a:tabLst/>
            </a:pPr>
            <a:r>
              <a:rPr kumimoji="0" lang="en-US" sz="15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Conclusion</a:t>
            </a:r>
          </a:p>
        </p:txBody>
      </p:sp>
    </p:spTree>
    <p:extLst>
      <p:ext uri="{BB962C8B-B14F-4D97-AF65-F5344CB8AC3E}">
        <p14:creationId xmlns:p14="http://schemas.microsoft.com/office/powerpoint/2010/main" val="303362450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6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84248" y="1709742"/>
            <a:ext cx="9985248" cy="2852737"/>
          </a:xfrm>
        </p:spPr>
        <p:txBody>
          <a:bodyPr anchor="b">
            <a:normAutofit/>
          </a:bodyPr>
          <a:lstStyle>
            <a:lvl1pPr>
              <a:defRPr sz="3600"/>
            </a:lvl1pPr>
          </a:lstStyle>
          <a:p>
            <a:r>
              <a:rPr lang="en-US" dirty="0"/>
              <a:t>Click to edit Master title style</a:t>
            </a:r>
          </a:p>
        </p:txBody>
      </p:sp>
      <p:sp>
        <p:nvSpPr>
          <p:cNvPr id="3" name="Text Placeholder 2"/>
          <p:cNvSpPr>
            <a:spLocks noGrp="1"/>
          </p:cNvSpPr>
          <p:nvPr>
            <p:ph type="body" idx="1"/>
          </p:nvPr>
        </p:nvSpPr>
        <p:spPr>
          <a:xfrm>
            <a:off x="1984248" y="4589467"/>
            <a:ext cx="9985248" cy="1500187"/>
          </a:xfrm>
        </p:spPr>
        <p:txBody>
          <a:bodyPr>
            <a:normAutofit/>
          </a:bodyPr>
          <a:lstStyle>
            <a:lvl1pPr marL="0" indent="0">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a:xfrm>
            <a:off x="609602" y="6604003"/>
            <a:ext cx="1105583" cy="183189"/>
          </a:xfrm>
          <a:prstGeom prst="rect">
            <a:avLst/>
          </a:prstGeom>
        </p:spPr>
        <p:txBody>
          <a:bodyPr/>
          <a:lstStyle/>
          <a:p>
            <a:r>
              <a:rPr lang="en-US"/>
              <a:t>11/15/2022</a:t>
            </a:r>
          </a:p>
        </p:txBody>
      </p:sp>
      <p:sp>
        <p:nvSpPr>
          <p:cNvPr id="5" name="Footer Placeholder 4"/>
          <p:cNvSpPr>
            <a:spLocks noGrp="1"/>
          </p:cNvSpPr>
          <p:nvPr>
            <p:ph type="ftr" sz="quarter" idx="11"/>
          </p:nvPr>
        </p:nvSpPr>
        <p:spPr>
          <a:xfrm>
            <a:off x="3051216" y="6546645"/>
            <a:ext cx="6049024" cy="240544"/>
          </a:xfrm>
          <a:prstGeom prst="rect">
            <a:avLst/>
          </a:prstGeom>
        </p:spPr>
        <p:txBody>
          <a:bodyPr/>
          <a:lstStyle/>
          <a:p>
            <a:r>
              <a:rPr lang="en-US"/>
              <a:t>Cylindrical orthogonal collision risk management in spacecraft formations</a:t>
            </a:r>
          </a:p>
        </p:txBody>
      </p:sp>
      <p:sp>
        <p:nvSpPr>
          <p:cNvPr id="6" name="Slide Number Placeholder 5"/>
          <p:cNvSpPr>
            <a:spLocks noGrp="1"/>
          </p:cNvSpPr>
          <p:nvPr>
            <p:ph type="sldNum" sz="quarter" idx="12"/>
          </p:nvPr>
        </p:nvSpPr>
        <p:spPr>
          <a:xfrm>
            <a:off x="10871200" y="6546645"/>
            <a:ext cx="1016000" cy="240544"/>
          </a:xfrm>
          <a:prstGeom prst="rect">
            <a:avLst/>
          </a:prstGeom>
        </p:spPr>
        <p:txBody>
          <a:bodyPr/>
          <a:lstStyle/>
          <a:p>
            <a:fld id="{2D43A7CC-66C1-4E75-8C81-24DF013C57DC}" type="slidenum">
              <a:rPr lang="en-US" smtClean="0"/>
              <a:t>‹#›</a:t>
            </a:fld>
            <a:endParaRPr lang="en-US"/>
          </a:p>
        </p:txBody>
      </p:sp>
      <p:sp>
        <p:nvSpPr>
          <p:cNvPr id="7" name="Rectangle 6">
            <a:extLst>
              <a:ext uri="{FF2B5EF4-FFF2-40B4-BE49-F238E27FC236}">
                <a16:creationId xmlns:a16="http://schemas.microsoft.com/office/drawing/2014/main" id="{2238EA0A-77DC-429A-A790-7FA7525BA89E}"/>
              </a:ext>
            </a:extLst>
          </p:cNvPr>
          <p:cNvSpPr/>
          <p:nvPr userDrawn="1"/>
        </p:nvSpPr>
        <p:spPr bwMode="auto">
          <a:xfrm>
            <a:off x="228600" y="5221224"/>
            <a:ext cx="1527048" cy="649224"/>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101587" tIns="50794" rIns="101587" bIns="50794" numCol="1" rtlCol="0" anchor="ctr" anchorCtr="0" compatLnSpc="1">
            <a:prstTxWarp prst="textNoShape">
              <a:avLst/>
            </a:prstTxWarp>
          </a:bodyPr>
          <a:lstStyle/>
          <a:p>
            <a:pPr marL="0" marR="0" lvl="0" indent="0" algn="ctr" defTabSz="1015863" rtl="0" eaLnBrk="1" fontAlgn="base" latinLnBrk="0" hangingPunct="1">
              <a:lnSpc>
                <a:spcPct val="100000"/>
              </a:lnSpc>
              <a:spcBef>
                <a:spcPct val="0"/>
              </a:spcBef>
              <a:spcAft>
                <a:spcPct val="0"/>
              </a:spcAft>
              <a:buClrTx/>
              <a:buSzTx/>
              <a:buFontTx/>
              <a:buNone/>
              <a:tabLst/>
              <a:defRPr/>
            </a:pPr>
            <a:r>
              <a:rPr kumimoji="0" lang="en-US" sz="15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Conclusion </a:t>
            </a:r>
          </a:p>
        </p:txBody>
      </p:sp>
    </p:spTree>
    <p:extLst>
      <p:ext uri="{BB962C8B-B14F-4D97-AF65-F5344CB8AC3E}">
        <p14:creationId xmlns:p14="http://schemas.microsoft.com/office/powerpoint/2010/main" val="363091971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6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984248" y="2139696"/>
            <a:ext cx="4919472" cy="3986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050024" y="2139696"/>
            <a:ext cx="4919472" cy="398678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a:xfrm>
            <a:off x="609602" y="6604003"/>
            <a:ext cx="1105583" cy="183189"/>
          </a:xfrm>
          <a:prstGeom prst="rect">
            <a:avLst/>
          </a:prstGeom>
        </p:spPr>
        <p:txBody>
          <a:bodyPr/>
          <a:lstStyle/>
          <a:p>
            <a:r>
              <a:rPr lang="en-US"/>
              <a:t>11/15/2022</a:t>
            </a:r>
          </a:p>
        </p:txBody>
      </p:sp>
      <p:sp>
        <p:nvSpPr>
          <p:cNvPr id="6" name="Footer Placeholder 5"/>
          <p:cNvSpPr>
            <a:spLocks noGrp="1"/>
          </p:cNvSpPr>
          <p:nvPr>
            <p:ph type="ftr" sz="quarter" idx="11"/>
          </p:nvPr>
        </p:nvSpPr>
        <p:spPr>
          <a:xfrm>
            <a:off x="3051216" y="6546645"/>
            <a:ext cx="6049024" cy="240544"/>
          </a:xfrm>
          <a:prstGeom prst="rect">
            <a:avLst/>
          </a:prstGeom>
        </p:spPr>
        <p:txBody>
          <a:bodyPr/>
          <a:lstStyle/>
          <a:p>
            <a:r>
              <a:rPr lang="en-US"/>
              <a:t>Cylindrical orthogonal collision risk management in spacecraft formations</a:t>
            </a:r>
          </a:p>
        </p:txBody>
      </p:sp>
      <p:sp>
        <p:nvSpPr>
          <p:cNvPr id="7" name="Slide Number Placeholder 6"/>
          <p:cNvSpPr>
            <a:spLocks noGrp="1"/>
          </p:cNvSpPr>
          <p:nvPr>
            <p:ph type="sldNum" sz="quarter" idx="12"/>
          </p:nvPr>
        </p:nvSpPr>
        <p:spPr>
          <a:xfrm>
            <a:off x="10871200" y="6546645"/>
            <a:ext cx="1016000" cy="240544"/>
          </a:xfrm>
          <a:prstGeom prst="rect">
            <a:avLst/>
          </a:prstGeom>
        </p:spPr>
        <p:txBody>
          <a:bodyPr/>
          <a:lstStyle/>
          <a:p>
            <a:fld id="{2D43A7CC-66C1-4E75-8C81-24DF013C57DC}" type="slidenum">
              <a:rPr lang="en-US" smtClean="0"/>
              <a:t>‹#›</a:t>
            </a:fld>
            <a:endParaRPr lang="en-US"/>
          </a:p>
        </p:txBody>
      </p:sp>
      <p:sp>
        <p:nvSpPr>
          <p:cNvPr id="8" name="Rectangle 7">
            <a:extLst>
              <a:ext uri="{FF2B5EF4-FFF2-40B4-BE49-F238E27FC236}">
                <a16:creationId xmlns:a16="http://schemas.microsoft.com/office/drawing/2014/main" id="{6782B912-341E-4412-ACA8-3C65E8817663}"/>
              </a:ext>
            </a:extLst>
          </p:cNvPr>
          <p:cNvSpPr/>
          <p:nvPr userDrawn="1"/>
        </p:nvSpPr>
        <p:spPr bwMode="auto">
          <a:xfrm>
            <a:off x="228600" y="5221224"/>
            <a:ext cx="1527048" cy="649224"/>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101587" tIns="50794" rIns="101587" bIns="50794" numCol="1" rtlCol="0" anchor="ctr" anchorCtr="0" compatLnSpc="1">
            <a:prstTxWarp prst="textNoShape">
              <a:avLst/>
            </a:prstTxWarp>
          </a:bodyPr>
          <a:lstStyle/>
          <a:p>
            <a:pPr marR="0" lvl="0" indent="0" algn="ctr" defTabSz="1015863" fontAlgn="base">
              <a:lnSpc>
                <a:spcPct val="100000"/>
              </a:lnSpc>
              <a:spcBef>
                <a:spcPct val="0"/>
              </a:spcBef>
              <a:spcAft>
                <a:spcPct val="0"/>
              </a:spcAft>
              <a:buClrTx/>
              <a:buSzTx/>
              <a:buFontTx/>
              <a:buNone/>
              <a:tabLst/>
            </a:pPr>
            <a:r>
              <a:rPr kumimoji="0" lang="en-US" sz="15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Conclusion</a:t>
            </a:r>
          </a:p>
        </p:txBody>
      </p:sp>
    </p:spTree>
    <p:extLst>
      <p:ext uri="{BB962C8B-B14F-4D97-AF65-F5344CB8AC3E}">
        <p14:creationId xmlns:p14="http://schemas.microsoft.com/office/powerpoint/2010/main" val="180823201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6_Comparison">
    <p:spTree>
      <p:nvGrpSpPr>
        <p:cNvPr id="1" name=""/>
        <p:cNvGrpSpPr/>
        <p:nvPr/>
      </p:nvGrpSpPr>
      <p:grpSpPr>
        <a:xfrm>
          <a:off x="0" y="0"/>
          <a:ext cx="0" cy="0"/>
          <a:chOff x="0" y="0"/>
          <a:chExt cx="0" cy="0"/>
        </a:xfrm>
      </p:grpSpPr>
      <p:sp>
        <p:nvSpPr>
          <p:cNvPr id="2" name="Title 1"/>
          <p:cNvSpPr>
            <a:spLocks noGrp="1"/>
          </p:cNvSpPr>
          <p:nvPr>
            <p:ph type="title"/>
          </p:nvPr>
        </p:nvSpPr>
        <p:spPr>
          <a:xfrm>
            <a:off x="1984248" y="667512"/>
            <a:ext cx="9985248" cy="1143000"/>
          </a:xfrm>
        </p:spPr>
        <p:txBody>
          <a:bodyPr/>
          <a:lstStyle/>
          <a:p>
            <a:r>
              <a:rPr lang="en-US" dirty="0"/>
              <a:t>Click to edit Master title style</a:t>
            </a:r>
          </a:p>
        </p:txBody>
      </p:sp>
      <p:sp>
        <p:nvSpPr>
          <p:cNvPr id="3" name="Text Placeholder 2"/>
          <p:cNvSpPr>
            <a:spLocks noGrp="1"/>
          </p:cNvSpPr>
          <p:nvPr>
            <p:ph type="body" idx="1"/>
          </p:nvPr>
        </p:nvSpPr>
        <p:spPr>
          <a:xfrm>
            <a:off x="1984248" y="2139696"/>
            <a:ext cx="4919472" cy="75895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984248" y="2898648"/>
            <a:ext cx="4919472" cy="33741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050024" y="2139696"/>
            <a:ext cx="4919472" cy="75895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7050024" y="2898648"/>
            <a:ext cx="4919472" cy="337413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a:xfrm>
            <a:off x="609602" y="6604003"/>
            <a:ext cx="1105583" cy="183189"/>
          </a:xfrm>
          <a:prstGeom prst="rect">
            <a:avLst/>
          </a:prstGeom>
        </p:spPr>
        <p:txBody>
          <a:bodyPr/>
          <a:lstStyle/>
          <a:p>
            <a:r>
              <a:rPr lang="en-US"/>
              <a:t>11/15/2022</a:t>
            </a:r>
          </a:p>
        </p:txBody>
      </p:sp>
      <p:sp>
        <p:nvSpPr>
          <p:cNvPr id="8" name="Footer Placeholder 7"/>
          <p:cNvSpPr>
            <a:spLocks noGrp="1"/>
          </p:cNvSpPr>
          <p:nvPr>
            <p:ph type="ftr" sz="quarter" idx="11"/>
          </p:nvPr>
        </p:nvSpPr>
        <p:spPr>
          <a:xfrm>
            <a:off x="3051216" y="6546645"/>
            <a:ext cx="6049024" cy="240544"/>
          </a:xfrm>
          <a:prstGeom prst="rect">
            <a:avLst/>
          </a:prstGeom>
        </p:spPr>
        <p:txBody>
          <a:bodyPr/>
          <a:lstStyle/>
          <a:p>
            <a:r>
              <a:rPr lang="en-US"/>
              <a:t>Cylindrical orthogonal collision risk management in spacecraft formations</a:t>
            </a:r>
          </a:p>
        </p:txBody>
      </p:sp>
      <p:sp>
        <p:nvSpPr>
          <p:cNvPr id="9" name="Slide Number Placeholder 8"/>
          <p:cNvSpPr>
            <a:spLocks noGrp="1"/>
          </p:cNvSpPr>
          <p:nvPr>
            <p:ph type="sldNum" sz="quarter" idx="12"/>
          </p:nvPr>
        </p:nvSpPr>
        <p:spPr>
          <a:xfrm>
            <a:off x="10871200" y="6546645"/>
            <a:ext cx="1016000" cy="240544"/>
          </a:xfrm>
          <a:prstGeom prst="rect">
            <a:avLst/>
          </a:prstGeom>
        </p:spPr>
        <p:txBody>
          <a:bodyPr/>
          <a:lstStyle/>
          <a:p>
            <a:fld id="{2D43A7CC-66C1-4E75-8C81-24DF013C57DC}" type="slidenum">
              <a:rPr lang="en-US" smtClean="0"/>
              <a:t>‹#›</a:t>
            </a:fld>
            <a:endParaRPr lang="en-US"/>
          </a:p>
        </p:txBody>
      </p:sp>
      <p:sp>
        <p:nvSpPr>
          <p:cNvPr id="12" name="Rectangle 11">
            <a:extLst>
              <a:ext uri="{FF2B5EF4-FFF2-40B4-BE49-F238E27FC236}">
                <a16:creationId xmlns:a16="http://schemas.microsoft.com/office/drawing/2014/main" id="{2A2C89AC-E785-4069-922E-103A38D028ED}"/>
              </a:ext>
            </a:extLst>
          </p:cNvPr>
          <p:cNvSpPr/>
          <p:nvPr userDrawn="1"/>
        </p:nvSpPr>
        <p:spPr bwMode="auto">
          <a:xfrm>
            <a:off x="228600" y="5221224"/>
            <a:ext cx="1527048" cy="649224"/>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101587" tIns="50794" rIns="101587" bIns="50794" numCol="1" rtlCol="0" anchor="ctr" anchorCtr="0" compatLnSpc="1">
            <a:prstTxWarp prst="textNoShape">
              <a:avLst/>
            </a:prstTxWarp>
          </a:bodyPr>
          <a:lstStyle/>
          <a:p>
            <a:pPr marR="0" lvl="0" indent="0" algn="ctr" defTabSz="1015863" fontAlgn="base">
              <a:lnSpc>
                <a:spcPct val="100000"/>
              </a:lnSpc>
              <a:spcBef>
                <a:spcPct val="0"/>
              </a:spcBef>
              <a:spcAft>
                <a:spcPct val="0"/>
              </a:spcAft>
              <a:buClrTx/>
              <a:buSzTx/>
              <a:buFontTx/>
              <a:buNone/>
              <a:tabLst/>
            </a:pPr>
            <a:r>
              <a:rPr kumimoji="0" lang="en-US" sz="15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Conclusion</a:t>
            </a:r>
          </a:p>
        </p:txBody>
      </p:sp>
    </p:spTree>
    <p:extLst>
      <p:ext uri="{BB962C8B-B14F-4D97-AF65-F5344CB8AC3E}">
        <p14:creationId xmlns:p14="http://schemas.microsoft.com/office/powerpoint/2010/main" val="21970909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984248" y="2139696"/>
            <a:ext cx="4919472" cy="3986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050024" y="2139696"/>
            <a:ext cx="4919472" cy="398678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a:xfrm>
            <a:off x="609602" y="6604003"/>
            <a:ext cx="1105583" cy="183189"/>
          </a:xfrm>
          <a:prstGeom prst="rect">
            <a:avLst/>
          </a:prstGeom>
        </p:spPr>
        <p:txBody>
          <a:bodyPr/>
          <a:lstStyle/>
          <a:p>
            <a:r>
              <a:rPr lang="en-US"/>
              <a:t>11/15/2022</a:t>
            </a:r>
          </a:p>
        </p:txBody>
      </p:sp>
      <p:sp>
        <p:nvSpPr>
          <p:cNvPr id="6" name="Footer Placeholder 5"/>
          <p:cNvSpPr>
            <a:spLocks noGrp="1"/>
          </p:cNvSpPr>
          <p:nvPr>
            <p:ph type="ftr" sz="quarter" idx="11"/>
          </p:nvPr>
        </p:nvSpPr>
        <p:spPr>
          <a:xfrm>
            <a:off x="3051216" y="6546645"/>
            <a:ext cx="6049024" cy="240544"/>
          </a:xfrm>
          <a:prstGeom prst="rect">
            <a:avLst/>
          </a:prstGeom>
        </p:spPr>
        <p:txBody>
          <a:bodyPr/>
          <a:lstStyle/>
          <a:p>
            <a:r>
              <a:rPr lang="en-US"/>
              <a:t>Cylindrical orthogonal collision risk management in spacecraft formations</a:t>
            </a:r>
          </a:p>
        </p:txBody>
      </p:sp>
      <p:sp>
        <p:nvSpPr>
          <p:cNvPr id="7" name="Slide Number Placeholder 6"/>
          <p:cNvSpPr>
            <a:spLocks noGrp="1"/>
          </p:cNvSpPr>
          <p:nvPr>
            <p:ph type="sldNum" sz="quarter" idx="12"/>
          </p:nvPr>
        </p:nvSpPr>
        <p:spPr>
          <a:xfrm>
            <a:off x="10871200" y="6546645"/>
            <a:ext cx="1016000" cy="240544"/>
          </a:xfrm>
          <a:prstGeom prst="rect">
            <a:avLst/>
          </a:prstGeom>
        </p:spPr>
        <p:txBody>
          <a:bodyPr/>
          <a:lstStyle/>
          <a:p>
            <a:fld id="{2D43A7CC-66C1-4E75-8C81-24DF013C57DC}" type="slidenum">
              <a:rPr lang="en-US" smtClean="0"/>
              <a:t>‹#›</a:t>
            </a:fld>
            <a:endParaRPr lang="en-US"/>
          </a:p>
        </p:txBody>
      </p:sp>
    </p:spTree>
    <p:extLst>
      <p:ext uri="{BB962C8B-B14F-4D97-AF65-F5344CB8AC3E}">
        <p14:creationId xmlns:p14="http://schemas.microsoft.com/office/powerpoint/2010/main" val="12005392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984248" y="667512"/>
            <a:ext cx="9985248" cy="1143000"/>
          </a:xfrm>
        </p:spPr>
        <p:txBody>
          <a:bodyPr/>
          <a:lstStyle/>
          <a:p>
            <a:r>
              <a:rPr lang="en-US" dirty="0"/>
              <a:t>Click to edit Master title style</a:t>
            </a:r>
          </a:p>
        </p:txBody>
      </p:sp>
      <p:sp>
        <p:nvSpPr>
          <p:cNvPr id="3" name="Text Placeholder 2"/>
          <p:cNvSpPr>
            <a:spLocks noGrp="1"/>
          </p:cNvSpPr>
          <p:nvPr>
            <p:ph type="body" idx="1"/>
          </p:nvPr>
        </p:nvSpPr>
        <p:spPr>
          <a:xfrm>
            <a:off x="1984248" y="2139696"/>
            <a:ext cx="4919472" cy="75895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984248" y="2898648"/>
            <a:ext cx="4919472" cy="33741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050024" y="2139696"/>
            <a:ext cx="4919472" cy="75895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7050024" y="2898648"/>
            <a:ext cx="4919472" cy="337413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a:xfrm>
            <a:off x="609602" y="6604003"/>
            <a:ext cx="1105583" cy="183189"/>
          </a:xfrm>
          <a:prstGeom prst="rect">
            <a:avLst/>
          </a:prstGeom>
        </p:spPr>
        <p:txBody>
          <a:bodyPr/>
          <a:lstStyle/>
          <a:p>
            <a:r>
              <a:rPr lang="en-US"/>
              <a:t>11/15/2022</a:t>
            </a:r>
          </a:p>
        </p:txBody>
      </p:sp>
      <p:sp>
        <p:nvSpPr>
          <p:cNvPr id="8" name="Footer Placeholder 7"/>
          <p:cNvSpPr>
            <a:spLocks noGrp="1"/>
          </p:cNvSpPr>
          <p:nvPr>
            <p:ph type="ftr" sz="quarter" idx="11"/>
          </p:nvPr>
        </p:nvSpPr>
        <p:spPr>
          <a:xfrm>
            <a:off x="3051216" y="6546645"/>
            <a:ext cx="6049024" cy="240544"/>
          </a:xfrm>
          <a:prstGeom prst="rect">
            <a:avLst/>
          </a:prstGeom>
        </p:spPr>
        <p:txBody>
          <a:bodyPr/>
          <a:lstStyle/>
          <a:p>
            <a:r>
              <a:rPr lang="en-US"/>
              <a:t>Cylindrical orthogonal collision risk management in spacecraft formations</a:t>
            </a:r>
          </a:p>
        </p:txBody>
      </p:sp>
      <p:sp>
        <p:nvSpPr>
          <p:cNvPr id="9" name="Slide Number Placeholder 8"/>
          <p:cNvSpPr>
            <a:spLocks noGrp="1"/>
          </p:cNvSpPr>
          <p:nvPr>
            <p:ph type="sldNum" sz="quarter" idx="12"/>
          </p:nvPr>
        </p:nvSpPr>
        <p:spPr>
          <a:xfrm>
            <a:off x="10871200" y="6546645"/>
            <a:ext cx="1016000" cy="240544"/>
          </a:xfrm>
          <a:prstGeom prst="rect">
            <a:avLst/>
          </a:prstGeom>
        </p:spPr>
        <p:txBody>
          <a:bodyPr/>
          <a:lstStyle/>
          <a:p>
            <a:fld id="{2D43A7CC-66C1-4E75-8C81-24DF013C57DC}" type="slidenum">
              <a:rPr lang="en-US" smtClean="0"/>
              <a:t>‹#›</a:t>
            </a:fld>
            <a:endParaRPr lang="en-US"/>
          </a:p>
        </p:txBody>
      </p:sp>
    </p:spTree>
    <p:extLst>
      <p:ext uri="{BB962C8B-B14F-4D97-AF65-F5344CB8AC3E}">
        <p14:creationId xmlns:p14="http://schemas.microsoft.com/office/powerpoint/2010/main" val="24411623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609602" y="6604003"/>
            <a:ext cx="1105583" cy="183189"/>
          </a:xfrm>
          <a:prstGeom prst="rect">
            <a:avLst/>
          </a:prstGeom>
        </p:spPr>
        <p:txBody>
          <a:bodyPr/>
          <a:lstStyle/>
          <a:p>
            <a:r>
              <a:rPr lang="en-US"/>
              <a:t>11/15/2022</a:t>
            </a:r>
          </a:p>
        </p:txBody>
      </p:sp>
      <p:sp>
        <p:nvSpPr>
          <p:cNvPr id="4" name="Footer Placeholder 3"/>
          <p:cNvSpPr>
            <a:spLocks noGrp="1"/>
          </p:cNvSpPr>
          <p:nvPr>
            <p:ph type="ftr" sz="quarter" idx="11"/>
          </p:nvPr>
        </p:nvSpPr>
        <p:spPr>
          <a:xfrm>
            <a:off x="3051216" y="6546645"/>
            <a:ext cx="6049024" cy="240544"/>
          </a:xfrm>
          <a:prstGeom prst="rect">
            <a:avLst/>
          </a:prstGeom>
        </p:spPr>
        <p:txBody>
          <a:bodyPr/>
          <a:lstStyle/>
          <a:p>
            <a:r>
              <a:rPr lang="en-US"/>
              <a:t>Cylindrical orthogonal collision risk management in spacecraft formations</a:t>
            </a:r>
          </a:p>
        </p:txBody>
      </p:sp>
      <p:sp>
        <p:nvSpPr>
          <p:cNvPr id="5" name="Slide Number Placeholder 4"/>
          <p:cNvSpPr>
            <a:spLocks noGrp="1"/>
          </p:cNvSpPr>
          <p:nvPr>
            <p:ph type="sldNum" sz="quarter" idx="12"/>
          </p:nvPr>
        </p:nvSpPr>
        <p:spPr>
          <a:xfrm>
            <a:off x="10871200" y="6546645"/>
            <a:ext cx="1016000" cy="240544"/>
          </a:xfrm>
          <a:prstGeom prst="rect">
            <a:avLst/>
          </a:prstGeom>
        </p:spPr>
        <p:txBody>
          <a:bodyPr/>
          <a:lstStyle/>
          <a:p>
            <a:fld id="{2D43A7CC-66C1-4E75-8C81-24DF013C57DC}" type="slidenum">
              <a:rPr lang="en-US" smtClean="0"/>
              <a:t>‹#›</a:t>
            </a:fld>
            <a:endParaRPr lang="en-US"/>
          </a:p>
        </p:txBody>
      </p:sp>
    </p:spTree>
    <p:extLst>
      <p:ext uri="{BB962C8B-B14F-4D97-AF65-F5344CB8AC3E}">
        <p14:creationId xmlns:p14="http://schemas.microsoft.com/office/powerpoint/2010/main" val="30471215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2" y="6604003"/>
            <a:ext cx="1105583" cy="183189"/>
          </a:xfrm>
          <a:prstGeom prst="rect">
            <a:avLst/>
          </a:prstGeom>
        </p:spPr>
        <p:txBody>
          <a:bodyPr/>
          <a:lstStyle/>
          <a:p>
            <a:r>
              <a:rPr lang="en-US"/>
              <a:t>11/15/2022</a:t>
            </a:r>
          </a:p>
        </p:txBody>
      </p:sp>
      <p:sp>
        <p:nvSpPr>
          <p:cNvPr id="3" name="Footer Placeholder 2"/>
          <p:cNvSpPr>
            <a:spLocks noGrp="1"/>
          </p:cNvSpPr>
          <p:nvPr>
            <p:ph type="ftr" sz="quarter" idx="11"/>
          </p:nvPr>
        </p:nvSpPr>
        <p:spPr>
          <a:xfrm>
            <a:off x="3051216" y="6546645"/>
            <a:ext cx="6049024" cy="240544"/>
          </a:xfrm>
          <a:prstGeom prst="rect">
            <a:avLst/>
          </a:prstGeom>
        </p:spPr>
        <p:txBody>
          <a:bodyPr/>
          <a:lstStyle/>
          <a:p>
            <a:r>
              <a:rPr lang="en-US"/>
              <a:t>Cylindrical orthogonal collision risk management in spacecraft formations</a:t>
            </a:r>
          </a:p>
        </p:txBody>
      </p:sp>
      <p:sp>
        <p:nvSpPr>
          <p:cNvPr id="4" name="Slide Number Placeholder 3"/>
          <p:cNvSpPr>
            <a:spLocks noGrp="1"/>
          </p:cNvSpPr>
          <p:nvPr>
            <p:ph type="sldNum" sz="quarter" idx="12"/>
          </p:nvPr>
        </p:nvSpPr>
        <p:spPr>
          <a:xfrm>
            <a:off x="10871200" y="6546645"/>
            <a:ext cx="1016000" cy="240544"/>
          </a:xfrm>
          <a:prstGeom prst="rect">
            <a:avLst/>
          </a:prstGeom>
        </p:spPr>
        <p:txBody>
          <a:bodyPr/>
          <a:lstStyle/>
          <a:p>
            <a:fld id="{2D43A7CC-66C1-4E75-8C81-24DF013C57DC}" type="slidenum">
              <a:rPr lang="en-US" smtClean="0"/>
              <a:t>‹#›</a:t>
            </a:fld>
            <a:endParaRPr lang="en-US"/>
          </a:p>
        </p:txBody>
      </p:sp>
    </p:spTree>
    <p:extLst>
      <p:ext uri="{BB962C8B-B14F-4D97-AF65-F5344CB8AC3E}">
        <p14:creationId xmlns:p14="http://schemas.microsoft.com/office/powerpoint/2010/main" val="15850666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6117336" y="1746504"/>
            <a:ext cx="5852160" cy="428853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609602" y="6604003"/>
            <a:ext cx="1105583" cy="183189"/>
          </a:xfrm>
          <a:prstGeom prst="rect">
            <a:avLst/>
          </a:prstGeom>
        </p:spPr>
        <p:txBody>
          <a:bodyPr/>
          <a:lstStyle/>
          <a:p>
            <a:r>
              <a:rPr lang="en-US"/>
              <a:t>11/15/2022</a:t>
            </a:r>
          </a:p>
        </p:txBody>
      </p:sp>
      <p:sp>
        <p:nvSpPr>
          <p:cNvPr id="6" name="Footer Placeholder 5"/>
          <p:cNvSpPr>
            <a:spLocks noGrp="1"/>
          </p:cNvSpPr>
          <p:nvPr>
            <p:ph type="ftr" sz="quarter" idx="11"/>
          </p:nvPr>
        </p:nvSpPr>
        <p:spPr>
          <a:xfrm>
            <a:off x="3051216" y="6546645"/>
            <a:ext cx="6049024" cy="240544"/>
          </a:xfrm>
          <a:prstGeom prst="rect">
            <a:avLst/>
          </a:prstGeom>
        </p:spPr>
        <p:txBody>
          <a:bodyPr/>
          <a:lstStyle/>
          <a:p>
            <a:r>
              <a:rPr lang="en-US"/>
              <a:t>Cylindrical orthogonal collision risk management in spacecraft formations</a:t>
            </a:r>
          </a:p>
        </p:txBody>
      </p:sp>
      <p:sp>
        <p:nvSpPr>
          <p:cNvPr id="7" name="Slide Number Placeholder 6"/>
          <p:cNvSpPr>
            <a:spLocks noGrp="1"/>
          </p:cNvSpPr>
          <p:nvPr>
            <p:ph type="sldNum" sz="quarter" idx="12"/>
          </p:nvPr>
        </p:nvSpPr>
        <p:spPr>
          <a:xfrm>
            <a:off x="10871200" y="6546645"/>
            <a:ext cx="1016000" cy="240544"/>
          </a:xfrm>
          <a:prstGeom prst="rect">
            <a:avLst/>
          </a:prstGeom>
        </p:spPr>
        <p:txBody>
          <a:bodyPr/>
          <a:lstStyle/>
          <a:p>
            <a:fld id="{2D43A7CC-66C1-4E75-8C81-24DF013C57DC}" type="slidenum">
              <a:rPr lang="en-US" smtClean="0"/>
              <a:t>‹#›</a:t>
            </a:fld>
            <a:endParaRPr lang="en-US"/>
          </a:p>
        </p:txBody>
      </p:sp>
      <p:sp>
        <p:nvSpPr>
          <p:cNvPr id="16" name="Title 1">
            <a:extLst>
              <a:ext uri="{FF2B5EF4-FFF2-40B4-BE49-F238E27FC236}">
                <a16:creationId xmlns:a16="http://schemas.microsoft.com/office/drawing/2014/main" id="{82F8E833-298B-41CA-8B69-D567844FA06E}"/>
              </a:ext>
            </a:extLst>
          </p:cNvPr>
          <p:cNvSpPr>
            <a:spLocks noGrp="1"/>
          </p:cNvSpPr>
          <p:nvPr>
            <p:ph type="title"/>
          </p:nvPr>
        </p:nvSpPr>
        <p:spPr>
          <a:xfrm>
            <a:off x="1984248" y="1098645"/>
            <a:ext cx="3721608" cy="1408176"/>
          </a:xfrm>
        </p:spPr>
        <p:txBody>
          <a:bodyPr anchor="b">
            <a:normAutofit/>
          </a:bodyPr>
          <a:lstStyle>
            <a:lvl1pPr>
              <a:defRPr sz="2400"/>
            </a:lvl1pPr>
          </a:lstStyle>
          <a:p>
            <a:r>
              <a:rPr lang="en-US" dirty="0"/>
              <a:t>Click to edit Master title style</a:t>
            </a:r>
          </a:p>
        </p:txBody>
      </p:sp>
      <p:sp>
        <p:nvSpPr>
          <p:cNvPr id="17" name="Text Placeholder 3">
            <a:extLst>
              <a:ext uri="{FF2B5EF4-FFF2-40B4-BE49-F238E27FC236}">
                <a16:creationId xmlns:a16="http://schemas.microsoft.com/office/drawing/2014/main" id="{7AF0B230-C9CC-4A9A-8F51-C7EB0661B960}"/>
              </a:ext>
            </a:extLst>
          </p:cNvPr>
          <p:cNvSpPr>
            <a:spLocks noGrp="1"/>
          </p:cNvSpPr>
          <p:nvPr>
            <p:ph type="body" sz="half" idx="2"/>
          </p:nvPr>
        </p:nvSpPr>
        <p:spPr>
          <a:xfrm>
            <a:off x="1984248" y="2673256"/>
            <a:ext cx="3721608" cy="335584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19793022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5" name="Date Placeholder 4"/>
          <p:cNvSpPr>
            <a:spLocks noGrp="1"/>
          </p:cNvSpPr>
          <p:nvPr>
            <p:ph type="dt" sz="half" idx="10"/>
          </p:nvPr>
        </p:nvSpPr>
        <p:spPr>
          <a:xfrm>
            <a:off x="609602" y="6604003"/>
            <a:ext cx="1105583" cy="183189"/>
          </a:xfrm>
          <a:prstGeom prst="rect">
            <a:avLst/>
          </a:prstGeom>
        </p:spPr>
        <p:txBody>
          <a:bodyPr/>
          <a:lstStyle/>
          <a:p>
            <a:r>
              <a:rPr lang="en-US"/>
              <a:t>11/15/2022</a:t>
            </a:r>
          </a:p>
        </p:txBody>
      </p:sp>
      <p:sp>
        <p:nvSpPr>
          <p:cNvPr id="6" name="Footer Placeholder 5"/>
          <p:cNvSpPr>
            <a:spLocks noGrp="1"/>
          </p:cNvSpPr>
          <p:nvPr>
            <p:ph type="ftr" sz="quarter" idx="11"/>
          </p:nvPr>
        </p:nvSpPr>
        <p:spPr>
          <a:xfrm>
            <a:off x="3051216" y="6546645"/>
            <a:ext cx="6049024" cy="240544"/>
          </a:xfrm>
          <a:prstGeom prst="rect">
            <a:avLst/>
          </a:prstGeom>
        </p:spPr>
        <p:txBody>
          <a:bodyPr/>
          <a:lstStyle/>
          <a:p>
            <a:r>
              <a:rPr lang="en-US"/>
              <a:t>Cylindrical orthogonal collision risk management in spacecraft formations</a:t>
            </a:r>
          </a:p>
        </p:txBody>
      </p:sp>
      <p:sp>
        <p:nvSpPr>
          <p:cNvPr id="7" name="Slide Number Placeholder 6"/>
          <p:cNvSpPr>
            <a:spLocks noGrp="1"/>
          </p:cNvSpPr>
          <p:nvPr>
            <p:ph type="sldNum" sz="quarter" idx="12"/>
          </p:nvPr>
        </p:nvSpPr>
        <p:spPr>
          <a:xfrm>
            <a:off x="10871200" y="6546645"/>
            <a:ext cx="1016000" cy="240544"/>
          </a:xfrm>
          <a:prstGeom prst="rect">
            <a:avLst/>
          </a:prstGeom>
        </p:spPr>
        <p:txBody>
          <a:bodyPr/>
          <a:lstStyle/>
          <a:p>
            <a:fld id="{2D43A7CC-66C1-4E75-8C81-24DF013C57DC}" type="slidenum">
              <a:rPr lang="en-US" smtClean="0"/>
              <a:t>‹#›</a:t>
            </a:fld>
            <a:endParaRPr lang="en-US"/>
          </a:p>
        </p:txBody>
      </p:sp>
      <p:sp>
        <p:nvSpPr>
          <p:cNvPr id="8" name="Title 1">
            <a:extLst>
              <a:ext uri="{FF2B5EF4-FFF2-40B4-BE49-F238E27FC236}">
                <a16:creationId xmlns:a16="http://schemas.microsoft.com/office/drawing/2014/main" id="{5FC9D4DE-2280-4697-B16D-595A5063CE8B}"/>
              </a:ext>
            </a:extLst>
          </p:cNvPr>
          <p:cNvSpPr>
            <a:spLocks noGrp="1"/>
          </p:cNvSpPr>
          <p:nvPr>
            <p:ph type="title"/>
          </p:nvPr>
        </p:nvSpPr>
        <p:spPr>
          <a:xfrm>
            <a:off x="1984248" y="1098645"/>
            <a:ext cx="3721608" cy="1408176"/>
          </a:xfrm>
        </p:spPr>
        <p:txBody>
          <a:bodyPr anchor="b">
            <a:normAutofit/>
          </a:bodyPr>
          <a:lstStyle>
            <a:lvl1pPr>
              <a:defRPr sz="2400"/>
            </a:lvl1pPr>
          </a:lstStyle>
          <a:p>
            <a:r>
              <a:rPr lang="en-US" dirty="0"/>
              <a:t>Click to edit Master title style</a:t>
            </a:r>
          </a:p>
        </p:txBody>
      </p:sp>
      <p:sp>
        <p:nvSpPr>
          <p:cNvPr id="9" name="Picture Placeholder 2">
            <a:extLst>
              <a:ext uri="{FF2B5EF4-FFF2-40B4-BE49-F238E27FC236}">
                <a16:creationId xmlns:a16="http://schemas.microsoft.com/office/drawing/2014/main" id="{12F4F18B-9AF1-4383-A45B-3C82B2A18D08}"/>
              </a:ext>
            </a:extLst>
          </p:cNvPr>
          <p:cNvSpPr>
            <a:spLocks noGrp="1"/>
          </p:cNvSpPr>
          <p:nvPr>
            <p:ph type="pic" idx="1"/>
          </p:nvPr>
        </p:nvSpPr>
        <p:spPr>
          <a:xfrm>
            <a:off x="6117336" y="1745128"/>
            <a:ext cx="5852160" cy="4283976"/>
          </a:xfrm>
        </p:spPr>
        <p:txBody>
          <a:bodyPr anchor="t">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0" name="Text Placeholder 3">
            <a:extLst>
              <a:ext uri="{FF2B5EF4-FFF2-40B4-BE49-F238E27FC236}">
                <a16:creationId xmlns:a16="http://schemas.microsoft.com/office/drawing/2014/main" id="{A2C247B4-49B6-45B0-8DF6-BE6C5726F11D}"/>
              </a:ext>
            </a:extLst>
          </p:cNvPr>
          <p:cNvSpPr>
            <a:spLocks noGrp="1"/>
          </p:cNvSpPr>
          <p:nvPr>
            <p:ph type="body" sz="half" idx="2"/>
          </p:nvPr>
        </p:nvSpPr>
        <p:spPr>
          <a:xfrm>
            <a:off x="1984248" y="2673256"/>
            <a:ext cx="3721608" cy="335584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28798069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theme" Target="../theme/theme2.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9" name="Title Placeholder 8"/>
          <p:cNvSpPr>
            <a:spLocks noGrp="1"/>
          </p:cNvSpPr>
          <p:nvPr>
            <p:ph type="title"/>
          </p:nvPr>
        </p:nvSpPr>
        <p:spPr>
          <a:xfrm>
            <a:off x="1984248" y="667950"/>
            <a:ext cx="9985248" cy="1143000"/>
          </a:xfrm>
          <a:prstGeom prst="rect">
            <a:avLst/>
          </a:prstGeom>
        </p:spPr>
        <p:txBody>
          <a:bodyPr vert="horz" lIns="45720" rIns="45720" anchor="ctr">
            <a:normAutofit/>
          </a:bodyPr>
          <a:lstStyle/>
          <a:p>
            <a:r>
              <a:rPr kumimoji="0" lang="en-US" dirty="0"/>
              <a:t>Click to edit Master title style</a:t>
            </a:r>
          </a:p>
        </p:txBody>
      </p:sp>
      <p:sp>
        <p:nvSpPr>
          <p:cNvPr id="30" name="Text Placeholder 29"/>
          <p:cNvSpPr>
            <a:spLocks noGrp="1"/>
          </p:cNvSpPr>
          <p:nvPr>
            <p:ph type="body" idx="1"/>
          </p:nvPr>
        </p:nvSpPr>
        <p:spPr>
          <a:xfrm>
            <a:off x="1984248" y="2138519"/>
            <a:ext cx="9985248" cy="3987647"/>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11" name="Rectangle 10"/>
          <p:cNvSpPr/>
          <p:nvPr userDrawn="1"/>
        </p:nvSpPr>
        <p:spPr>
          <a:xfrm>
            <a:off x="0" y="3"/>
            <a:ext cx="12192000" cy="70794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3" name="Freeform 12"/>
          <p:cNvSpPr>
            <a:spLocks/>
          </p:cNvSpPr>
          <p:nvPr userDrawn="1"/>
        </p:nvSpPr>
        <p:spPr bwMode="auto">
          <a:xfrm>
            <a:off x="0" y="5588000"/>
            <a:ext cx="12192000" cy="1277088"/>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rgbClr val="787D86">
              <a:alpha val="44706"/>
            </a:srgb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sz="1800" dirty="0"/>
          </a:p>
        </p:txBody>
      </p:sp>
      <p:pic>
        <p:nvPicPr>
          <p:cNvPr id="6" name="Picture 5"/>
          <p:cNvPicPr>
            <a:picLocks/>
          </p:cNvPicPr>
          <p:nvPr userDrawn="1"/>
        </p:nvPicPr>
        <p:blipFill>
          <a:blip r:embed="rId13" cstate="email">
            <a:extLst>
              <a:ext uri="{28A0092B-C50C-407E-A947-70E740481C1C}">
                <a14:useLocalDpi xmlns:a14="http://schemas.microsoft.com/office/drawing/2010/main" val="0"/>
              </a:ext>
            </a:extLst>
          </a:blip>
          <a:stretch>
            <a:fillRect/>
          </a:stretch>
        </p:blipFill>
        <p:spPr>
          <a:xfrm>
            <a:off x="326470" y="59771"/>
            <a:ext cx="3840480" cy="603419"/>
          </a:xfrm>
          <a:prstGeom prst="rect">
            <a:avLst/>
          </a:prstGeom>
        </p:spPr>
      </p:pic>
      <p:sp>
        <p:nvSpPr>
          <p:cNvPr id="2" name="Date Placeholder 1">
            <a:extLst>
              <a:ext uri="{FF2B5EF4-FFF2-40B4-BE49-F238E27FC236}">
                <a16:creationId xmlns:a16="http://schemas.microsoft.com/office/drawing/2014/main" id="{00770F88-6FDD-4867-A930-3049F9A14A16}"/>
              </a:ext>
            </a:extLst>
          </p:cNvPr>
          <p:cNvSpPr>
            <a:spLocks noGrp="1"/>
          </p:cNvSpPr>
          <p:nvPr>
            <p:ph type="dt" sz="half" idx="2"/>
          </p:nvPr>
        </p:nvSpPr>
        <p:spPr>
          <a:xfrm>
            <a:off x="609600" y="6601968"/>
            <a:ext cx="1097280" cy="182880"/>
          </a:xfrm>
          <a:prstGeom prst="rect">
            <a:avLst/>
          </a:prstGeom>
        </p:spPr>
        <p:txBody>
          <a:bodyPr vert="horz" lIns="91440" tIns="45720" rIns="91440" bIns="45720" rtlCol="0" anchor="ctr"/>
          <a:lstStyle>
            <a:lvl1pPr algn="l">
              <a:defRPr sz="1100">
                <a:solidFill>
                  <a:schemeClr val="tx1">
                    <a:tint val="75000"/>
                  </a:schemeClr>
                </a:solidFill>
                <a:latin typeface="Arial" panose="020B0604020202020204" pitchFamily="34" charset="0"/>
                <a:cs typeface="Arial" panose="020B0604020202020204" pitchFamily="34" charset="0"/>
              </a:defRPr>
            </a:lvl1pPr>
          </a:lstStyle>
          <a:p>
            <a:r>
              <a:rPr lang="en-US"/>
              <a:t>11/15/2022</a:t>
            </a:r>
            <a:endParaRPr lang="en-US" dirty="0"/>
          </a:p>
        </p:txBody>
      </p:sp>
      <p:sp>
        <p:nvSpPr>
          <p:cNvPr id="3" name="Footer Placeholder 2">
            <a:extLst>
              <a:ext uri="{FF2B5EF4-FFF2-40B4-BE49-F238E27FC236}">
                <a16:creationId xmlns:a16="http://schemas.microsoft.com/office/drawing/2014/main" id="{0926BB33-CDF1-4540-AF43-F0DF0E791BD0}"/>
              </a:ext>
            </a:extLst>
          </p:cNvPr>
          <p:cNvSpPr>
            <a:spLocks noGrp="1"/>
          </p:cNvSpPr>
          <p:nvPr>
            <p:ph type="ftr" sz="quarter" idx="3"/>
          </p:nvPr>
        </p:nvSpPr>
        <p:spPr>
          <a:xfrm>
            <a:off x="3048000" y="6547104"/>
            <a:ext cx="6047232" cy="237744"/>
          </a:xfrm>
          <a:prstGeom prst="rect">
            <a:avLst/>
          </a:prstGeom>
        </p:spPr>
        <p:txBody>
          <a:bodyPr vert="horz" lIns="91440" tIns="45720" rIns="91440" bIns="45720" rtlCol="0" anchor="ctr"/>
          <a:lstStyle>
            <a:lvl1pPr algn="ctr">
              <a:defRPr sz="1100">
                <a:solidFill>
                  <a:schemeClr val="tx1">
                    <a:tint val="75000"/>
                  </a:schemeClr>
                </a:solidFill>
                <a:latin typeface="Arial" panose="020B0604020202020204" pitchFamily="34" charset="0"/>
                <a:cs typeface="Arial" panose="020B0604020202020204" pitchFamily="34" charset="0"/>
              </a:defRPr>
            </a:lvl1pPr>
          </a:lstStyle>
          <a:p>
            <a:r>
              <a:rPr lang="en-US"/>
              <a:t>Cylindrical orthogonal collision risk management in spacecraft formations</a:t>
            </a:r>
            <a:endParaRPr lang="en-US" dirty="0"/>
          </a:p>
        </p:txBody>
      </p:sp>
      <p:sp>
        <p:nvSpPr>
          <p:cNvPr id="4" name="Slide Number Placeholder 3">
            <a:extLst>
              <a:ext uri="{FF2B5EF4-FFF2-40B4-BE49-F238E27FC236}">
                <a16:creationId xmlns:a16="http://schemas.microsoft.com/office/drawing/2014/main" id="{6E0A5E69-417A-4960-823C-C241139998C0}"/>
              </a:ext>
            </a:extLst>
          </p:cNvPr>
          <p:cNvSpPr>
            <a:spLocks noGrp="1"/>
          </p:cNvSpPr>
          <p:nvPr>
            <p:ph type="sldNum" sz="quarter" idx="4"/>
          </p:nvPr>
        </p:nvSpPr>
        <p:spPr>
          <a:xfrm>
            <a:off x="10875264" y="6547104"/>
            <a:ext cx="1011936" cy="237744"/>
          </a:xfrm>
          <a:prstGeom prst="rect">
            <a:avLst/>
          </a:prstGeom>
        </p:spPr>
        <p:txBody>
          <a:bodyPr vert="horz" lIns="91440" tIns="45720" rIns="91440" bIns="45720" rtlCol="0" anchor="ctr"/>
          <a:lstStyle>
            <a:lvl1pPr algn="r">
              <a:defRPr sz="1100">
                <a:solidFill>
                  <a:schemeClr val="tx1">
                    <a:tint val="75000"/>
                  </a:schemeClr>
                </a:solidFill>
              </a:defRPr>
            </a:lvl1pPr>
          </a:lstStyle>
          <a:p>
            <a:fld id="{94A88152-57CC-4CC7-A420-655767E3D5BA}" type="slidenum">
              <a:rPr lang="en-US" smtClean="0"/>
              <a:pPr/>
              <a:t>‹#›</a:t>
            </a:fld>
            <a:endParaRPr lang="en-US"/>
          </a:p>
        </p:txBody>
      </p:sp>
      <p:sp>
        <p:nvSpPr>
          <p:cNvPr id="18" name="Rectangle 17">
            <a:extLst>
              <a:ext uri="{FF2B5EF4-FFF2-40B4-BE49-F238E27FC236}">
                <a16:creationId xmlns:a16="http://schemas.microsoft.com/office/drawing/2014/main" id="{4A9A3453-1921-451E-B886-06BCCA0719D3}"/>
              </a:ext>
            </a:extLst>
          </p:cNvPr>
          <p:cNvSpPr/>
          <p:nvPr userDrawn="1"/>
        </p:nvSpPr>
        <p:spPr bwMode="auto">
          <a:xfrm>
            <a:off x="228600" y="1197864"/>
            <a:ext cx="1523999" cy="64819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101587" tIns="50794" rIns="101587" bIns="50794" numCol="1" rtlCol="0" anchor="ctr" anchorCtr="0" compatLnSpc="1">
            <a:prstTxWarp prst="textNoShape">
              <a:avLst/>
            </a:prstTxWarp>
          </a:bodyPr>
          <a:lstStyle/>
          <a:p>
            <a:pPr marR="0" lvl="0" indent="0" algn="ctr" defTabSz="1015863" fontAlgn="base">
              <a:lnSpc>
                <a:spcPct val="100000"/>
              </a:lnSpc>
              <a:spcBef>
                <a:spcPct val="0"/>
              </a:spcBef>
              <a:spcAft>
                <a:spcPct val="0"/>
              </a:spcAft>
              <a:buClrTx/>
              <a:buSzTx/>
              <a:buFontTx/>
              <a:buNone/>
              <a:tabLst/>
            </a:pPr>
            <a:r>
              <a:rPr kumimoji="0" lang="en-US" sz="15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Motivation</a:t>
            </a:r>
          </a:p>
        </p:txBody>
      </p:sp>
      <p:sp>
        <p:nvSpPr>
          <p:cNvPr id="19" name="Rectangle 18">
            <a:extLst>
              <a:ext uri="{FF2B5EF4-FFF2-40B4-BE49-F238E27FC236}">
                <a16:creationId xmlns:a16="http://schemas.microsoft.com/office/drawing/2014/main" id="{DF482B52-FECD-4E82-9412-AF9FB1935A29}"/>
              </a:ext>
            </a:extLst>
          </p:cNvPr>
          <p:cNvSpPr/>
          <p:nvPr userDrawn="1"/>
        </p:nvSpPr>
        <p:spPr bwMode="auto">
          <a:xfrm>
            <a:off x="228600" y="2002536"/>
            <a:ext cx="1523999" cy="648190"/>
          </a:xfrm>
          <a:prstGeom prst="rect">
            <a:avLst/>
          </a:prstGeom>
          <a:solidFill>
            <a:srgbClr val="787D86">
              <a:alpha val="45000"/>
            </a:srgbClr>
          </a:solidFill>
          <a:ln w="9525" cap="flat" cmpd="sng" algn="ctr">
            <a:solidFill>
              <a:schemeClr val="tx1"/>
            </a:solidFill>
            <a:prstDash val="solid"/>
            <a:round/>
            <a:headEnd type="none" w="med" len="med"/>
            <a:tailEnd type="none" w="med" len="med"/>
          </a:ln>
          <a:effectLst/>
        </p:spPr>
        <p:txBody>
          <a:bodyPr vert="horz" wrap="square" lIns="101587" tIns="50794" rIns="101587" bIns="50794" numCol="1" rtlCol="0" anchor="ctr" anchorCtr="0" compatLnSpc="1">
            <a:prstTxWarp prst="textNoShape">
              <a:avLst/>
            </a:prstTxWarp>
          </a:bodyPr>
          <a:lstStyle/>
          <a:p>
            <a:pPr marR="0" lvl="0" indent="0" algn="ctr" defTabSz="1015863" fontAlgn="base">
              <a:lnSpc>
                <a:spcPct val="100000"/>
              </a:lnSpc>
              <a:spcBef>
                <a:spcPct val="0"/>
              </a:spcBef>
              <a:spcAft>
                <a:spcPct val="0"/>
              </a:spcAft>
              <a:buClrTx/>
              <a:buSzTx/>
              <a:buFontTx/>
              <a:buNone/>
              <a:tabLst/>
            </a:pPr>
            <a:r>
              <a:rPr kumimoji="0" lang="en-US" sz="1500" b="1" i="0" u="none" strike="noStrike" cap="none" normalizeH="0" baseline="0" dirty="0">
                <a:ln>
                  <a:noFill/>
                </a:ln>
                <a:effectLst/>
                <a:latin typeface="Arial" panose="020B0604020202020204" pitchFamily="34" charset="0"/>
                <a:cs typeface="Arial" panose="020B0604020202020204" pitchFamily="34" charset="0"/>
              </a:rPr>
              <a:t>Background</a:t>
            </a:r>
          </a:p>
        </p:txBody>
      </p:sp>
      <p:sp>
        <p:nvSpPr>
          <p:cNvPr id="20" name="Rectangle 19">
            <a:extLst>
              <a:ext uri="{FF2B5EF4-FFF2-40B4-BE49-F238E27FC236}">
                <a16:creationId xmlns:a16="http://schemas.microsoft.com/office/drawing/2014/main" id="{52C70070-4633-47BA-9D9D-944FC881B376}"/>
              </a:ext>
            </a:extLst>
          </p:cNvPr>
          <p:cNvSpPr/>
          <p:nvPr userDrawn="1"/>
        </p:nvSpPr>
        <p:spPr bwMode="auto">
          <a:xfrm>
            <a:off x="228600" y="2807208"/>
            <a:ext cx="1527048" cy="649224"/>
          </a:xfrm>
          <a:prstGeom prst="rect">
            <a:avLst/>
          </a:prstGeom>
          <a:solidFill>
            <a:srgbClr val="787D86">
              <a:alpha val="45000"/>
            </a:srgbClr>
          </a:solidFill>
          <a:ln w="9525" cap="flat" cmpd="sng" algn="ctr">
            <a:solidFill>
              <a:schemeClr val="tx1"/>
            </a:solidFill>
            <a:prstDash val="solid"/>
            <a:round/>
            <a:headEnd type="none" w="med" len="med"/>
            <a:tailEnd type="none" w="med" len="med"/>
          </a:ln>
          <a:effectLst/>
        </p:spPr>
        <p:txBody>
          <a:bodyPr vert="horz" wrap="square" lIns="101587" tIns="50794" rIns="101587" bIns="50794" numCol="1" rtlCol="0" anchor="ctr" anchorCtr="0" compatLnSpc="1">
            <a:prstTxWarp prst="textNoShape">
              <a:avLst/>
            </a:prstTxWarp>
          </a:bodyPr>
          <a:lstStyle/>
          <a:p>
            <a:pPr marL="0" marR="0" indent="0" algn="ctr" defTabSz="1015863" rtl="0" eaLnBrk="1" fontAlgn="base" latinLnBrk="0" hangingPunct="1">
              <a:lnSpc>
                <a:spcPct val="100000"/>
              </a:lnSpc>
              <a:spcBef>
                <a:spcPct val="0"/>
              </a:spcBef>
              <a:spcAft>
                <a:spcPct val="0"/>
              </a:spcAft>
              <a:buClrTx/>
              <a:buSzTx/>
              <a:buFontTx/>
              <a:buNone/>
              <a:tabLst/>
            </a:pPr>
            <a:r>
              <a:rPr kumimoji="0" lang="en-US" sz="1500" b="1" i="0" u="none" strike="noStrike" cap="none" normalizeH="0" baseline="0" dirty="0">
                <a:ln>
                  <a:noFill/>
                </a:ln>
                <a:effectLst/>
                <a:latin typeface="Arial" panose="020B0604020202020204" pitchFamily="34" charset="0"/>
                <a:cs typeface="Arial" panose="020B0604020202020204" pitchFamily="34" charset="0"/>
              </a:rPr>
              <a:t>c.o. Region Properties</a:t>
            </a:r>
          </a:p>
        </p:txBody>
      </p:sp>
      <p:sp>
        <p:nvSpPr>
          <p:cNvPr id="21" name="Rectangle 20">
            <a:extLst>
              <a:ext uri="{FF2B5EF4-FFF2-40B4-BE49-F238E27FC236}">
                <a16:creationId xmlns:a16="http://schemas.microsoft.com/office/drawing/2014/main" id="{ED6A2E51-8912-4C30-837E-3D3272ABCB31}"/>
              </a:ext>
            </a:extLst>
          </p:cNvPr>
          <p:cNvSpPr/>
          <p:nvPr userDrawn="1"/>
        </p:nvSpPr>
        <p:spPr bwMode="auto">
          <a:xfrm>
            <a:off x="228600" y="3611880"/>
            <a:ext cx="1527048" cy="649224"/>
          </a:xfrm>
          <a:prstGeom prst="rect">
            <a:avLst/>
          </a:prstGeom>
          <a:solidFill>
            <a:srgbClr val="787D86">
              <a:alpha val="45000"/>
            </a:srgbClr>
          </a:solidFill>
          <a:ln w="9525" cap="flat" cmpd="sng" algn="ctr">
            <a:solidFill>
              <a:schemeClr val="tx1"/>
            </a:solidFill>
            <a:prstDash val="solid"/>
            <a:round/>
            <a:headEnd type="none" w="med" len="med"/>
            <a:tailEnd type="none" w="med" len="med"/>
          </a:ln>
          <a:effectLst/>
        </p:spPr>
        <p:txBody>
          <a:bodyPr vert="horz" wrap="square" lIns="101587" tIns="50794" rIns="101587" bIns="50794" numCol="1" rtlCol="0" anchor="ctr" anchorCtr="0" compatLnSpc="1">
            <a:prstTxWarp prst="textNoShape">
              <a:avLst/>
            </a:prstTxWarp>
          </a:bodyPr>
          <a:lstStyle/>
          <a:p>
            <a:pPr marL="0" marR="0" indent="0" algn="ctr" defTabSz="1015863" rtl="0" eaLnBrk="1" fontAlgn="base" latinLnBrk="0" hangingPunct="1">
              <a:lnSpc>
                <a:spcPct val="100000"/>
              </a:lnSpc>
              <a:spcBef>
                <a:spcPct val="0"/>
              </a:spcBef>
              <a:spcAft>
                <a:spcPct val="0"/>
              </a:spcAft>
              <a:buClrTx/>
              <a:buSzTx/>
              <a:buFontTx/>
              <a:buNone/>
              <a:tabLst/>
            </a:pPr>
            <a:r>
              <a:rPr kumimoji="0" lang="en-US" sz="1500" b="1" i="0" u="none" strike="noStrike" cap="none" normalizeH="0" baseline="0" dirty="0">
                <a:ln>
                  <a:noFill/>
                </a:ln>
                <a:effectLst/>
                <a:latin typeface="Arial" panose="020B0604020202020204" pitchFamily="34" charset="0"/>
                <a:cs typeface="Arial" panose="020B0604020202020204" pitchFamily="34" charset="0"/>
              </a:rPr>
              <a:t>c.o. Risk Computability</a:t>
            </a:r>
          </a:p>
        </p:txBody>
      </p:sp>
      <p:sp>
        <p:nvSpPr>
          <p:cNvPr id="22" name="Rectangle 21">
            <a:extLst>
              <a:ext uri="{FF2B5EF4-FFF2-40B4-BE49-F238E27FC236}">
                <a16:creationId xmlns:a16="http://schemas.microsoft.com/office/drawing/2014/main" id="{7996EB74-C824-452B-9622-B44FDCDD6324}"/>
              </a:ext>
            </a:extLst>
          </p:cNvPr>
          <p:cNvSpPr/>
          <p:nvPr userDrawn="1"/>
        </p:nvSpPr>
        <p:spPr bwMode="auto">
          <a:xfrm>
            <a:off x="228600" y="5221224"/>
            <a:ext cx="1527048" cy="649224"/>
          </a:xfrm>
          <a:prstGeom prst="rect">
            <a:avLst/>
          </a:prstGeom>
          <a:solidFill>
            <a:srgbClr val="787D86">
              <a:alpha val="45000"/>
            </a:srgbClr>
          </a:solidFill>
          <a:ln w="9525" cap="flat" cmpd="sng" algn="ctr">
            <a:solidFill>
              <a:schemeClr val="tx1"/>
            </a:solidFill>
            <a:prstDash val="solid"/>
            <a:round/>
            <a:headEnd type="none" w="med" len="med"/>
            <a:tailEnd type="none" w="med" len="med"/>
          </a:ln>
          <a:effectLst/>
        </p:spPr>
        <p:txBody>
          <a:bodyPr vert="horz" wrap="square" lIns="101587" tIns="50794" rIns="101587" bIns="50794" numCol="1" rtlCol="0" anchor="ctr" anchorCtr="0" compatLnSpc="1">
            <a:prstTxWarp prst="textNoShape">
              <a:avLst/>
            </a:prstTxWarp>
          </a:bodyPr>
          <a:lstStyle/>
          <a:p>
            <a:pPr marL="0" marR="0" indent="0" algn="ctr" defTabSz="1015863" rtl="0" eaLnBrk="1" fontAlgn="base" latinLnBrk="0" hangingPunct="1">
              <a:lnSpc>
                <a:spcPct val="100000"/>
              </a:lnSpc>
              <a:spcBef>
                <a:spcPct val="0"/>
              </a:spcBef>
              <a:spcAft>
                <a:spcPct val="0"/>
              </a:spcAft>
              <a:buClrTx/>
              <a:buSzTx/>
              <a:buFontTx/>
              <a:buNone/>
              <a:tabLst/>
            </a:pPr>
            <a:r>
              <a:rPr kumimoji="0" lang="en-US" sz="1500" b="1" i="0" u="none" strike="noStrike" cap="none" normalizeH="0" baseline="0" dirty="0">
                <a:ln>
                  <a:noFill/>
                </a:ln>
                <a:effectLst/>
                <a:latin typeface="Arial" panose="020B0604020202020204" pitchFamily="34" charset="0"/>
                <a:cs typeface="Arial" panose="020B0604020202020204" pitchFamily="34" charset="0"/>
              </a:rPr>
              <a:t>Conclusion</a:t>
            </a:r>
          </a:p>
        </p:txBody>
      </p:sp>
      <p:sp>
        <p:nvSpPr>
          <p:cNvPr id="29" name="Rectangle 28">
            <a:extLst>
              <a:ext uri="{FF2B5EF4-FFF2-40B4-BE49-F238E27FC236}">
                <a16:creationId xmlns:a16="http://schemas.microsoft.com/office/drawing/2014/main" id="{B14F0567-C6DE-4089-B9D5-6313CBE14265}"/>
              </a:ext>
            </a:extLst>
          </p:cNvPr>
          <p:cNvSpPr/>
          <p:nvPr userDrawn="1"/>
        </p:nvSpPr>
        <p:spPr bwMode="auto">
          <a:xfrm>
            <a:off x="228600" y="4416552"/>
            <a:ext cx="1527048" cy="649224"/>
          </a:xfrm>
          <a:prstGeom prst="rect">
            <a:avLst/>
          </a:prstGeom>
          <a:solidFill>
            <a:srgbClr val="787D86">
              <a:alpha val="45000"/>
            </a:srgbClr>
          </a:solidFill>
          <a:ln w="9525" cap="flat" cmpd="sng" algn="ctr">
            <a:solidFill>
              <a:schemeClr val="tx1"/>
            </a:solidFill>
            <a:prstDash val="solid"/>
            <a:round/>
            <a:headEnd type="none" w="med" len="med"/>
            <a:tailEnd type="none" w="med" len="med"/>
          </a:ln>
          <a:effectLst/>
        </p:spPr>
        <p:txBody>
          <a:bodyPr vert="horz" wrap="square" lIns="101587" tIns="50794" rIns="101587" bIns="50794" numCol="1" rtlCol="0" anchor="ctr" anchorCtr="0" compatLnSpc="1">
            <a:prstTxWarp prst="textNoShape">
              <a:avLst/>
            </a:prstTxWarp>
          </a:bodyPr>
          <a:lstStyle/>
          <a:p>
            <a:pPr marL="0" marR="0" indent="0" algn="ctr" defTabSz="1015863" rtl="0" eaLnBrk="1" fontAlgn="base" latinLnBrk="0" hangingPunct="1">
              <a:lnSpc>
                <a:spcPct val="100000"/>
              </a:lnSpc>
              <a:spcBef>
                <a:spcPct val="0"/>
              </a:spcBef>
              <a:spcAft>
                <a:spcPct val="0"/>
              </a:spcAft>
              <a:buClrTx/>
              <a:buSzTx/>
              <a:buFontTx/>
              <a:buNone/>
              <a:tabLst/>
            </a:pPr>
            <a:r>
              <a:rPr kumimoji="0" lang="en-US" sz="1500" b="1" i="0" u="none" strike="noStrike" cap="none" normalizeH="0" baseline="0" dirty="0">
                <a:ln>
                  <a:noFill/>
                </a:ln>
                <a:effectLst/>
                <a:latin typeface="Arial" panose="020B0604020202020204" pitchFamily="34" charset="0"/>
                <a:cs typeface="Arial" panose="020B0604020202020204" pitchFamily="34" charset="0"/>
              </a:rPr>
              <a:t>Quantitative Results</a:t>
            </a:r>
          </a:p>
        </p:txBody>
      </p:sp>
    </p:spTree>
    <p:extLst>
      <p:ext uri="{BB962C8B-B14F-4D97-AF65-F5344CB8AC3E}">
        <p14:creationId xmlns:p14="http://schemas.microsoft.com/office/powerpoint/2010/main" val="3179473223"/>
      </p:ext>
    </p:extLst>
  </p:cSld>
  <p:clrMap bg1="dk1" tx1="lt1" bg2="dk2" tx2="lt2" accent1="accent1" accent2="accent2" accent3="accent3" accent4="accent4" accent5="accent5" accent6="accent6" hlink="hlink" folHlink="folHlink"/>
  <p:sldLayoutIdLst>
    <p:sldLayoutId id="2147483672"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p:hf hdr="0"/>
  <p:txStyles>
    <p:titleStyle>
      <a:lvl1pPr algn="l" rtl="0" eaLnBrk="1" latinLnBrk="0" hangingPunct="1">
        <a:spcBef>
          <a:spcPct val="0"/>
        </a:spcBef>
        <a:buNone/>
        <a:defRPr kumimoji="0" sz="2800" kern="1200">
          <a:solidFill>
            <a:srgbClr val="FFFFFF"/>
          </a:solidFill>
          <a:latin typeface="Arial Black"/>
          <a:ea typeface="+mj-ea"/>
          <a:cs typeface="Arial Black"/>
        </a:defRPr>
      </a:lvl1pPr>
    </p:titleStyle>
    <p:bodyStyle>
      <a:lvl1pPr marL="420624" indent="-384048" algn="l" rtl="0" eaLnBrk="1" latinLnBrk="0" hangingPunct="1">
        <a:spcBef>
          <a:spcPct val="20000"/>
        </a:spcBef>
        <a:buClr>
          <a:schemeClr val="accent1"/>
        </a:buClr>
        <a:buSzPct val="80000"/>
        <a:buFont typeface="Wingdings 2"/>
        <a:buChar char=""/>
        <a:defRPr kumimoji="0" sz="3000" kern="1200">
          <a:solidFill>
            <a:srgbClr val="FFFFFF"/>
          </a:solidFill>
          <a:latin typeface="Arial"/>
          <a:ea typeface="+mn-ea"/>
          <a:cs typeface="Arial"/>
        </a:defRPr>
      </a:lvl1pPr>
      <a:lvl2pPr marL="722376" indent="-274320" algn="l" rtl="0" eaLnBrk="1" latinLnBrk="0" hangingPunct="1">
        <a:spcBef>
          <a:spcPct val="20000"/>
        </a:spcBef>
        <a:buClr>
          <a:schemeClr val="accent1"/>
        </a:buClr>
        <a:buSzPct val="90000"/>
        <a:buFont typeface="Wingdings 2"/>
        <a:buChar char=""/>
        <a:defRPr kumimoji="0" sz="2600" kern="1200">
          <a:solidFill>
            <a:srgbClr val="FFFFFF"/>
          </a:solidFill>
          <a:latin typeface="Arial"/>
          <a:ea typeface="+mn-ea"/>
          <a:cs typeface="Arial"/>
        </a:defRPr>
      </a:lvl2pPr>
      <a:lvl3pPr marL="1005840" indent="-256032" algn="l" rtl="0" eaLnBrk="1" latinLnBrk="0" hangingPunct="1">
        <a:spcBef>
          <a:spcPct val="20000"/>
        </a:spcBef>
        <a:buClr>
          <a:schemeClr val="accent2"/>
        </a:buClr>
        <a:buSzPct val="85000"/>
        <a:buFont typeface="Arial"/>
        <a:buChar char="○"/>
        <a:defRPr kumimoji="0" sz="2400" kern="1200">
          <a:solidFill>
            <a:srgbClr val="FFFFFF"/>
          </a:solidFill>
          <a:latin typeface="Arial"/>
          <a:ea typeface="+mn-ea"/>
          <a:cs typeface="Arial"/>
        </a:defRPr>
      </a:lvl3pPr>
      <a:lvl4pPr marL="1280160" indent="-237744" algn="l" rtl="0" eaLnBrk="1" latinLnBrk="0" hangingPunct="1">
        <a:spcBef>
          <a:spcPct val="20000"/>
        </a:spcBef>
        <a:buClr>
          <a:schemeClr val="accent3"/>
        </a:buClr>
        <a:buSzPct val="90000"/>
        <a:buFont typeface="Wingdings 2"/>
        <a:buChar char=""/>
        <a:defRPr kumimoji="0" sz="2000" kern="1200">
          <a:solidFill>
            <a:srgbClr val="FFFFFF"/>
          </a:solidFill>
          <a:latin typeface="Arial"/>
          <a:ea typeface="+mn-ea"/>
          <a:cs typeface="Arial"/>
        </a:defRPr>
      </a:lvl4pPr>
      <a:lvl5pPr marL="1490472" indent="-182880" algn="l" rtl="0" eaLnBrk="1" latinLnBrk="0" hangingPunct="1">
        <a:spcBef>
          <a:spcPct val="20000"/>
        </a:spcBef>
        <a:buClr>
          <a:schemeClr val="accent4"/>
        </a:buClr>
        <a:buSzPct val="100000"/>
        <a:buFont typeface="Arial"/>
        <a:buChar char="-"/>
        <a:defRPr kumimoji="0" sz="2000" kern="1200">
          <a:solidFill>
            <a:srgbClr val="FFFFFF"/>
          </a:solidFill>
          <a:latin typeface="Arial"/>
          <a:ea typeface="+mn-ea"/>
          <a:cs typeface="Arial"/>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9" name="Title Placeholder 8"/>
          <p:cNvSpPr>
            <a:spLocks noGrp="1"/>
          </p:cNvSpPr>
          <p:nvPr>
            <p:ph type="title"/>
          </p:nvPr>
        </p:nvSpPr>
        <p:spPr>
          <a:xfrm>
            <a:off x="1984248" y="667950"/>
            <a:ext cx="9985248" cy="1143000"/>
          </a:xfrm>
          <a:prstGeom prst="rect">
            <a:avLst/>
          </a:prstGeom>
        </p:spPr>
        <p:txBody>
          <a:bodyPr vert="horz" lIns="45720" rIns="45720" anchor="ctr">
            <a:normAutofit/>
          </a:bodyPr>
          <a:lstStyle/>
          <a:p>
            <a:r>
              <a:rPr kumimoji="0" lang="en-US" dirty="0"/>
              <a:t>Click to edit Master title style</a:t>
            </a:r>
          </a:p>
        </p:txBody>
      </p:sp>
      <p:sp>
        <p:nvSpPr>
          <p:cNvPr id="30" name="Text Placeholder 29"/>
          <p:cNvSpPr>
            <a:spLocks noGrp="1"/>
          </p:cNvSpPr>
          <p:nvPr>
            <p:ph type="body" idx="1"/>
          </p:nvPr>
        </p:nvSpPr>
        <p:spPr>
          <a:xfrm>
            <a:off x="1984248" y="2138519"/>
            <a:ext cx="9985248" cy="3987647"/>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11" name="Rectangle 10"/>
          <p:cNvSpPr/>
          <p:nvPr userDrawn="1"/>
        </p:nvSpPr>
        <p:spPr>
          <a:xfrm>
            <a:off x="0" y="3"/>
            <a:ext cx="12192000" cy="70794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3" name="Freeform 12"/>
          <p:cNvSpPr>
            <a:spLocks/>
          </p:cNvSpPr>
          <p:nvPr userDrawn="1"/>
        </p:nvSpPr>
        <p:spPr bwMode="auto">
          <a:xfrm>
            <a:off x="0" y="5588000"/>
            <a:ext cx="12192000" cy="1277088"/>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rgbClr val="787D86">
              <a:alpha val="44706"/>
            </a:srgb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sz="1800" dirty="0"/>
          </a:p>
        </p:txBody>
      </p:sp>
      <p:pic>
        <p:nvPicPr>
          <p:cNvPr id="6" name="Picture 5"/>
          <p:cNvPicPr>
            <a:picLocks/>
          </p:cNvPicPr>
          <p:nvPr userDrawn="1"/>
        </p:nvPicPr>
        <p:blipFill>
          <a:blip r:embed="rId27" cstate="email">
            <a:extLst>
              <a:ext uri="{28A0092B-C50C-407E-A947-70E740481C1C}">
                <a14:useLocalDpi xmlns:a14="http://schemas.microsoft.com/office/drawing/2010/main" val="0"/>
              </a:ext>
            </a:extLst>
          </a:blip>
          <a:stretch>
            <a:fillRect/>
          </a:stretch>
        </p:blipFill>
        <p:spPr>
          <a:xfrm>
            <a:off x="326470" y="59771"/>
            <a:ext cx="3840480" cy="603419"/>
          </a:xfrm>
          <a:prstGeom prst="rect">
            <a:avLst/>
          </a:prstGeom>
        </p:spPr>
      </p:pic>
      <p:sp>
        <p:nvSpPr>
          <p:cNvPr id="2" name="Date Placeholder 1">
            <a:extLst>
              <a:ext uri="{FF2B5EF4-FFF2-40B4-BE49-F238E27FC236}">
                <a16:creationId xmlns:a16="http://schemas.microsoft.com/office/drawing/2014/main" id="{00770F88-6FDD-4867-A930-3049F9A14A16}"/>
              </a:ext>
            </a:extLst>
          </p:cNvPr>
          <p:cNvSpPr>
            <a:spLocks noGrp="1"/>
          </p:cNvSpPr>
          <p:nvPr>
            <p:ph type="dt" sz="half" idx="2"/>
          </p:nvPr>
        </p:nvSpPr>
        <p:spPr>
          <a:xfrm>
            <a:off x="609600" y="6601968"/>
            <a:ext cx="1097280" cy="182880"/>
          </a:xfrm>
          <a:prstGeom prst="rect">
            <a:avLst/>
          </a:prstGeom>
        </p:spPr>
        <p:txBody>
          <a:bodyPr vert="horz" lIns="91440" tIns="45720" rIns="91440" bIns="45720" rtlCol="0" anchor="ctr"/>
          <a:lstStyle>
            <a:lvl1pPr algn="l">
              <a:defRPr sz="1100">
                <a:solidFill>
                  <a:schemeClr val="tx1">
                    <a:tint val="75000"/>
                  </a:schemeClr>
                </a:solidFill>
                <a:latin typeface="Arial" panose="020B0604020202020204" pitchFamily="34" charset="0"/>
                <a:cs typeface="Arial" panose="020B0604020202020204" pitchFamily="34" charset="0"/>
              </a:defRPr>
            </a:lvl1pPr>
          </a:lstStyle>
          <a:p>
            <a:r>
              <a:rPr lang="en-US"/>
              <a:t>11/15/2022</a:t>
            </a:r>
            <a:endParaRPr lang="en-US" dirty="0"/>
          </a:p>
        </p:txBody>
      </p:sp>
      <p:sp>
        <p:nvSpPr>
          <p:cNvPr id="3" name="Footer Placeholder 2">
            <a:extLst>
              <a:ext uri="{FF2B5EF4-FFF2-40B4-BE49-F238E27FC236}">
                <a16:creationId xmlns:a16="http://schemas.microsoft.com/office/drawing/2014/main" id="{0926BB33-CDF1-4540-AF43-F0DF0E791BD0}"/>
              </a:ext>
            </a:extLst>
          </p:cNvPr>
          <p:cNvSpPr>
            <a:spLocks noGrp="1"/>
          </p:cNvSpPr>
          <p:nvPr>
            <p:ph type="ftr" sz="quarter" idx="3"/>
          </p:nvPr>
        </p:nvSpPr>
        <p:spPr>
          <a:xfrm>
            <a:off x="3048000" y="6547104"/>
            <a:ext cx="6047232" cy="237744"/>
          </a:xfrm>
          <a:prstGeom prst="rect">
            <a:avLst/>
          </a:prstGeom>
        </p:spPr>
        <p:txBody>
          <a:bodyPr vert="horz" lIns="91440" tIns="45720" rIns="91440" bIns="45720" rtlCol="0" anchor="ctr"/>
          <a:lstStyle>
            <a:lvl1pPr algn="ctr">
              <a:defRPr sz="1100">
                <a:solidFill>
                  <a:schemeClr val="tx1">
                    <a:tint val="75000"/>
                  </a:schemeClr>
                </a:solidFill>
                <a:latin typeface="Arial" panose="020B0604020202020204" pitchFamily="34" charset="0"/>
                <a:cs typeface="Arial" panose="020B0604020202020204" pitchFamily="34" charset="0"/>
              </a:defRPr>
            </a:lvl1pPr>
          </a:lstStyle>
          <a:p>
            <a:r>
              <a:rPr lang="en-US"/>
              <a:t>Cylindrical orthogonal collision risk management in spacecraft formations</a:t>
            </a:r>
            <a:endParaRPr lang="en-US" dirty="0"/>
          </a:p>
        </p:txBody>
      </p:sp>
      <p:sp>
        <p:nvSpPr>
          <p:cNvPr id="4" name="Slide Number Placeholder 3">
            <a:extLst>
              <a:ext uri="{FF2B5EF4-FFF2-40B4-BE49-F238E27FC236}">
                <a16:creationId xmlns:a16="http://schemas.microsoft.com/office/drawing/2014/main" id="{6E0A5E69-417A-4960-823C-C241139998C0}"/>
              </a:ext>
            </a:extLst>
          </p:cNvPr>
          <p:cNvSpPr>
            <a:spLocks noGrp="1"/>
          </p:cNvSpPr>
          <p:nvPr>
            <p:ph type="sldNum" sz="quarter" idx="4"/>
          </p:nvPr>
        </p:nvSpPr>
        <p:spPr>
          <a:xfrm>
            <a:off x="10875264" y="6547104"/>
            <a:ext cx="1011936" cy="237744"/>
          </a:xfrm>
          <a:prstGeom prst="rect">
            <a:avLst/>
          </a:prstGeom>
        </p:spPr>
        <p:txBody>
          <a:bodyPr vert="horz" lIns="91440" tIns="45720" rIns="91440" bIns="45720" rtlCol="0" anchor="ctr"/>
          <a:lstStyle>
            <a:lvl1pPr algn="r">
              <a:defRPr sz="1100">
                <a:solidFill>
                  <a:schemeClr val="tx1">
                    <a:tint val="75000"/>
                  </a:schemeClr>
                </a:solidFill>
              </a:defRPr>
            </a:lvl1pPr>
          </a:lstStyle>
          <a:p>
            <a:fld id="{94A88152-57CC-4CC7-A420-655767E3D5BA}" type="slidenum">
              <a:rPr lang="en-US" smtClean="0"/>
              <a:pPr/>
              <a:t>‹#›</a:t>
            </a:fld>
            <a:endParaRPr lang="en-US"/>
          </a:p>
        </p:txBody>
      </p:sp>
      <p:sp>
        <p:nvSpPr>
          <p:cNvPr id="18" name="Rectangle 17">
            <a:extLst>
              <a:ext uri="{FF2B5EF4-FFF2-40B4-BE49-F238E27FC236}">
                <a16:creationId xmlns:a16="http://schemas.microsoft.com/office/drawing/2014/main" id="{4A9A3453-1921-451E-B886-06BCCA0719D3}"/>
              </a:ext>
            </a:extLst>
          </p:cNvPr>
          <p:cNvSpPr/>
          <p:nvPr userDrawn="1"/>
        </p:nvSpPr>
        <p:spPr bwMode="auto">
          <a:xfrm>
            <a:off x="228600" y="1197864"/>
            <a:ext cx="1523999" cy="648190"/>
          </a:xfrm>
          <a:prstGeom prst="rect">
            <a:avLst/>
          </a:prstGeom>
          <a:solidFill>
            <a:srgbClr val="787D86">
              <a:alpha val="45000"/>
            </a:srgbClr>
          </a:solidFill>
          <a:ln w="9525" cap="flat" cmpd="sng" algn="ctr">
            <a:solidFill>
              <a:schemeClr val="tx1"/>
            </a:solidFill>
            <a:prstDash val="solid"/>
            <a:round/>
            <a:headEnd type="none" w="med" len="med"/>
            <a:tailEnd type="none" w="med" len="med"/>
          </a:ln>
          <a:effectLst/>
        </p:spPr>
        <p:txBody>
          <a:bodyPr vert="horz" wrap="square" lIns="101587" tIns="50794" rIns="101587" bIns="50794" numCol="1" rtlCol="0" anchor="ctr" anchorCtr="0" compatLnSpc="1">
            <a:prstTxWarp prst="textNoShape">
              <a:avLst/>
            </a:prstTxWarp>
          </a:bodyPr>
          <a:lstStyle/>
          <a:p>
            <a:pPr marR="0" lvl="0" indent="0" algn="ctr" defTabSz="1015863" fontAlgn="base">
              <a:lnSpc>
                <a:spcPct val="100000"/>
              </a:lnSpc>
              <a:spcBef>
                <a:spcPct val="0"/>
              </a:spcBef>
              <a:spcAft>
                <a:spcPct val="0"/>
              </a:spcAft>
              <a:buClrTx/>
              <a:buSzTx/>
              <a:buFontTx/>
              <a:buNone/>
              <a:tabLst/>
            </a:pPr>
            <a:r>
              <a:rPr kumimoji="0" lang="en-US" sz="1500" b="1" i="0" u="none" strike="noStrike" cap="none" normalizeH="0" baseline="0" dirty="0">
                <a:ln>
                  <a:noFill/>
                </a:ln>
                <a:effectLst/>
                <a:latin typeface="Arial" panose="020B0604020202020204" pitchFamily="34" charset="0"/>
                <a:cs typeface="Arial" panose="020B0604020202020204" pitchFamily="34" charset="0"/>
              </a:rPr>
              <a:t>Motivation</a:t>
            </a:r>
          </a:p>
        </p:txBody>
      </p:sp>
      <p:sp>
        <p:nvSpPr>
          <p:cNvPr id="19" name="Rectangle 18">
            <a:extLst>
              <a:ext uri="{FF2B5EF4-FFF2-40B4-BE49-F238E27FC236}">
                <a16:creationId xmlns:a16="http://schemas.microsoft.com/office/drawing/2014/main" id="{DF482B52-FECD-4E82-9412-AF9FB1935A29}"/>
              </a:ext>
            </a:extLst>
          </p:cNvPr>
          <p:cNvSpPr/>
          <p:nvPr userDrawn="1"/>
        </p:nvSpPr>
        <p:spPr bwMode="auto">
          <a:xfrm>
            <a:off x="228600" y="2002536"/>
            <a:ext cx="1523999" cy="648190"/>
          </a:xfrm>
          <a:prstGeom prst="rect">
            <a:avLst/>
          </a:prstGeom>
          <a:solidFill>
            <a:srgbClr val="787D86">
              <a:alpha val="45000"/>
            </a:srgbClr>
          </a:solidFill>
          <a:ln w="9525" cap="flat" cmpd="sng" algn="ctr">
            <a:solidFill>
              <a:schemeClr val="tx1"/>
            </a:solidFill>
            <a:prstDash val="solid"/>
            <a:round/>
            <a:headEnd type="none" w="med" len="med"/>
            <a:tailEnd type="none" w="med" len="med"/>
          </a:ln>
          <a:effectLst/>
        </p:spPr>
        <p:txBody>
          <a:bodyPr vert="horz" wrap="square" lIns="101587" tIns="50794" rIns="101587" bIns="50794" numCol="1" rtlCol="0" anchor="ctr" anchorCtr="0" compatLnSpc="1">
            <a:prstTxWarp prst="textNoShape">
              <a:avLst/>
            </a:prstTxWarp>
          </a:bodyPr>
          <a:lstStyle/>
          <a:p>
            <a:pPr marR="0" lvl="0" indent="0" algn="ctr" defTabSz="1015863" fontAlgn="base">
              <a:lnSpc>
                <a:spcPct val="100000"/>
              </a:lnSpc>
              <a:spcBef>
                <a:spcPct val="0"/>
              </a:spcBef>
              <a:spcAft>
                <a:spcPct val="0"/>
              </a:spcAft>
              <a:buClrTx/>
              <a:buSzTx/>
              <a:buFontTx/>
              <a:buNone/>
              <a:tabLst/>
            </a:pPr>
            <a:r>
              <a:rPr kumimoji="0" lang="en-US" sz="1500" b="1" i="0" u="none" strike="noStrike" cap="none" normalizeH="0" baseline="0" dirty="0">
                <a:ln>
                  <a:noFill/>
                </a:ln>
                <a:effectLst/>
                <a:latin typeface="Arial" panose="020B0604020202020204" pitchFamily="34" charset="0"/>
                <a:cs typeface="Arial" panose="020B0604020202020204" pitchFamily="34" charset="0"/>
              </a:rPr>
              <a:t>Background</a:t>
            </a:r>
          </a:p>
        </p:txBody>
      </p:sp>
      <p:sp>
        <p:nvSpPr>
          <p:cNvPr id="20" name="Rectangle 19">
            <a:extLst>
              <a:ext uri="{FF2B5EF4-FFF2-40B4-BE49-F238E27FC236}">
                <a16:creationId xmlns:a16="http://schemas.microsoft.com/office/drawing/2014/main" id="{52C70070-4633-47BA-9D9D-944FC881B376}"/>
              </a:ext>
            </a:extLst>
          </p:cNvPr>
          <p:cNvSpPr/>
          <p:nvPr userDrawn="1"/>
        </p:nvSpPr>
        <p:spPr bwMode="auto">
          <a:xfrm>
            <a:off x="228600" y="2807208"/>
            <a:ext cx="1527048" cy="649224"/>
          </a:xfrm>
          <a:prstGeom prst="rect">
            <a:avLst/>
          </a:prstGeom>
          <a:solidFill>
            <a:srgbClr val="787D86">
              <a:alpha val="45000"/>
            </a:srgbClr>
          </a:solidFill>
          <a:ln w="9525" cap="flat" cmpd="sng" algn="ctr">
            <a:solidFill>
              <a:schemeClr val="tx1"/>
            </a:solidFill>
            <a:prstDash val="solid"/>
            <a:round/>
            <a:headEnd type="none" w="med" len="med"/>
            <a:tailEnd type="none" w="med" len="med"/>
          </a:ln>
          <a:effectLst/>
        </p:spPr>
        <p:txBody>
          <a:bodyPr vert="horz" wrap="square" lIns="101587" tIns="50794" rIns="101587" bIns="50794" numCol="1" rtlCol="0" anchor="ctr" anchorCtr="0" compatLnSpc="1">
            <a:prstTxWarp prst="textNoShape">
              <a:avLst/>
            </a:prstTxWarp>
          </a:bodyPr>
          <a:lstStyle/>
          <a:p>
            <a:pPr marL="0" marR="0" indent="0" algn="ctr" defTabSz="1015863" rtl="0" eaLnBrk="1" fontAlgn="base" latinLnBrk="0" hangingPunct="1">
              <a:lnSpc>
                <a:spcPct val="100000"/>
              </a:lnSpc>
              <a:spcBef>
                <a:spcPct val="0"/>
              </a:spcBef>
              <a:spcAft>
                <a:spcPct val="0"/>
              </a:spcAft>
              <a:buClrTx/>
              <a:buSzTx/>
              <a:buFontTx/>
              <a:buNone/>
              <a:tabLst/>
            </a:pPr>
            <a:r>
              <a:rPr kumimoji="0" lang="en-US" sz="1500" b="1" i="0" u="none" strike="noStrike" cap="none" normalizeH="0" baseline="0" dirty="0">
                <a:ln>
                  <a:noFill/>
                </a:ln>
                <a:effectLst/>
                <a:latin typeface="Arial" panose="020B0604020202020204" pitchFamily="34" charset="0"/>
                <a:cs typeface="Arial" panose="020B0604020202020204" pitchFamily="34" charset="0"/>
              </a:rPr>
              <a:t>c.o. Region Properties</a:t>
            </a:r>
          </a:p>
        </p:txBody>
      </p:sp>
      <p:sp>
        <p:nvSpPr>
          <p:cNvPr id="21" name="Rectangle 20">
            <a:extLst>
              <a:ext uri="{FF2B5EF4-FFF2-40B4-BE49-F238E27FC236}">
                <a16:creationId xmlns:a16="http://schemas.microsoft.com/office/drawing/2014/main" id="{ED6A2E51-8912-4C30-837E-3D3272ABCB31}"/>
              </a:ext>
            </a:extLst>
          </p:cNvPr>
          <p:cNvSpPr/>
          <p:nvPr userDrawn="1"/>
        </p:nvSpPr>
        <p:spPr bwMode="auto">
          <a:xfrm>
            <a:off x="228600" y="3611880"/>
            <a:ext cx="1527048" cy="649224"/>
          </a:xfrm>
          <a:prstGeom prst="rect">
            <a:avLst/>
          </a:prstGeom>
          <a:solidFill>
            <a:srgbClr val="787D86">
              <a:alpha val="45000"/>
            </a:srgbClr>
          </a:solidFill>
          <a:ln w="9525" cap="flat" cmpd="sng" algn="ctr">
            <a:solidFill>
              <a:schemeClr val="tx1"/>
            </a:solidFill>
            <a:prstDash val="solid"/>
            <a:round/>
            <a:headEnd type="none" w="med" len="med"/>
            <a:tailEnd type="none" w="med" len="med"/>
          </a:ln>
          <a:effectLst/>
        </p:spPr>
        <p:txBody>
          <a:bodyPr vert="horz" wrap="square" lIns="101587" tIns="50794" rIns="101587" bIns="50794" numCol="1" rtlCol="0" anchor="ctr" anchorCtr="0" compatLnSpc="1">
            <a:prstTxWarp prst="textNoShape">
              <a:avLst/>
            </a:prstTxWarp>
          </a:bodyPr>
          <a:lstStyle/>
          <a:p>
            <a:pPr marL="0" marR="0" indent="0" algn="ctr" defTabSz="1015863" rtl="0" eaLnBrk="1" fontAlgn="base" latinLnBrk="0" hangingPunct="1">
              <a:lnSpc>
                <a:spcPct val="100000"/>
              </a:lnSpc>
              <a:spcBef>
                <a:spcPct val="0"/>
              </a:spcBef>
              <a:spcAft>
                <a:spcPct val="0"/>
              </a:spcAft>
              <a:buClrTx/>
              <a:buSzTx/>
              <a:buFontTx/>
              <a:buNone/>
              <a:tabLst/>
            </a:pPr>
            <a:r>
              <a:rPr kumimoji="0" lang="en-US" sz="1500" b="1" i="0" u="none" strike="noStrike" cap="none" normalizeH="0" baseline="0" dirty="0">
                <a:ln>
                  <a:noFill/>
                </a:ln>
                <a:effectLst/>
                <a:latin typeface="Arial" panose="020B0604020202020204" pitchFamily="34" charset="0"/>
                <a:cs typeface="Arial" panose="020B0604020202020204" pitchFamily="34" charset="0"/>
              </a:rPr>
              <a:t>c.o. Risk Computability</a:t>
            </a:r>
          </a:p>
        </p:txBody>
      </p:sp>
      <p:sp>
        <p:nvSpPr>
          <p:cNvPr id="22" name="Rectangle 21">
            <a:extLst>
              <a:ext uri="{FF2B5EF4-FFF2-40B4-BE49-F238E27FC236}">
                <a16:creationId xmlns:a16="http://schemas.microsoft.com/office/drawing/2014/main" id="{7996EB74-C824-452B-9622-B44FDCDD6324}"/>
              </a:ext>
            </a:extLst>
          </p:cNvPr>
          <p:cNvSpPr/>
          <p:nvPr userDrawn="1"/>
        </p:nvSpPr>
        <p:spPr bwMode="auto">
          <a:xfrm>
            <a:off x="228600" y="5221224"/>
            <a:ext cx="1527048" cy="649224"/>
          </a:xfrm>
          <a:prstGeom prst="rect">
            <a:avLst/>
          </a:prstGeom>
          <a:solidFill>
            <a:srgbClr val="787D86">
              <a:alpha val="45000"/>
            </a:srgbClr>
          </a:solidFill>
          <a:ln w="9525" cap="flat" cmpd="sng" algn="ctr">
            <a:solidFill>
              <a:schemeClr val="tx1"/>
            </a:solidFill>
            <a:prstDash val="solid"/>
            <a:round/>
            <a:headEnd type="none" w="med" len="med"/>
            <a:tailEnd type="none" w="med" len="med"/>
          </a:ln>
          <a:effectLst/>
        </p:spPr>
        <p:txBody>
          <a:bodyPr vert="horz" wrap="square" lIns="101587" tIns="50794" rIns="101587" bIns="50794" numCol="1" rtlCol="0" anchor="ctr" anchorCtr="0" compatLnSpc="1">
            <a:prstTxWarp prst="textNoShape">
              <a:avLst/>
            </a:prstTxWarp>
          </a:bodyPr>
          <a:lstStyle/>
          <a:p>
            <a:pPr marL="0" marR="0" indent="0" algn="ctr" defTabSz="1015863" rtl="0" eaLnBrk="1" fontAlgn="base" latinLnBrk="0" hangingPunct="1">
              <a:lnSpc>
                <a:spcPct val="100000"/>
              </a:lnSpc>
              <a:spcBef>
                <a:spcPct val="0"/>
              </a:spcBef>
              <a:spcAft>
                <a:spcPct val="0"/>
              </a:spcAft>
              <a:buClrTx/>
              <a:buSzTx/>
              <a:buFontTx/>
              <a:buNone/>
              <a:tabLst/>
            </a:pPr>
            <a:r>
              <a:rPr kumimoji="0" lang="en-US" sz="1500" b="1" i="0" u="none" strike="noStrike" cap="none" normalizeH="0" baseline="0" dirty="0">
                <a:ln>
                  <a:noFill/>
                </a:ln>
                <a:effectLst/>
                <a:latin typeface="Arial" panose="020B0604020202020204" pitchFamily="34" charset="0"/>
                <a:cs typeface="Arial" panose="020B0604020202020204" pitchFamily="34" charset="0"/>
              </a:rPr>
              <a:t>Conclusion </a:t>
            </a:r>
          </a:p>
        </p:txBody>
      </p:sp>
      <p:sp>
        <p:nvSpPr>
          <p:cNvPr id="29" name="Rectangle 28">
            <a:extLst>
              <a:ext uri="{FF2B5EF4-FFF2-40B4-BE49-F238E27FC236}">
                <a16:creationId xmlns:a16="http://schemas.microsoft.com/office/drawing/2014/main" id="{B14F0567-C6DE-4089-B9D5-6313CBE14265}"/>
              </a:ext>
            </a:extLst>
          </p:cNvPr>
          <p:cNvSpPr/>
          <p:nvPr userDrawn="1"/>
        </p:nvSpPr>
        <p:spPr bwMode="auto">
          <a:xfrm>
            <a:off x="228600" y="4416552"/>
            <a:ext cx="1527048" cy="649224"/>
          </a:xfrm>
          <a:prstGeom prst="rect">
            <a:avLst/>
          </a:prstGeom>
          <a:solidFill>
            <a:srgbClr val="787D86">
              <a:alpha val="45000"/>
            </a:srgbClr>
          </a:solidFill>
          <a:ln w="9525" cap="flat" cmpd="sng" algn="ctr">
            <a:solidFill>
              <a:schemeClr val="tx1"/>
            </a:solidFill>
            <a:prstDash val="solid"/>
            <a:round/>
            <a:headEnd type="none" w="med" len="med"/>
            <a:tailEnd type="none" w="med" len="med"/>
          </a:ln>
          <a:effectLst/>
        </p:spPr>
        <p:txBody>
          <a:bodyPr vert="horz" wrap="square" lIns="101587" tIns="50794" rIns="101587" bIns="50794" numCol="1" rtlCol="0" anchor="ctr" anchorCtr="0" compatLnSpc="1">
            <a:prstTxWarp prst="textNoShape">
              <a:avLst/>
            </a:prstTxWarp>
          </a:bodyPr>
          <a:lstStyle/>
          <a:p>
            <a:pPr marL="0" marR="0" indent="0" algn="ctr" defTabSz="1015863" rtl="0" eaLnBrk="1" fontAlgn="base" latinLnBrk="0" hangingPunct="1">
              <a:lnSpc>
                <a:spcPct val="100000"/>
              </a:lnSpc>
              <a:spcBef>
                <a:spcPct val="0"/>
              </a:spcBef>
              <a:spcAft>
                <a:spcPct val="0"/>
              </a:spcAft>
              <a:buClrTx/>
              <a:buSzTx/>
              <a:buFontTx/>
              <a:buNone/>
              <a:tabLst/>
            </a:pPr>
            <a:r>
              <a:rPr kumimoji="0" lang="en-US" sz="1500" b="1" i="0" u="none" strike="noStrike" cap="none" normalizeH="0" baseline="0" dirty="0">
                <a:ln>
                  <a:noFill/>
                </a:ln>
                <a:effectLst/>
                <a:latin typeface="Arial" panose="020B0604020202020204" pitchFamily="34" charset="0"/>
                <a:cs typeface="Arial" panose="020B0604020202020204" pitchFamily="34" charset="0"/>
              </a:rPr>
              <a:t>Quantitative Results</a:t>
            </a:r>
          </a:p>
        </p:txBody>
      </p:sp>
    </p:spTree>
    <p:extLst>
      <p:ext uri="{BB962C8B-B14F-4D97-AF65-F5344CB8AC3E}">
        <p14:creationId xmlns:p14="http://schemas.microsoft.com/office/powerpoint/2010/main" val="2869277677"/>
      </p:ext>
    </p:extLst>
  </p:cSld>
  <p:clrMap bg1="dk1" tx1="lt1" bg2="dk2" tx2="lt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87" r:id="rId5"/>
    <p:sldLayoutId id="2147483770" r:id="rId6"/>
    <p:sldLayoutId id="2147483771" r:id="rId7"/>
    <p:sldLayoutId id="2147483772" r:id="rId8"/>
    <p:sldLayoutId id="2147483785" r:id="rId9"/>
    <p:sldLayoutId id="2147483773" r:id="rId10"/>
    <p:sldLayoutId id="2147483774" r:id="rId11"/>
    <p:sldLayoutId id="2147483775" r:id="rId12"/>
    <p:sldLayoutId id="2147483786" r:id="rId13"/>
    <p:sldLayoutId id="2147483776" r:id="rId14"/>
    <p:sldLayoutId id="2147483777" r:id="rId15"/>
    <p:sldLayoutId id="2147483778" r:id="rId16"/>
    <p:sldLayoutId id="2147483788" r:id="rId17"/>
    <p:sldLayoutId id="2147483779" r:id="rId18"/>
    <p:sldLayoutId id="2147483780" r:id="rId19"/>
    <p:sldLayoutId id="2147483781" r:id="rId20"/>
    <p:sldLayoutId id="2147483789" r:id="rId21"/>
    <p:sldLayoutId id="2147483782" r:id="rId22"/>
    <p:sldLayoutId id="2147483783" r:id="rId23"/>
    <p:sldLayoutId id="2147483784" r:id="rId24"/>
    <p:sldLayoutId id="2147483790" r:id="rId25"/>
  </p:sldLayoutIdLst>
  <p:hf hdr="0"/>
  <p:txStyles>
    <p:titleStyle>
      <a:lvl1pPr algn="l" rtl="0" eaLnBrk="1" latinLnBrk="0" hangingPunct="1">
        <a:spcBef>
          <a:spcPct val="0"/>
        </a:spcBef>
        <a:buNone/>
        <a:defRPr kumimoji="0" sz="2800" kern="1200">
          <a:solidFill>
            <a:srgbClr val="FFFFFF"/>
          </a:solidFill>
          <a:latin typeface="Arial Black"/>
          <a:ea typeface="+mj-ea"/>
          <a:cs typeface="Arial Black"/>
        </a:defRPr>
      </a:lvl1pPr>
    </p:titleStyle>
    <p:bodyStyle>
      <a:lvl1pPr marL="420624" indent="-384048" algn="l" rtl="0" eaLnBrk="1" latinLnBrk="0" hangingPunct="1">
        <a:spcBef>
          <a:spcPct val="20000"/>
        </a:spcBef>
        <a:buClr>
          <a:schemeClr val="accent1"/>
        </a:buClr>
        <a:buSzPct val="80000"/>
        <a:buFont typeface="Wingdings 2"/>
        <a:buChar char=""/>
        <a:defRPr kumimoji="0" sz="3000" kern="1200">
          <a:solidFill>
            <a:srgbClr val="FFFFFF"/>
          </a:solidFill>
          <a:latin typeface="Arial"/>
          <a:ea typeface="+mn-ea"/>
          <a:cs typeface="Arial"/>
        </a:defRPr>
      </a:lvl1pPr>
      <a:lvl2pPr marL="722376" indent="-274320" algn="l" rtl="0" eaLnBrk="1" latinLnBrk="0" hangingPunct="1">
        <a:spcBef>
          <a:spcPct val="20000"/>
        </a:spcBef>
        <a:buClr>
          <a:schemeClr val="accent1"/>
        </a:buClr>
        <a:buSzPct val="90000"/>
        <a:buFont typeface="Wingdings 2"/>
        <a:buChar char=""/>
        <a:defRPr kumimoji="0" sz="2600" kern="1200">
          <a:solidFill>
            <a:srgbClr val="FFFFFF"/>
          </a:solidFill>
          <a:latin typeface="Arial"/>
          <a:ea typeface="+mn-ea"/>
          <a:cs typeface="Arial"/>
        </a:defRPr>
      </a:lvl2pPr>
      <a:lvl3pPr marL="1005840" indent="-256032" algn="l" rtl="0" eaLnBrk="1" latinLnBrk="0" hangingPunct="1">
        <a:spcBef>
          <a:spcPct val="20000"/>
        </a:spcBef>
        <a:buClr>
          <a:schemeClr val="accent2"/>
        </a:buClr>
        <a:buSzPct val="85000"/>
        <a:buFont typeface="Arial"/>
        <a:buChar char="○"/>
        <a:defRPr kumimoji="0" sz="2400" kern="1200">
          <a:solidFill>
            <a:srgbClr val="FFFFFF"/>
          </a:solidFill>
          <a:latin typeface="Arial"/>
          <a:ea typeface="+mn-ea"/>
          <a:cs typeface="Arial"/>
        </a:defRPr>
      </a:lvl3pPr>
      <a:lvl4pPr marL="1280160" indent="-237744" algn="l" rtl="0" eaLnBrk="1" latinLnBrk="0" hangingPunct="1">
        <a:spcBef>
          <a:spcPct val="20000"/>
        </a:spcBef>
        <a:buClr>
          <a:schemeClr val="accent3"/>
        </a:buClr>
        <a:buSzPct val="90000"/>
        <a:buFont typeface="Wingdings 2"/>
        <a:buChar char=""/>
        <a:defRPr kumimoji="0" sz="2000" kern="1200">
          <a:solidFill>
            <a:srgbClr val="FFFFFF"/>
          </a:solidFill>
          <a:latin typeface="Arial"/>
          <a:ea typeface="+mn-ea"/>
          <a:cs typeface="Arial"/>
        </a:defRPr>
      </a:lvl4pPr>
      <a:lvl5pPr marL="1490472" indent="-182880" algn="l" rtl="0" eaLnBrk="1" latinLnBrk="0" hangingPunct="1">
        <a:spcBef>
          <a:spcPct val="20000"/>
        </a:spcBef>
        <a:buClr>
          <a:schemeClr val="accent4"/>
        </a:buClr>
        <a:buSzPct val="100000"/>
        <a:buFont typeface="Arial"/>
        <a:buChar char="-"/>
        <a:defRPr kumimoji="0" sz="2000" kern="1200">
          <a:solidFill>
            <a:srgbClr val="FFFFFF"/>
          </a:solidFill>
          <a:latin typeface="Arial"/>
          <a:ea typeface="+mn-ea"/>
          <a:cs typeface="Arial"/>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0.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9.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0.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19.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3.xml"/><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8.png"/><Relationship Id="rId1" Type="http://schemas.openxmlformats.org/officeDocument/2006/relationships/slideLayout" Target="../slideLayouts/slideLayout24.xml"/><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7.xml"/></Relationships>
</file>

<file path=ppt/slides/_rels/slide2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32.xml"/><Relationship Id="rId4" Type="http://schemas.openxmlformats.org/officeDocument/2006/relationships/image" Target="../media/image160.png"/></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32.xml"/><Relationship Id="rId5" Type="http://schemas.openxmlformats.org/officeDocument/2006/relationships/image" Target="../media/image40.png"/><Relationship Id="rId4" Type="http://schemas.openxmlformats.org/officeDocument/2006/relationships/image" Target="../media/image39.png"/></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36.xml"/><Relationship Id="rId4" Type="http://schemas.openxmlformats.org/officeDocument/2006/relationships/image" Target="../media/image42.png"/></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36.xml"/></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36.xml"/></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36.xml"/></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9.png"/><Relationship Id="rId1" Type="http://schemas.openxmlformats.org/officeDocument/2006/relationships/slideLayout" Target="../slideLayouts/slideLayout36.xml"/></Relationships>
</file>

<file path=ppt/slides/_rels/slide3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5.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1.png"/><Relationship Id="rId4" Type="http://schemas.openxmlformats.org/officeDocument/2006/relationships/notesSlide" Target="../notesSlides/notesSlide24.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7.jp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16.xml"/><Relationship Id="rId4" Type="http://schemas.openxmlformats.org/officeDocument/2006/relationships/image" Target="../media/image11.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8E481-274C-4872-AFA8-0B4EA7A7EB3D}"/>
              </a:ext>
            </a:extLst>
          </p:cNvPr>
          <p:cNvSpPr>
            <a:spLocks noGrp="1"/>
          </p:cNvSpPr>
          <p:nvPr>
            <p:ph type="ctrTitle"/>
          </p:nvPr>
        </p:nvSpPr>
        <p:spPr/>
        <p:txBody>
          <a:bodyPr/>
          <a:lstStyle/>
          <a:p>
            <a:r>
              <a:rPr lang="en-US" b="1" dirty="0">
                <a:latin typeface="Arial Black" panose="020B0A04020102020204" pitchFamily="34" charset="0"/>
                <a:cs typeface="Arial" panose="020B0604020202020204" pitchFamily="34" charset="0"/>
              </a:rPr>
              <a:t>Cylindrical orthogonal collision risk management in spacecraft formations</a:t>
            </a:r>
            <a:endParaRPr lang="en-US" dirty="0"/>
          </a:p>
        </p:txBody>
      </p:sp>
      <p:sp>
        <p:nvSpPr>
          <p:cNvPr id="3" name="Subtitle 2">
            <a:extLst>
              <a:ext uri="{FF2B5EF4-FFF2-40B4-BE49-F238E27FC236}">
                <a16:creationId xmlns:a16="http://schemas.microsoft.com/office/drawing/2014/main" id="{0E4C7E04-E1B6-43F1-BD7F-6B6D06A93240}"/>
              </a:ext>
            </a:extLst>
          </p:cNvPr>
          <p:cNvSpPr>
            <a:spLocks noGrp="1"/>
          </p:cNvSpPr>
          <p:nvPr>
            <p:ph type="subTitle" idx="1"/>
          </p:nvPr>
        </p:nvSpPr>
        <p:spPr/>
        <p:txBody>
          <a:bodyPr>
            <a:normAutofit/>
          </a:bodyPr>
          <a:lstStyle/>
          <a:p>
            <a:r>
              <a:rPr lang="en-US" dirty="0"/>
              <a:t>SSDL Lab Meeting</a:t>
            </a:r>
          </a:p>
          <a:p>
            <a:r>
              <a:rPr lang="en-US" dirty="0"/>
              <a:t>Guggenheim 442</a:t>
            </a:r>
          </a:p>
          <a:p>
            <a:endParaRPr lang="en-US" dirty="0"/>
          </a:p>
          <a:p>
            <a:r>
              <a:rPr lang="en-US" dirty="0"/>
              <a:t>Ulises Núñez (presenter)</a:t>
            </a:r>
          </a:p>
          <a:p>
            <a:r>
              <a:rPr lang="en-US" dirty="0"/>
              <a:t>15 November 2022</a:t>
            </a:r>
          </a:p>
          <a:p>
            <a:endParaRPr lang="en-US" dirty="0"/>
          </a:p>
        </p:txBody>
      </p:sp>
    </p:spTree>
    <p:extLst>
      <p:ext uri="{BB962C8B-B14F-4D97-AF65-F5344CB8AC3E}">
        <p14:creationId xmlns:p14="http://schemas.microsoft.com/office/powerpoint/2010/main" val="18655870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EFC9813-FC14-4309-8501-9CFF1EBBA7F0}"/>
              </a:ext>
            </a:extLst>
          </p:cNvPr>
          <p:cNvSpPr>
            <a:spLocks noGrp="1"/>
          </p:cNvSpPr>
          <p:nvPr>
            <p:ph type="body" idx="1"/>
          </p:nvPr>
        </p:nvSpPr>
        <p:spPr>
          <a:xfrm>
            <a:off x="1984248" y="1878444"/>
            <a:ext cx="4919472" cy="758952"/>
          </a:xfrm>
        </p:spPr>
        <p:txBody>
          <a:bodyPr/>
          <a:lstStyle/>
          <a:p>
            <a:r>
              <a:rPr lang="en-US" dirty="0"/>
              <a:t>a) No-collision condition</a:t>
            </a:r>
          </a:p>
        </p:txBody>
      </p:sp>
      <p:sp>
        <p:nvSpPr>
          <p:cNvPr id="2" name="Title 1">
            <a:extLst>
              <a:ext uri="{FF2B5EF4-FFF2-40B4-BE49-F238E27FC236}">
                <a16:creationId xmlns:a16="http://schemas.microsoft.com/office/drawing/2014/main" id="{274BE3E9-E7D5-41B2-9185-4CA35EC92466}"/>
              </a:ext>
            </a:extLst>
          </p:cNvPr>
          <p:cNvSpPr>
            <a:spLocks noGrp="1"/>
          </p:cNvSpPr>
          <p:nvPr>
            <p:ph type="title"/>
          </p:nvPr>
        </p:nvSpPr>
        <p:spPr/>
        <p:txBody>
          <a:bodyPr/>
          <a:lstStyle/>
          <a:p>
            <a:r>
              <a:rPr lang="en-US" dirty="0"/>
              <a:t>Topological notion of collision</a:t>
            </a:r>
          </a:p>
        </p:txBody>
      </p:sp>
      <p:sp>
        <p:nvSpPr>
          <p:cNvPr id="3" name="Text Placeholder 2">
            <a:extLst>
              <a:ext uri="{FF2B5EF4-FFF2-40B4-BE49-F238E27FC236}">
                <a16:creationId xmlns:a16="http://schemas.microsoft.com/office/drawing/2014/main" id="{9FF52A17-89BF-4563-942F-B7F5FFCA893F}"/>
              </a:ext>
            </a:extLst>
          </p:cNvPr>
          <p:cNvSpPr>
            <a:spLocks noGrp="1"/>
          </p:cNvSpPr>
          <p:nvPr>
            <p:ph type="body" sz="quarter" idx="3"/>
          </p:nvPr>
        </p:nvSpPr>
        <p:spPr>
          <a:xfrm>
            <a:off x="7050024" y="1878444"/>
            <a:ext cx="4919472" cy="758952"/>
          </a:xfrm>
        </p:spPr>
        <p:txBody>
          <a:bodyPr/>
          <a:lstStyle/>
          <a:p>
            <a:r>
              <a:rPr lang="en-US" dirty="0"/>
              <a:t>b) Collision condition</a:t>
            </a:r>
          </a:p>
        </p:txBody>
      </p:sp>
      <p:sp>
        <p:nvSpPr>
          <p:cNvPr id="7" name="Date Placeholder 6">
            <a:extLst>
              <a:ext uri="{FF2B5EF4-FFF2-40B4-BE49-F238E27FC236}">
                <a16:creationId xmlns:a16="http://schemas.microsoft.com/office/drawing/2014/main" id="{5A65EC29-1842-4EA8-BFFB-284709921D24}"/>
              </a:ext>
            </a:extLst>
          </p:cNvPr>
          <p:cNvSpPr>
            <a:spLocks noGrp="1"/>
          </p:cNvSpPr>
          <p:nvPr>
            <p:ph type="dt" sz="half" idx="10"/>
          </p:nvPr>
        </p:nvSpPr>
        <p:spPr/>
        <p:txBody>
          <a:bodyPr/>
          <a:lstStyle/>
          <a:p>
            <a:r>
              <a:rPr lang="en-US"/>
              <a:t>11/15/2022</a:t>
            </a:r>
          </a:p>
        </p:txBody>
      </p:sp>
      <p:sp>
        <p:nvSpPr>
          <p:cNvPr id="8" name="Footer Placeholder 7">
            <a:extLst>
              <a:ext uri="{FF2B5EF4-FFF2-40B4-BE49-F238E27FC236}">
                <a16:creationId xmlns:a16="http://schemas.microsoft.com/office/drawing/2014/main" id="{E85EEDCC-441B-4A03-8552-235F86C81280}"/>
              </a:ext>
            </a:extLst>
          </p:cNvPr>
          <p:cNvSpPr>
            <a:spLocks noGrp="1"/>
          </p:cNvSpPr>
          <p:nvPr>
            <p:ph type="ftr" sz="quarter" idx="11"/>
          </p:nvPr>
        </p:nvSpPr>
        <p:spPr/>
        <p:txBody>
          <a:bodyPr/>
          <a:lstStyle/>
          <a:p>
            <a:r>
              <a:rPr lang="en-US"/>
              <a:t>Cylindrical orthogonal collision risk management in spacecraft formations</a:t>
            </a:r>
            <a:endParaRPr lang="en-US" dirty="0"/>
          </a:p>
        </p:txBody>
      </p:sp>
      <p:sp>
        <p:nvSpPr>
          <p:cNvPr id="9" name="Slide Number Placeholder 8">
            <a:extLst>
              <a:ext uri="{FF2B5EF4-FFF2-40B4-BE49-F238E27FC236}">
                <a16:creationId xmlns:a16="http://schemas.microsoft.com/office/drawing/2014/main" id="{C107C2FA-DAA8-4E5A-9FB5-04CC18F2F025}"/>
              </a:ext>
            </a:extLst>
          </p:cNvPr>
          <p:cNvSpPr>
            <a:spLocks noGrp="1"/>
          </p:cNvSpPr>
          <p:nvPr>
            <p:ph type="sldNum" sz="quarter" idx="12"/>
          </p:nvPr>
        </p:nvSpPr>
        <p:spPr/>
        <p:txBody>
          <a:bodyPr/>
          <a:lstStyle/>
          <a:p>
            <a:fld id="{2D43A7CC-66C1-4E75-8C81-24DF013C57DC}" type="slidenum">
              <a:rPr lang="en-US" smtClean="0"/>
              <a:t>10</a:t>
            </a:fld>
            <a:endParaRPr lang="en-US"/>
          </a:p>
        </p:txBody>
      </p:sp>
      <p:pic>
        <p:nvPicPr>
          <p:cNvPr id="37" name="Content Placeholder 36">
            <a:extLst>
              <a:ext uri="{FF2B5EF4-FFF2-40B4-BE49-F238E27FC236}">
                <a16:creationId xmlns:a16="http://schemas.microsoft.com/office/drawing/2014/main" id="{8B35476E-8694-4E61-91A1-F16E0B56D09D}"/>
              </a:ext>
            </a:extLst>
          </p:cNvPr>
          <p:cNvPicPr>
            <a:picLocks noGrp="1" noChangeAspect="1"/>
          </p:cNvPicPr>
          <p:nvPr>
            <p:ph sz="quarter" idx="4"/>
          </p:nvPr>
        </p:nvPicPr>
        <p:blipFill>
          <a:blip r:embed="rId3"/>
          <a:srcRect/>
          <a:stretch/>
        </p:blipFill>
        <p:spPr>
          <a:xfrm>
            <a:off x="7359777" y="2669097"/>
            <a:ext cx="4300284" cy="3310290"/>
          </a:xfrm>
        </p:spPr>
      </p:pic>
      <p:pic>
        <p:nvPicPr>
          <p:cNvPr id="43" name="Content Placeholder 42">
            <a:extLst>
              <a:ext uri="{FF2B5EF4-FFF2-40B4-BE49-F238E27FC236}">
                <a16:creationId xmlns:a16="http://schemas.microsoft.com/office/drawing/2014/main" id="{88C86967-FAE1-4526-9BAD-31C5BB1EB7E2}"/>
              </a:ext>
            </a:extLst>
          </p:cNvPr>
          <p:cNvPicPr>
            <a:picLocks noGrp="1" noChangeAspect="1"/>
          </p:cNvPicPr>
          <p:nvPr>
            <p:ph sz="half" idx="2"/>
          </p:nvPr>
        </p:nvPicPr>
        <p:blipFill>
          <a:blip r:embed="rId4"/>
          <a:srcRect/>
          <a:stretch/>
        </p:blipFill>
        <p:spPr>
          <a:xfrm>
            <a:off x="2038007" y="2637523"/>
            <a:ext cx="4812399" cy="3373438"/>
          </a:xfrm>
        </p:spPr>
      </p:pic>
    </p:spTree>
    <p:extLst>
      <p:ext uri="{BB962C8B-B14F-4D97-AF65-F5344CB8AC3E}">
        <p14:creationId xmlns:p14="http://schemas.microsoft.com/office/powerpoint/2010/main" val="37461054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9AC3129E-7021-4BC6-A05E-F5B092F2CC85}"/>
              </a:ext>
            </a:extLst>
          </p:cNvPr>
          <p:cNvSpPr>
            <a:spLocks noGrp="1"/>
          </p:cNvSpPr>
          <p:nvPr>
            <p:ph type="title"/>
          </p:nvPr>
        </p:nvSpPr>
        <p:spPr/>
        <p:txBody>
          <a:bodyPr>
            <a:normAutofit fontScale="90000"/>
          </a:bodyPr>
          <a:lstStyle/>
          <a:p>
            <a:r>
              <a:rPr lang="en-US" dirty="0"/>
              <a:t>Obstacle avoidance problem in SFF</a:t>
            </a:r>
            <a:br>
              <a:rPr lang="en-US" dirty="0"/>
            </a:br>
            <a:r>
              <a:rPr lang="en-US" dirty="0"/>
              <a:t>Contrast vs. standard obstacle avoidance in robotics</a:t>
            </a:r>
          </a:p>
        </p:txBody>
      </p:sp>
      <p:sp>
        <p:nvSpPr>
          <p:cNvPr id="11" name="Content Placeholder 10">
            <a:extLst>
              <a:ext uri="{FF2B5EF4-FFF2-40B4-BE49-F238E27FC236}">
                <a16:creationId xmlns:a16="http://schemas.microsoft.com/office/drawing/2014/main" id="{FF58E152-B6E2-4D17-AC46-6EA70D7100F3}"/>
              </a:ext>
            </a:extLst>
          </p:cNvPr>
          <p:cNvSpPr>
            <a:spLocks noGrp="1"/>
          </p:cNvSpPr>
          <p:nvPr>
            <p:ph idx="1"/>
          </p:nvPr>
        </p:nvSpPr>
        <p:spPr>
          <a:xfrm>
            <a:off x="1995399" y="2138519"/>
            <a:ext cx="9985248" cy="3987647"/>
          </a:xfrm>
        </p:spPr>
        <p:txBody>
          <a:bodyPr>
            <a:normAutofit fontScale="92500" lnSpcReduction="10000"/>
          </a:bodyPr>
          <a:lstStyle/>
          <a:p>
            <a:r>
              <a:rPr lang="en-US" dirty="0"/>
              <a:t>Uncluttered environment</a:t>
            </a:r>
          </a:p>
          <a:p>
            <a:r>
              <a:rPr lang="en-US" dirty="0"/>
              <a:t>Relative orbital dynamics</a:t>
            </a:r>
          </a:p>
          <a:p>
            <a:pPr lvl="1"/>
            <a:r>
              <a:rPr lang="en-US" dirty="0"/>
              <a:t>Unstable natural modes in any linearization</a:t>
            </a:r>
          </a:p>
          <a:p>
            <a:pPr lvl="1"/>
            <a:r>
              <a:rPr lang="en-US" dirty="0"/>
              <a:t>Affected strongly by unmodeled forces / model uncertainty</a:t>
            </a:r>
          </a:p>
          <a:p>
            <a:r>
              <a:rPr lang="en-US" dirty="0"/>
              <a:t>Relative state must be estimated</a:t>
            </a:r>
          </a:p>
          <a:p>
            <a:pPr lvl="1"/>
            <a:r>
              <a:rPr lang="en-US" dirty="0"/>
              <a:t>Significant estimation errors</a:t>
            </a:r>
          </a:p>
          <a:p>
            <a:r>
              <a:rPr lang="en-US" dirty="0"/>
              <a:t>Limited onboard resources</a:t>
            </a:r>
          </a:p>
          <a:p>
            <a:pPr lvl="1"/>
            <a:r>
              <a:rPr lang="en-US" dirty="0"/>
              <a:t>Propellant</a:t>
            </a:r>
          </a:p>
          <a:p>
            <a:pPr lvl="1"/>
            <a:r>
              <a:rPr lang="en-US" dirty="0"/>
              <a:t>Computing power</a:t>
            </a:r>
          </a:p>
        </p:txBody>
      </p:sp>
      <p:sp>
        <p:nvSpPr>
          <p:cNvPr id="7" name="Date Placeholder 6">
            <a:extLst>
              <a:ext uri="{FF2B5EF4-FFF2-40B4-BE49-F238E27FC236}">
                <a16:creationId xmlns:a16="http://schemas.microsoft.com/office/drawing/2014/main" id="{D5BF1A78-B232-465E-8963-6A3C7923085E}"/>
              </a:ext>
            </a:extLst>
          </p:cNvPr>
          <p:cNvSpPr>
            <a:spLocks noGrp="1"/>
          </p:cNvSpPr>
          <p:nvPr>
            <p:ph type="dt" sz="half" idx="10"/>
          </p:nvPr>
        </p:nvSpPr>
        <p:spPr/>
        <p:txBody>
          <a:bodyPr/>
          <a:lstStyle/>
          <a:p>
            <a:r>
              <a:rPr lang="en-US"/>
              <a:t>11/15/2022</a:t>
            </a:r>
          </a:p>
        </p:txBody>
      </p:sp>
      <p:sp>
        <p:nvSpPr>
          <p:cNvPr id="8" name="Footer Placeholder 7">
            <a:extLst>
              <a:ext uri="{FF2B5EF4-FFF2-40B4-BE49-F238E27FC236}">
                <a16:creationId xmlns:a16="http://schemas.microsoft.com/office/drawing/2014/main" id="{ED9366B6-BE1E-41C0-B223-C02277E72D34}"/>
              </a:ext>
            </a:extLst>
          </p:cNvPr>
          <p:cNvSpPr>
            <a:spLocks noGrp="1"/>
          </p:cNvSpPr>
          <p:nvPr>
            <p:ph type="ftr" sz="quarter" idx="11"/>
          </p:nvPr>
        </p:nvSpPr>
        <p:spPr/>
        <p:txBody>
          <a:bodyPr/>
          <a:lstStyle/>
          <a:p>
            <a:r>
              <a:rPr lang="en-US" dirty="0"/>
              <a:t>Cylindrical orthogonal collision risk management in spacecraft formations</a:t>
            </a:r>
          </a:p>
        </p:txBody>
      </p:sp>
      <p:sp>
        <p:nvSpPr>
          <p:cNvPr id="9" name="Slide Number Placeholder 8">
            <a:extLst>
              <a:ext uri="{FF2B5EF4-FFF2-40B4-BE49-F238E27FC236}">
                <a16:creationId xmlns:a16="http://schemas.microsoft.com/office/drawing/2014/main" id="{2FB05866-E980-4769-BCBE-8FAA0DB87702}"/>
              </a:ext>
            </a:extLst>
          </p:cNvPr>
          <p:cNvSpPr>
            <a:spLocks noGrp="1"/>
          </p:cNvSpPr>
          <p:nvPr>
            <p:ph type="sldNum" sz="quarter" idx="12"/>
          </p:nvPr>
        </p:nvSpPr>
        <p:spPr/>
        <p:txBody>
          <a:bodyPr/>
          <a:lstStyle/>
          <a:p>
            <a:fld id="{2D43A7CC-66C1-4E75-8C81-24DF013C57DC}" type="slidenum">
              <a:rPr lang="en-US" dirty="0" smtClean="0"/>
              <a:t>11</a:t>
            </a:fld>
            <a:endParaRPr lang="en-US" dirty="0"/>
          </a:p>
        </p:txBody>
      </p:sp>
    </p:spTree>
    <p:extLst>
      <p:ext uri="{BB962C8B-B14F-4D97-AF65-F5344CB8AC3E}">
        <p14:creationId xmlns:p14="http://schemas.microsoft.com/office/powerpoint/2010/main" val="34418398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9AC3129E-7021-4BC6-A05E-F5B092F2CC85}"/>
              </a:ext>
            </a:extLst>
          </p:cNvPr>
          <p:cNvSpPr>
            <a:spLocks noGrp="1"/>
          </p:cNvSpPr>
          <p:nvPr>
            <p:ph type="title"/>
          </p:nvPr>
        </p:nvSpPr>
        <p:spPr/>
        <p:txBody>
          <a:bodyPr>
            <a:normAutofit/>
          </a:bodyPr>
          <a:lstStyle/>
          <a:p>
            <a:r>
              <a:rPr lang="en-US" dirty="0"/>
              <a:t>Obstacle avoidance problem in SFF</a:t>
            </a:r>
            <a:br>
              <a:rPr lang="en-US" dirty="0"/>
            </a:br>
            <a:r>
              <a:rPr lang="en-US" dirty="0"/>
              <a:t>Implications</a:t>
            </a:r>
          </a:p>
        </p:txBody>
      </p:sp>
      <p:sp>
        <p:nvSpPr>
          <p:cNvPr id="11" name="Content Placeholder 10">
            <a:extLst>
              <a:ext uri="{FF2B5EF4-FFF2-40B4-BE49-F238E27FC236}">
                <a16:creationId xmlns:a16="http://schemas.microsoft.com/office/drawing/2014/main" id="{FF58E152-B6E2-4D17-AC46-6EA70D7100F3}"/>
              </a:ext>
            </a:extLst>
          </p:cNvPr>
          <p:cNvSpPr>
            <a:spLocks noGrp="1"/>
          </p:cNvSpPr>
          <p:nvPr>
            <p:ph idx="1"/>
          </p:nvPr>
        </p:nvSpPr>
        <p:spPr>
          <a:xfrm>
            <a:off x="1995399" y="2138519"/>
            <a:ext cx="9985248" cy="3987647"/>
          </a:xfrm>
        </p:spPr>
        <p:txBody>
          <a:bodyPr>
            <a:normAutofit/>
          </a:bodyPr>
          <a:lstStyle/>
          <a:p>
            <a:r>
              <a:rPr lang="en-US" dirty="0"/>
              <a:t>Collision risk must account for relative state uncertainty</a:t>
            </a:r>
          </a:p>
          <a:p>
            <a:pPr lvl="1"/>
            <a:r>
              <a:rPr lang="en-US" dirty="0"/>
              <a:t>Mitigation in terms of collision risk indicators</a:t>
            </a:r>
          </a:p>
          <a:p>
            <a:pPr lvl="1"/>
            <a:r>
              <a:rPr lang="en-US" dirty="0"/>
              <a:t>Appropriate choice of risk thresholds</a:t>
            </a:r>
          </a:p>
          <a:p>
            <a:r>
              <a:rPr lang="en-US" dirty="0"/>
              <a:t>Collision risk must be managed in an ongoing basis</a:t>
            </a:r>
          </a:p>
          <a:p>
            <a:pPr lvl="1"/>
            <a:r>
              <a:rPr lang="en-US" dirty="0"/>
              <a:t>Quantification for monitoring</a:t>
            </a:r>
          </a:p>
          <a:p>
            <a:pPr lvl="1"/>
            <a:r>
              <a:rPr lang="en-US" dirty="0"/>
              <a:t>Assessment whether collision risk warrants corrective actions in view of chosen risk thresholds</a:t>
            </a:r>
          </a:p>
          <a:p>
            <a:pPr lvl="1"/>
            <a:r>
              <a:rPr lang="en-US" dirty="0"/>
              <a:t>If needed, planning and executing maneuvers</a:t>
            </a:r>
          </a:p>
        </p:txBody>
      </p:sp>
      <p:sp>
        <p:nvSpPr>
          <p:cNvPr id="7" name="Date Placeholder 6">
            <a:extLst>
              <a:ext uri="{FF2B5EF4-FFF2-40B4-BE49-F238E27FC236}">
                <a16:creationId xmlns:a16="http://schemas.microsoft.com/office/drawing/2014/main" id="{D5BF1A78-B232-465E-8963-6A3C7923085E}"/>
              </a:ext>
            </a:extLst>
          </p:cNvPr>
          <p:cNvSpPr>
            <a:spLocks noGrp="1"/>
          </p:cNvSpPr>
          <p:nvPr>
            <p:ph type="dt" sz="half" idx="10"/>
          </p:nvPr>
        </p:nvSpPr>
        <p:spPr/>
        <p:txBody>
          <a:bodyPr/>
          <a:lstStyle/>
          <a:p>
            <a:r>
              <a:rPr lang="en-US"/>
              <a:t>11/15/2022</a:t>
            </a:r>
          </a:p>
        </p:txBody>
      </p:sp>
      <p:sp>
        <p:nvSpPr>
          <p:cNvPr id="8" name="Footer Placeholder 7">
            <a:extLst>
              <a:ext uri="{FF2B5EF4-FFF2-40B4-BE49-F238E27FC236}">
                <a16:creationId xmlns:a16="http://schemas.microsoft.com/office/drawing/2014/main" id="{ED9366B6-BE1E-41C0-B223-C02277E72D34}"/>
              </a:ext>
            </a:extLst>
          </p:cNvPr>
          <p:cNvSpPr>
            <a:spLocks noGrp="1"/>
          </p:cNvSpPr>
          <p:nvPr>
            <p:ph type="ftr" sz="quarter" idx="11"/>
          </p:nvPr>
        </p:nvSpPr>
        <p:spPr/>
        <p:txBody>
          <a:bodyPr/>
          <a:lstStyle/>
          <a:p>
            <a:r>
              <a:rPr lang="en-US"/>
              <a:t>Cylindrical orthogonal collision risk management in spacecraft formations</a:t>
            </a:r>
          </a:p>
        </p:txBody>
      </p:sp>
      <p:sp>
        <p:nvSpPr>
          <p:cNvPr id="9" name="Slide Number Placeholder 8">
            <a:extLst>
              <a:ext uri="{FF2B5EF4-FFF2-40B4-BE49-F238E27FC236}">
                <a16:creationId xmlns:a16="http://schemas.microsoft.com/office/drawing/2014/main" id="{2FB05866-E980-4769-BCBE-8FAA0DB87702}"/>
              </a:ext>
            </a:extLst>
          </p:cNvPr>
          <p:cNvSpPr>
            <a:spLocks noGrp="1"/>
          </p:cNvSpPr>
          <p:nvPr>
            <p:ph type="sldNum" sz="quarter" idx="12"/>
          </p:nvPr>
        </p:nvSpPr>
        <p:spPr/>
        <p:txBody>
          <a:bodyPr/>
          <a:lstStyle/>
          <a:p>
            <a:fld id="{2D43A7CC-66C1-4E75-8C81-24DF013C57DC}" type="slidenum">
              <a:rPr lang="en-US" smtClean="0"/>
              <a:t>12</a:t>
            </a:fld>
            <a:endParaRPr lang="en-US"/>
          </a:p>
        </p:txBody>
      </p:sp>
    </p:spTree>
    <p:extLst>
      <p:ext uri="{BB962C8B-B14F-4D97-AF65-F5344CB8AC3E}">
        <p14:creationId xmlns:p14="http://schemas.microsoft.com/office/powerpoint/2010/main" val="31516517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CA07A-9118-4CF1-A62F-C83C8769E959}"/>
              </a:ext>
            </a:extLst>
          </p:cNvPr>
          <p:cNvSpPr>
            <a:spLocks noGrp="1"/>
          </p:cNvSpPr>
          <p:nvPr>
            <p:ph type="title"/>
          </p:nvPr>
        </p:nvSpPr>
        <p:spPr/>
        <p:txBody>
          <a:bodyPr>
            <a:normAutofit fontScale="90000"/>
          </a:bodyPr>
          <a:lstStyle/>
          <a:p>
            <a:r>
              <a:rPr lang="en-US" dirty="0"/>
              <a:t>(Spherical) Collision avoidance constraint satisfaction</a:t>
            </a:r>
            <a:br>
              <a:rPr lang="en-US" dirty="0"/>
            </a:br>
            <a:r>
              <a:rPr lang="en-US" dirty="0"/>
              <a:t>Computational issues (conceptual)</a:t>
            </a:r>
          </a:p>
        </p:txBody>
      </p:sp>
      <p:pic>
        <p:nvPicPr>
          <p:cNvPr id="7" name="Content Placeholder 6">
            <a:extLst>
              <a:ext uri="{FF2B5EF4-FFF2-40B4-BE49-F238E27FC236}">
                <a16:creationId xmlns:a16="http://schemas.microsoft.com/office/drawing/2014/main" id="{5AD3B591-82AA-45EC-A842-5076DCF0BAC5}"/>
              </a:ext>
            </a:extLst>
          </p:cNvPr>
          <p:cNvPicPr>
            <a:picLocks noGrp="1" noChangeAspect="1"/>
          </p:cNvPicPr>
          <p:nvPr>
            <p:ph idx="1"/>
          </p:nvPr>
        </p:nvPicPr>
        <p:blipFill>
          <a:blip r:embed="rId2"/>
          <a:stretch>
            <a:fillRect/>
          </a:stretch>
        </p:blipFill>
        <p:spPr>
          <a:xfrm>
            <a:off x="3626074" y="2138363"/>
            <a:ext cx="6701977" cy="3987800"/>
          </a:xfrm>
          <a:prstGeom prst="rect">
            <a:avLst/>
          </a:prstGeom>
        </p:spPr>
      </p:pic>
      <p:sp>
        <p:nvSpPr>
          <p:cNvPr id="4" name="Date Placeholder 3">
            <a:extLst>
              <a:ext uri="{FF2B5EF4-FFF2-40B4-BE49-F238E27FC236}">
                <a16:creationId xmlns:a16="http://schemas.microsoft.com/office/drawing/2014/main" id="{3E847EC0-7AAA-4226-AA24-6A727C77C0F7}"/>
              </a:ext>
            </a:extLst>
          </p:cNvPr>
          <p:cNvSpPr>
            <a:spLocks noGrp="1"/>
          </p:cNvSpPr>
          <p:nvPr>
            <p:ph type="dt" sz="half" idx="10"/>
          </p:nvPr>
        </p:nvSpPr>
        <p:spPr/>
        <p:txBody>
          <a:bodyPr/>
          <a:lstStyle/>
          <a:p>
            <a:r>
              <a:rPr lang="en-US"/>
              <a:t>11/15/2022</a:t>
            </a:r>
            <a:endParaRPr lang="en-US" dirty="0"/>
          </a:p>
        </p:txBody>
      </p:sp>
      <p:sp>
        <p:nvSpPr>
          <p:cNvPr id="5" name="Footer Placeholder 4">
            <a:extLst>
              <a:ext uri="{FF2B5EF4-FFF2-40B4-BE49-F238E27FC236}">
                <a16:creationId xmlns:a16="http://schemas.microsoft.com/office/drawing/2014/main" id="{E9BE4FBE-5D58-43EF-8732-B5050CB8A9DD}"/>
              </a:ext>
            </a:extLst>
          </p:cNvPr>
          <p:cNvSpPr>
            <a:spLocks noGrp="1"/>
          </p:cNvSpPr>
          <p:nvPr>
            <p:ph type="ftr" sz="quarter" idx="11"/>
          </p:nvPr>
        </p:nvSpPr>
        <p:spPr/>
        <p:txBody>
          <a:bodyPr/>
          <a:lstStyle/>
          <a:p>
            <a:r>
              <a:rPr lang="en-US"/>
              <a:t>Cylindrical orthogonal collision risk management in spacecraft formations</a:t>
            </a:r>
            <a:endParaRPr lang="en-US" dirty="0"/>
          </a:p>
        </p:txBody>
      </p:sp>
      <p:sp>
        <p:nvSpPr>
          <p:cNvPr id="6" name="Slide Number Placeholder 5">
            <a:extLst>
              <a:ext uri="{FF2B5EF4-FFF2-40B4-BE49-F238E27FC236}">
                <a16:creationId xmlns:a16="http://schemas.microsoft.com/office/drawing/2014/main" id="{FE91B62F-7B55-4C19-B1D9-C4BB033298D3}"/>
              </a:ext>
            </a:extLst>
          </p:cNvPr>
          <p:cNvSpPr>
            <a:spLocks noGrp="1"/>
          </p:cNvSpPr>
          <p:nvPr>
            <p:ph type="sldNum" sz="quarter" idx="12"/>
          </p:nvPr>
        </p:nvSpPr>
        <p:spPr/>
        <p:txBody>
          <a:bodyPr/>
          <a:lstStyle/>
          <a:p>
            <a:fld id="{2D43A7CC-66C1-4E75-8C81-24DF013C57DC}" type="slidenum">
              <a:rPr lang="en-US" smtClean="0"/>
              <a:t>13</a:t>
            </a:fld>
            <a:endParaRPr lang="en-US" dirty="0"/>
          </a:p>
        </p:txBody>
      </p:sp>
      <p:sp>
        <p:nvSpPr>
          <p:cNvPr id="8" name="TextBox 7">
            <a:extLst>
              <a:ext uri="{FF2B5EF4-FFF2-40B4-BE49-F238E27FC236}">
                <a16:creationId xmlns:a16="http://schemas.microsoft.com/office/drawing/2014/main" id="{843A8D19-9064-49B6-85A8-A8E4115F132C}"/>
              </a:ext>
            </a:extLst>
          </p:cNvPr>
          <p:cNvSpPr txBox="1"/>
          <p:nvPr/>
        </p:nvSpPr>
        <p:spPr>
          <a:xfrm>
            <a:off x="7959459" y="6151738"/>
            <a:ext cx="3108961" cy="369332"/>
          </a:xfrm>
          <a:prstGeom prst="rect">
            <a:avLst/>
          </a:prstGeom>
          <a:noFill/>
        </p:spPr>
        <p:txBody>
          <a:bodyPr wrap="square" rtlCol="0">
            <a:spAutoFit/>
          </a:bodyPr>
          <a:lstStyle/>
          <a:p>
            <a:pPr algn="ctr"/>
            <a:r>
              <a:rPr lang="en-US" dirty="0"/>
              <a:t>Mueller et. al. (2013)</a:t>
            </a:r>
          </a:p>
        </p:txBody>
      </p:sp>
      <p:sp>
        <p:nvSpPr>
          <p:cNvPr id="9" name="TextBox 8">
            <a:extLst>
              <a:ext uri="{FF2B5EF4-FFF2-40B4-BE49-F238E27FC236}">
                <a16:creationId xmlns:a16="http://schemas.microsoft.com/office/drawing/2014/main" id="{41670542-3F86-4A16-A94C-CC84A2206A48}"/>
              </a:ext>
            </a:extLst>
          </p:cNvPr>
          <p:cNvSpPr txBox="1"/>
          <p:nvPr/>
        </p:nvSpPr>
        <p:spPr>
          <a:xfrm>
            <a:off x="1880681" y="3627482"/>
            <a:ext cx="1745393" cy="369332"/>
          </a:xfrm>
          <a:prstGeom prst="rect">
            <a:avLst/>
          </a:prstGeom>
          <a:noFill/>
        </p:spPr>
        <p:txBody>
          <a:bodyPr wrap="square" rtlCol="0">
            <a:spAutoFit/>
          </a:bodyPr>
          <a:lstStyle/>
          <a:p>
            <a:pPr algn="ctr"/>
            <a:r>
              <a:rPr lang="en-US" dirty="0"/>
              <a:t>NP-Hard</a:t>
            </a:r>
          </a:p>
        </p:txBody>
      </p:sp>
      <p:cxnSp>
        <p:nvCxnSpPr>
          <p:cNvPr id="11" name="Straight Arrow Connector 10">
            <a:extLst>
              <a:ext uri="{FF2B5EF4-FFF2-40B4-BE49-F238E27FC236}">
                <a16:creationId xmlns:a16="http://schemas.microsoft.com/office/drawing/2014/main" id="{0924B8CD-748B-4E8B-9DC7-4CA2330511EB}"/>
              </a:ext>
            </a:extLst>
          </p:cNvPr>
          <p:cNvCxnSpPr>
            <a:cxnSpLocks/>
          </p:cNvCxnSpPr>
          <p:nvPr/>
        </p:nvCxnSpPr>
        <p:spPr>
          <a:xfrm>
            <a:off x="3436374" y="3849329"/>
            <a:ext cx="693174"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FCF7DC41-FA35-4BE7-8CBA-B4E4B58221BC}"/>
              </a:ext>
            </a:extLst>
          </p:cNvPr>
          <p:cNvSpPr txBox="1"/>
          <p:nvPr/>
        </p:nvSpPr>
        <p:spPr>
          <a:xfrm>
            <a:off x="4029842" y="1640745"/>
            <a:ext cx="3026212" cy="369332"/>
          </a:xfrm>
          <a:prstGeom prst="rect">
            <a:avLst/>
          </a:prstGeom>
          <a:noFill/>
        </p:spPr>
        <p:txBody>
          <a:bodyPr wrap="square" rtlCol="0">
            <a:spAutoFit/>
          </a:bodyPr>
          <a:lstStyle/>
          <a:p>
            <a:pPr algn="ctr"/>
            <a:r>
              <a:rPr lang="en-US" dirty="0"/>
              <a:t>Uncountable constraints </a:t>
            </a:r>
          </a:p>
        </p:txBody>
      </p:sp>
      <p:cxnSp>
        <p:nvCxnSpPr>
          <p:cNvPr id="18" name="Straight Arrow Connector 17">
            <a:extLst>
              <a:ext uri="{FF2B5EF4-FFF2-40B4-BE49-F238E27FC236}">
                <a16:creationId xmlns:a16="http://schemas.microsoft.com/office/drawing/2014/main" id="{720E6A06-4566-48AE-84D6-7454F1704D10}"/>
              </a:ext>
            </a:extLst>
          </p:cNvPr>
          <p:cNvCxnSpPr>
            <a:cxnSpLocks/>
          </p:cNvCxnSpPr>
          <p:nvPr/>
        </p:nvCxnSpPr>
        <p:spPr>
          <a:xfrm>
            <a:off x="5545394" y="2035652"/>
            <a:ext cx="799945" cy="159183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47A9E79F-8B9D-4969-9183-DB5F2D6D67D3}"/>
              </a:ext>
            </a:extLst>
          </p:cNvPr>
          <p:cNvSpPr txBox="1"/>
          <p:nvPr/>
        </p:nvSpPr>
        <p:spPr>
          <a:xfrm>
            <a:off x="10334261" y="3883208"/>
            <a:ext cx="1745393" cy="646331"/>
          </a:xfrm>
          <a:prstGeom prst="rect">
            <a:avLst/>
          </a:prstGeom>
          <a:noFill/>
        </p:spPr>
        <p:txBody>
          <a:bodyPr wrap="square" rtlCol="0">
            <a:spAutoFit/>
          </a:bodyPr>
          <a:lstStyle/>
          <a:p>
            <a:pPr algn="ctr"/>
            <a:r>
              <a:rPr lang="en-US"/>
              <a:t>Restrictive assumptions</a:t>
            </a:r>
            <a:endParaRPr lang="en-US" dirty="0"/>
          </a:p>
        </p:txBody>
      </p:sp>
      <p:cxnSp>
        <p:nvCxnSpPr>
          <p:cNvPr id="24" name="Straight Arrow Connector 23">
            <a:extLst>
              <a:ext uri="{FF2B5EF4-FFF2-40B4-BE49-F238E27FC236}">
                <a16:creationId xmlns:a16="http://schemas.microsoft.com/office/drawing/2014/main" id="{744D3595-DC69-4B20-9F67-D181C2D443F4}"/>
              </a:ext>
            </a:extLst>
          </p:cNvPr>
          <p:cNvCxnSpPr>
            <a:cxnSpLocks/>
          </p:cNvCxnSpPr>
          <p:nvPr/>
        </p:nvCxnSpPr>
        <p:spPr>
          <a:xfrm flipH="1">
            <a:off x="10058400" y="4183713"/>
            <a:ext cx="522748"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8253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p:bldP spid="2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7EA58-A506-4FC5-AC92-1CCDBC74589A}"/>
              </a:ext>
            </a:extLst>
          </p:cNvPr>
          <p:cNvSpPr>
            <a:spLocks noGrp="1"/>
          </p:cNvSpPr>
          <p:nvPr>
            <p:ph type="title"/>
          </p:nvPr>
        </p:nvSpPr>
        <p:spPr/>
        <p:txBody>
          <a:bodyPr>
            <a:normAutofit fontScale="90000"/>
          </a:bodyPr>
          <a:lstStyle/>
          <a:p>
            <a:r>
              <a:rPr lang="en-US" dirty="0"/>
              <a:t>(Spherical) Collision avoidance constraint satisfaction</a:t>
            </a:r>
            <a:br>
              <a:rPr lang="en-US" dirty="0"/>
            </a:br>
            <a:r>
              <a:rPr lang="en-US" dirty="0"/>
              <a:t>Approximations</a:t>
            </a:r>
          </a:p>
        </p:txBody>
      </p:sp>
      <p:sp>
        <p:nvSpPr>
          <p:cNvPr id="11" name="Text Placeholder 10">
            <a:extLst>
              <a:ext uri="{FF2B5EF4-FFF2-40B4-BE49-F238E27FC236}">
                <a16:creationId xmlns:a16="http://schemas.microsoft.com/office/drawing/2014/main" id="{CF7F0407-79DC-47A5-94D1-A3E39D590842}"/>
              </a:ext>
            </a:extLst>
          </p:cNvPr>
          <p:cNvSpPr>
            <a:spLocks noGrp="1"/>
          </p:cNvSpPr>
          <p:nvPr>
            <p:ph type="body" idx="1"/>
          </p:nvPr>
        </p:nvSpPr>
        <p:spPr/>
        <p:txBody>
          <a:bodyPr>
            <a:normAutofit lnSpcReduction="10000"/>
          </a:bodyPr>
          <a:lstStyle/>
          <a:p>
            <a:r>
              <a:rPr lang="en-US" dirty="0"/>
              <a:t>Approaches</a:t>
            </a:r>
          </a:p>
        </p:txBody>
      </p:sp>
      <p:sp>
        <p:nvSpPr>
          <p:cNvPr id="12" name="Content Placeholder 11">
            <a:extLst>
              <a:ext uri="{FF2B5EF4-FFF2-40B4-BE49-F238E27FC236}">
                <a16:creationId xmlns:a16="http://schemas.microsoft.com/office/drawing/2014/main" id="{6AA00DD4-4E82-42E4-A0E6-33089367582C}"/>
              </a:ext>
            </a:extLst>
          </p:cNvPr>
          <p:cNvSpPr>
            <a:spLocks noGrp="1"/>
          </p:cNvSpPr>
          <p:nvPr>
            <p:ph sz="half" idx="2"/>
          </p:nvPr>
        </p:nvSpPr>
        <p:spPr/>
        <p:txBody>
          <a:bodyPr>
            <a:normAutofit fontScale="85000" lnSpcReduction="20000"/>
          </a:bodyPr>
          <a:lstStyle/>
          <a:p>
            <a:r>
              <a:rPr lang="en-US" dirty="0"/>
              <a:t>Approximating the same constraint</a:t>
            </a:r>
          </a:p>
          <a:p>
            <a:pPr lvl="1"/>
            <a:r>
              <a:rPr lang="en-US" dirty="0"/>
              <a:t>Sequential convexification</a:t>
            </a:r>
          </a:p>
          <a:p>
            <a:pPr lvl="1"/>
            <a:r>
              <a:rPr lang="en-US" dirty="0"/>
              <a:t>Model-predictive control (MPC) </a:t>
            </a:r>
          </a:p>
          <a:p>
            <a:pPr lvl="1"/>
            <a:r>
              <a:rPr lang="en-US" dirty="0"/>
              <a:t>Artificial potential function</a:t>
            </a:r>
          </a:p>
          <a:p>
            <a:r>
              <a:rPr lang="en-US" dirty="0"/>
              <a:t>Avoiding a different collision region</a:t>
            </a:r>
          </a:p>
          <a:p>
            <a:pPr lvl="1"/>
            <a:r>
              <a:rPr lang="en-US" dirty="0"/>
              <a:t>Box-type regions</a:t>
            </a:r>
          </a:p>
          <a:p>
            <a:pPr lvl="1"/>
            <a:r>
              <a:rPr lang="en-US" dirty="0"/>
              <a:t>2D cylinders</a:t>
            </a:r>
          </a:p>
        </p:txBody>
      </p:sp>
      <mc:AlternateContent xmlns:mc="http://schemas.openxmlformats.org/markup-compatibility/2006" xmlns:a14="http://schemas.microsoft.com/office/drawing/2010/main">
        <mc:Choice Requires="a14">
          <p:sp>
            <p:nvSpPr>
              <p:cNvPr id="13" name="Text Placeholder 12">
                <a:extLst>
                  <a:ext uri="{FF2B5EF4-FFF2-40B4-BE49-F238E27FC236}">
                    <a16:creationId xmlns:a16="http://schemas.microsoft.com/office/drawing/2014/main" id="{3FF36CD4-D872-40CF-A897-3DB2CACCB262}"/>
                  </a:ext>
                </a:extLst>
              </p:cNvPr>
              <p:cNvSpPr>
                <a:spLocks noGrp="1"/>
              </p:cNvSpPr>
              <p:nvPr>
                <p:ph type="body" sz="quarter" idx="3"/>
              </p:nvPr>
            </p:nvSpPr>
            <p:spPr/>
            <p:txBody>
              <a:bodyPr>
                <a:normAutofit lnSpcReduction="10000"/>
              </a:bodyPr>
              <a:lstStyle/>
              <a:p>
                <a:r>
                  <a:rPr lang="en-US" dirty="0"/>
                  <a:t>Euclidean vs. Box (</a:t>
                </a:r>
                <a14:m>
                  <m:oMath xmlns:m="http://schemas.openxmlformats.org/officeDocument/2006/math">
                    <m:sSup>
                      <m:sSupPr>
                        <m:ctrlPr>
                          <a:rPr lang="en-US" b="1" i="1" dirty="0" smtClean="0">
                            <a:latin typeface="Cambria Math" panose="02040503050406030204" pitchFamily="18" charset="0"/>
                          </a:rPr>
                        </m:ctrlPr>
                      </m:sSupPr>
                      <m:e>
                        <m:r>
                          <a:rPr lang="en-US" i="1" dirty="0" smtClean="0">
                            <a:latin typeface="Cambria Math" panose="02040503050406030204" pitchFamily="18" charset="0"/>
                          </a:rPr>
                          <m:t>𝐿</m:t>
                        </m:r>
                      </m:e>
                      <m:sup>
                        <m:r>
                          <a:rPr lang="en-US" i="1" dirty="0" smtClean="0">
                            <a:latin typeface="Cambria Math" panose="02040503050406030204" pitchFamily="18" charset="0"/>
                            <a:ea typeface="Cambria Math" panose="02040503050406030204" pitchFamily="18" charset="0"/>
                          </a:rPr>
                          <m:t>∞</m:t>
                        </m:r>
                      </m:sup>
                    </m:sSup>
                  </m:oMath>
                </a14:m>
                <a:r>
                  <a:rPr lang="en-US" dirty="0"/>
                  <a:t>) ball-collision regions</a:t>
                </a:r>
              </a:p>
            </p:txBody>
          </p:sp>
        </mc:Choice>
        <mc:Fallback xmlns="">
          <p:sp>
            <p:nvSpPr>
              <p:cNvPr id="13" name="Text Placeholder 12">
                <a:extLst>
                  <a:ext uri="{FF2B5EF4-FFF2-40B4-BE49-F238E27FC236}">
                    <a16:creationId xmlns:a16="http://schemas.microsoft.com/office/drawing/2014/main" id="{3FF36CD4-D872-40CF-A897-3DB2CACCB262}"/>
                  </a:ext>
                </a:extLst>
              </p:cNvPr>
              <p:cNvSpPr>
                <a:spLocks noGrp="1" noRot="1" noChangeAspect="1" noMove="1" noResize="1" noEditPoints="1" noAdjustHandles="1" noChangeArrowheads="1" noChangeShapeType="1" noTextEdit="1"/>
              </p:cNvSpPr>
              <p:nvPr>
                <p:ph type="body" sz="quarter" idx="3"/>
              </p:nvPr>
            </p:nvSpPr>
            <p:spPr>
              <a:blipFill>
                <a:blip r:embed="rId2"/>
                <a:stretch>
                  <a:fillRect l="-1983" t="-8800" b="-18400"/>
                </a:stretch>
              </a:blipFill>
            </p:spPr>
            <p:txBody>
              <a:bodyPr/>
              <a:lstStyle/>
              <a:p>
                <a:r>
                  <a:rPr lang="en-US">
                    <a:noFill/>
                  </a:rPr>
                  <a:t> </a:t>
                </a:r>
              </a:p>
            </p:txBody>
          </p:sp>
        </mc:Fallback>
      </mc:AlternateContent>
      <p:pic>
        <p:nvPicPr>
          <p:cNvPr id="16" name="Content Placeholder 15">
            <a:extLst>
              <a:ext uri="{FF2B5EF4-FFF2-40B4-BE49-F238E27FC236}">
                <a16:creationId xmlns:a16="http://schemas.microsoft.com/office/drawing/2014/main" id="{D4D1D6F3-8A23-4A01-9F96-9AE4D56C1ED0}"/>
              </a:ext>
            </a:extLst>
          </p:cNvPr>
          <p:cNvPicPr>
            <a:picLocks noGrp="1" noChangeAspect="1"/>
          </p:cNvPicPr>
          <p:nvPr>
            <p:ph sz="quarter" idx="4"/>
          </p:nvPr>
        </p:nvPicPr>
        <p:blipFill>
          <a:blip r:embed="rId3"/>
          <a:stretch>
            <a:fillRect/>
          </a:stretch>
        </p:blipFill>
        <p:spPr>
          <a:xfrm>
            <a:off x="8024016" y="2985290"/>
            <a:ext cx="2971806" cy="3200407"/>
          </a:xfrm>
        </p:spPr>
      </p:pic>
      <p:sp>
        <p:nvSpPr>
          <p:cNvPr id="4" name="Date Placeholder 3">
            <a:extLst>
              <a:ext uri="{FF2B5EF4-FFF2-40B4-BE49-F238E27FC236}">
                <a16:creationId xmlns:a16="http://schemas.microsoft.com/office/drawing/2014/main" id="{EF77E03C-8CE1-4871-A62F-AB7E21C247FD}"/>
              </a:ext>
            </a:extLst>
          </p:cNvPr>
          <p:cNvSpPr>
            <a:spLocks noGrp="1"/>
          </p:cNvSpPr>
          <p:nvPr>
            <p:ph type="dt" sz="half" idx="10"/>
          </p:nvPr>
        </p:nvSpPr>
        <p:spPr/>
        <p:txBody>
          <a:bodyPr/>
          <a:lstStyle/>
          <a:p>
            <a:r>
              <a:rPr lang="en-US"/>
              <a:t>11/15/2022</a:t>
            </a:r>
            <a:endParaRPr lang="en-US" dirty="0"/>
          </a:p>
        </p:txBody>
      </p:sp>
      <p:sp>
        <p:nvSpPr>
          <p:cNvPr id="5" name="Footer Placeholder 4">
            <a:extLst>
              <a:ext uri="{FF2B5EF4-FFF2-40B4-BE49-F238E27FC236}">
                <a16:creationId xmlns:a16="http://schemas.microsoft.com/office/drawing/2014/main" id="{AADA1C01-E5D3-47FD-A204-F4B18BEAD532}"/>
              </a:ext>
            </a:extLst>
          </p:cNvPr>
          <p:cNvSpPr>
            <a:spLocks noGrp="1"/>
          </p:cNvSpPr>
          <p:nvPr>
            <p:ph type="ftr" sz="quarter" idx="11"/>
          </p:nvPr>
        </p:nvSpPr>
        <p:spPr/>
        <p:txBody>
          <a:bodyPr/>
          <a:lstStyle/>
          <a:p>
            <a:r>
              <a:rPr lang="en-US" dirty="0"/>
              <a:t>Cylindrical orthogonal collision risk management in spacecraft formations</a:t>
            </a:r>
          </a:p>
        </p:txBody>
      </p:sp>
      <p:sp>
        <p:nvSpPr>
          <p:cNvPr id="6" name="Slide Number Placeholder 5">
            <a:extLst>
              <a:ext uri="{FF2B5EF4-FFF2-40B4-BE49-F238E27FC236}">
                <a16:creationId xmlns:a16="http://schemas.microsoft.com/office/drawing/2014/main" id="{D849F121-24BC-4650-8822-1F3138275830}"/>
              </a:ext>
            </a:extLst>
          </p:cNvPr>
          <p:cNvSpPr>
            <a:spLocks noGrp="1"/>
          </p:cNvSpPr>
          <p:nvPr>
            <p:ph type="sldNum" sz="quarter" idx="12"/>
          </p:nvPr>
        </p:nvSpPr>
        <p:spPr/>
        <p:txBody>
          <a:bodyPr/>
          <a:lstStyle/>
          <a:p>
            <a:fld id="{2D43A7CC-66C1-4E75-8C81-24DF013C57DC}" type="slidenum">
              <a:rPr lang="en-US" dirty="0" smtClean="0"/>
              <a:t>14</a:t>
            </a:fld>
            <a:endParaRPr lang="en-US" dirty="0"/>
          </a:p>
        </p:txBody>
      </p:sp>
    </p:spTree>
    <p:extLst>
      <p:ext uri="{BB962C8B-B14F-4D97-AF65-F5344CB8AC3E}">
        <p14:creationId xmlns:p14="http://schemas.microsoft.com/office/powerpoint/2010/main" val="34444378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76861-7F3C-47E6-A8B7-9C993F8D8350}"/>
              </a:ext>
            </a:extLst>
          </p:cNvPr>
          <p:cNvSpPr>
            <a:spLocks noGrp="1"/>
          </p:cNvSpPr>
          <p:nvPr>
            <p:ph type="title"/>
          </p:nvPr>
        </p:nvSpPr>
        <p:spPr/>
        <p:txBody>
          <a:bodyPr>
            <a:normAutofit fontScale="90000"/>
          </a:bodyPr>
          <a:lstStyle/>
          <a:p>
            <a:r>
              <a:rPr lang="en-US" dirty="0"/>
              <a:t>Clohessy-Wiltshire (CW) relative orbital dynamics</a:t>
            </a:r>
            <a:br>
              <a:rPr lang="en-US" dirty="0"/>
            </a:br>
            <a:r>
              <a:rPr lang="en-US" dirty="0"/>
              <a:t>Cross-track plane (radial/cross-track); </a:t>
            </a:r>
            <a:br>
              <a:rPr lang="en-US" dirty="0"/>
            </a:br>
            <a:r>
              <a:rPr lang="en-US" dirty="0"/>
              <a:t>Sky plane (along-track/cross-track)</a:t>
            </a:r>
          </a:p>
        </p:txBody>
      </p:sp>
      <p:pic>
        <p:nvPicPr>
          <p:cNvPr id="11" name="Content Placeholder 10" descr="Chart, scatter chart&#10;&#10;Description automatically generated">
            <a:extLst>
              <a:ext uri="{FF2B5EF4-FFF2-40B4-BE49-F238E27FC236}">
                <a16:creationId xmlns:a16="http://schemas.microsoft.com/office/drawing/2014/main" id="{1D25C247-12F2-494F-B30B-3EDE64F68D0C}"/>
              </a:ext>
            </a:extLst>
          </p:cNvPr>
          <p:cNvPicPr>
            <a:picLocks noGrp="1" noChangeAspect="1"/>
          </p:cNvPicPr>
          <p:nvPr>
            <p:ph idx="1"/>
          </p:nvPr>
        </p:nvPicPr>
        <p:blipFill>
          <a:blip r:embed="rId2"/>
          <a:stretch>
            <a:fillRect/>
          </a:stretch>
        </p:blipFill>
        <p:spPr>
          <a:xfrm>
            <a:off x="2336236" y="2138363"/>
            <a:ext cx="9281653" cy="3987800"/>
          </a:xfrm>
        </p:spPr>
      </p:pic>
      <p:sp>
        <p:nvSpPr>
          <p:cNvPr id="4" name="Date Placeholder 3">
            <a:extLst>
              <a:ext uri="{FF2B5EF4-FFF2-40B4-BE49-F238E27FC236}">
                <a16:creationId xmlns:a16="http://schemas.microsoft.com/office/drawing/2014/main" id="{4018199D-8314-4581-BCDE-F12968BCD7F5}"/>
              </a:ext>
            </a:extLst>
          </p:cNvPr>
          <p:cNvSpPr>
            <a:spLocks noGrp="1"/>
          </p:cNvSpPr>
          <p:nvPr>
            <p:ph type="dt" sz="half" idx="10"/>
          </p:nvPr>
        </p:nvSpPr>
        <p:spPr/>
        <p:txBody>
          <a:bodyPr/>
          <a:lstStyle/>
          <a:p>
            <a:r>
              <a:rPr lang="en-US"/>
              <a:t>11/15/2022</a:t>
            </a:r>
            <a:endParaRPr lang="en-US" dirty="0"/>
          </a:p>
        </p:txBody>
      </p:sp>
      <p:sp>
        <p:nvSpPr>
          <p:cNvPr id="5" name="Footer Placeholder 4">
            <a:extLst>
              <a:ext uri="{FF2B5EF4-FFF2-40B4-BE49-F238E27FC236}">
                <a16:creationId xmlns:a16="http://schemas.microsoft.com/office/drawing/2014/main" id="{E87D3846-4FB7-4703-9B01-55F2E6356F76}"/>
              </a:ext>
            </a:extLst>
          </p:cNvPr>
          <p:cNvSpPr>
            <a:spLocks noGrp="1"/>
          </p:cNvSpPr>
          <p:nvPr>
            <p:ph type="ftr" sz="quarter" idx="11"/>
          </p:nvPr>
        </p:nvSpPr>
        <p:spPr/>
        <p:txBody>
          <a:bodyPr/>
          <a:lstStyle/>
          <a:p>
            <a:r>
              <a:rPr lang="en-US"/>
              <a:t>Cylindrical orthogonal collision risk management in spacecraft formations</a:t>
            </a:r>
            <a:endParaRPr lang="en-US" dirty="0"/>
          </a:p>
        </p:txBody>
      </p:sp>
      <p:sp>
        <p:nvSpPr>
          <p:cNvPr id="6" name="Slide Number Placeholder 5">
            <a:extLst>
              <a:ext uri="{FF2B5EF4-FFF2-40B4-BE49-F238E27FC236}">
                <a16:creationId xmlns:a16="http://schemas.microsoft.com/office/drawing/2014/main" id="{4CF26024-03E6-4B0F-8B55-4F184D891CAE}"/>
              </a:ext>
            </a:extLst>
          </p:cNvPr>
          <p:cNvSpPr>
            <a:spLocks noGrp="1"/>
          </p:cNvSpPr>
          <p:nvPr>
            <p:ph type="sldNum" sz="quarter" idx="12"/>
          </p:nvPr>
        </p:nvSpPr>
        <p:spPr/>
        <p:txBody>
          <a:bodyPr/>
          <a:lstStyle/>
          <a:p>
            <a:fld id="{2D43A7CC-66C1-4E75-8C81-24DF013C57DC}" type="slidenum">
              <a:rPr lang="en-US" smtClean="0"/>
              <a:t>15</a:t>
            </a:fld>
            <a:endParaRPr lang="en-US" dirty="0"/>
          </a:p>
        </p:txBody>
      </p:sp>
    </p:spTree>
    <p:extLst>
      <p:ext uri="{BB962C8B-B14F-4D97-AF65-F5344CB8AC3E}">
        <p14:creationId xmlns:p14="http://schemas.microsoft.com/office/powerpoint/2010/main" val="29689400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F9A513-4C0D-4A95-B0B6-6E4D10B808D1}"/>
              </a:ext>
            </a:extLst>
          </p:cNvPr>
          <p:cNvSpPr>
            <a:spLocks noGrp="1"/>
          </p:cNvSpPr>
          <p:nvPr>
            <p:ph type="title"/>
          </p:nvPr>
        </p:nvSpPr>
        <p:spPr/>
        <p:txBody>
          <a:bodyPr>
            <a:normAutofit/>
          </a:bodyPr>
          <a:lstStyle/>
          <a:p>
            <a:r>
              <a:rPr lang="en-US" dirty="0"/>
              <a:t>Clohessy-Wiltshire (CW) relative orbital dynamics</a:t>
            </a:r>
            <a:br>
              <a:rPr lang="en-US" dirty="0"/>
            </a:br>
            <a:r>
              <a:rPr lang="en-US" dirty="0"/>
              <a:t>Cross-plane marginally safe trajectory families</a:t>
            </a:r>
          </a:p>
        </p:txBody>
      </p:sp>
      <p:sp>
        <p:nvSpPr>
          <p:cNvPr id="5" name="Date Placeholder 4">
            <a:extLst>
              <a:ext uri="{FF2B5EF4-FFF2-40B4-BE49-F238E27FC236}">
                <a16:creationId xmlns:a16="http://schemas.microsoft.com/office/drawing/2014/main" id="{0DC83B42-5ACE-4109-AB8C-599D2447BB53}"/>
              </a:ext>
            </a:extLst>
          </p:cNvPr>
          <p:cNvSpPr>
            <a:spLocks noGrp="1"/>
          </p:cNvSpPr>
          <p:nvPr>
            <p:ph type="dt" sz="half" idx="10"/>
          </p:nvPr>
        </p:nvSpPr>
        <p:spPr/>
        <p:txBody>
          <a:bodyPr/>
          <a:lstStyle/>
          <a:p>
            <a:r>
              <a:rPr lang="en-US"/>
              <a:t>11/15/2022</a:t>
            </a:r>
          </a:p>
        </p:txBody>
      </p:sp>
      <p:sp>
        <p:nvSpPr>
          <p:cNvPr id="6" name="Footer Placeholder 5">
            <a:extLst>
              <a:ext uri="{FF2B5EF4-FFF2-40B4-BE49-F238E27FC236}">
                <a16:creationId xmlns:a16="http://schemas.microsoft.com/office/drawing/2014/main" id="{CEFEB6BA-0323-44A3-A06A-7963EEC923FD}"/>
              </a:ext>
            </a:extLst>
          </p:cNvPr>
          <p:cNvSpPr>
            <a:spLocks noGrp="1"/>
          </p:cNvSpPr>
          <p:nvPr>
            <p:ph type="ftr" sz="quarter" idx="11"/>
          </p:nvPr>
        </p:nvSpPr>
        <p:spPr/>
        <p:txBody>
          <a:bodyPr/>
          <a:lstStyle/>
          <a:p>
            <a:r>
              <a:rPr lang="en-US"/>
              <a:t>Cylindrical orthogonal collision risk management in spacecraft formations</a:t>
            </a:r>
          </a:p>
        </p:txBody>
      </p:sp>
      <p:sp>
        <p:nvSpPr>
          <p:cNvPr id="7" name="Slide Number Placeholder 6">
            <a:extLst>
              <a:ext uri="{FF2B5EF4-FFF2-40B4-BE49-F238E27FC236}">
                <a16:creationId xmlns:a16="http://schemas.microsoft.com/office/drawing/2014/main" id="{7357E800-7DF1-4F91-959C-AADB17720E86}"/>
              </a:ext>
            </a:extLst>
          </p:cNvPr>
          <p:cNvSpPr>
            <a:spLocks noGrp="1"/>
          </p:cNvSpPr>
          <p:nvPr>
            <p:ph type="sldNum" sz="quarter" idx="12"/>
          </p:nvPr>
        </p:nvSpPr>
        <p:spPr/>
        <p:txBody>
          <a:bodyPr/>
          <a:lstStyle/>
          <a:p>
            <a:fld id="{2D43A7CC-66C1-4E75-8C81-24DF013C57DC}" type="slidenum">
              <a:rPr lang="en-US" smtClean="0"/>
              <a:t>16</a:t>
            </a:fld>
            <a:endParaRPr lang="en-US"/>
          </a:p>
        </p:txBody>
      </p:sp>
      <p:pic>
        <p:nvPicPr>
          <p:cNvPr id="12" name="Content Placeholder 10" descr="Diagram&#10;&#10;Description automatically generated">
            <a:extLst>
              <a:ext uri="{FF2B5EF4-FFF2-40B4-BE49-F238E27FC236}">
                <a16:creationId xmlns:a16="http://schemas.microsoft.com/office/drawing/2014/main" id="{2497F0C0-ED40-480C-88EF-40B93FEB578C}"/>
              </a:ext>
            </a:extLst>
          </p:cNvPr>
          <p:cNvPicPr>
            <a:picLocks noGrp="1" noChangeAspect="1"/>
          </p:cNvPicPr>
          <p:nvPr>
            <p:ph sz="half" idx="1"/>
          </p:nvPr>
        </p:nvPicPr>
        <p:blipFill rotWithShape="1">
          <a:blip r:embed="rId3"/>
          <a:srcRect l="11244" r="13042"/>
          <a:stretch/>
        </p:blipFill>
        <p:spPr>
          <a:xfrm>
            <a:off x="2432126" y="2139950"/>
            <a:ext cx="4024161" cy="3986213"/>
          </a:xfrm>
        </p:spPr>
      </p:pic>
      <p:pic>
        <p:nvPicPr>
          <p:cNvPr id="13" name="Content Placeholder 7" descr="Chart, diagram&#10;&#10;Description automatically generated">
            <a:extLst>
              <a:ext uri="{FF2B5EF4-FFF2-40B4-BE49-F238E27FC236}">
                <a16:creationId xmlns:a16="http://schemas.microsoft.com/office/drawing/2014/main" id="{A4AE6BAD-A396-4C25-B95A-108FD4294D72}"/>
              </a:ext>
            </a:extLst>
          </p:cNvPr>
          <p:cNvPicPr>
            <a:picLocks noGrp="1" noChangeAspect="1"/>
          </p:cNvPicPr>
          <p:nvPr>
            <p:ph sz="half" idx="2"/>
          </p:nvPr>
        </p:nvPicPr>
        <p:blipFill rotWithShape="1">
          <a:blip r:embed="rId4"/>
          <a:srcRect l="11244" r="12149"/>
          <a:stretch/>
        </p:blipFill>
        <p:spPr>
          <a:xfrm>
            <a:off x="7474107" y="2139950"/>
            <a:ext cx="4071624" cy="3986213"/>
          </a:xfrm>
        </p:spPr>
      </p:pic>
    </p:spTree>
    <p:extLst>
      <p:ext uri="{BB962C8B-B14F-4D97-AF65-F5344CB8AC3E}">
        <p14:creationId xmlns:p14="http://schemas.microsoft.com/office/powerpoint/2010/main" val="10574256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A5FD6-C874-4813-8E15-E5059A8B0C67}"/>
              </a:ext>
            </a:extLst>
          </p:cNvPr>
          <p:cNvSpPr>
            <a:spLocks noGrp="1"/>
          </p:cNvSpPr>
          <p:nvPr>
            <p:ph type="title"/>
          </p:nvPr>
        </p:nvSpPr>
        <p:spPr/>
        <p:txBody>
          <a:bodyPr>
            <a:normAutofit/>
          </a:bodyPr>
          <a:lstStyle/>
          <a:p>
            <a:r>
              <a:rPr lang="en-US" dirty="0"/>
              <a:t>Clohessy-Wiltshire (CW) relative orbital dynamics</a:t>
            </a:r>
            <a:br>
              <a:rPr lang="en-US" dirty="0"/>
            </a:br>
            <a:r>
              <a:rPr lang="en-US" dirty="0"/>
              <a:t>In-plane marginally safe trajectory families</a:t>
            </a:r>
          </a:p>
        </p:txBody>
      </p:sp>
      <p:sp>
        <p:nvSpPr>
          <p:cNvPr id="4" name="Date Placeholder 3">
            <a:extLst>
              <a:ext uri="{FF2B5EF4-FFF2-40B4-BE49-F238E27FC236}">
                <a16:creationId xmlns:a16="http://schemas.microsoft.com/office/drawing/2014/main" id="{93FAC9E7-1286-4E69-9D0F-647CF8F5BF9D}"/>
              </a:ext>
            </a:extLst>
          </p:cNvPr>
          <p:cNvSpPr>
            <a:spLocks noGrp="1"/>
          </p:cNvSpPr>
          <p:nvPr>
            <p:ph type="dt" sz="half" idx="10"/>
          </p:nvPr>
        </p:nvSpPr>
        <p:spPr/>
        <p:txBody>
          <a:bodyPr/>
          <a:lstStyle/>
          <a:p>
            <a:r>
              <a:rPr lang="en-US"/>
              <a:t>11/15/2022</a:t>
            </a:r>
            <a:endParaRPr lang="en-US" dirty="0"/>
          </a:p>
        </p:txBody>
      </p:sp>
      <p:sp>
        <p:nvSpPr>
          <p:cNvPr id="5" name="Footer Placeholder 4">
            <a:extLst>
              <a:ext uri="{FF2B5EF4-FFF2-40B4-BE49-F238E27FC236}">
                <a16:creationId xmlns:a16="http://schemas.microsoft.com/office/drawing/2014/main" id="{22AF557F-4197-4EFD-A241-459B9ACD8D0A}"/>
              </a:ext>
            </a:extLst>
          </p:cNvPr>
          <p:cNvSpPr>
            <a:spLocks noGrp="1"/>
          </p:cNvSpPr>
          <p:nvPr>
            <p:ph type="ftr" sz="quarter" idx="11"/>
          </p:nvPr>
        </p:nvSpPr>
        <p:spPr/>
        <p:txBody>
          <a:bodyPr/>
          <a:lstStyle/>
          <a:p>
            <a:r>
              <a:rPr lang="en-US"/>
              <a:t>Cylindrical orthogonal collision risk management in spacecraft formations</a:t>
            </a:r>
            <a:endParaRPr lang="en-US" dirty="0"/>
          </a:p>
        </p:txBody>
      </p:sp>
      <p:sp>
        <p:nvSpPr>
          <p:cNvPr id="6" name="Slide Number Placeholder 5">
            <a:extLst>
              <a:ext uri="{FF2B5EF4-FFF2-40B4-BE49-F238E27FC236}">
                <a16:creationId xmlns:a16="http://schemas.microsoft.com/office/drawing/2014/main" id="{EBE00F23-EF4E-4AA5-96A7-2B46E924E032}"/>
              </a:ext>
            </a:extLst>
          </p:cNvPr>
          <p:cNvSpPr>
            <a:spLocks noGrp="1"/>
          </p:cNvSpPr>
          <p:nvPr>
            <p:ph type="sldNum" sz="quarter" idx="12"/>
          </p:nvPr>
        </p:nvSpPr>
        <p:spPr/>
        <p:txBody>
          <a:bodyPr/>
          <a:lstStyle/>
          <a:p>
            <a:fld id="{2D43A7CC-66C1-4E75-8C81-24DF013C57DC}" type="slidenum">
              <a:rPr lang="en-US" smtClean="0"/>
              <a:t>17</a:t>
            </a:fld>
            <a:endParaRPr lang="en-US" dirty="0"/>
          </a:p>
        </p:txBody>
      </p:sp>
      <p:sp>
        <p:nvSpPr>
          <p:cNvPr id="18" name="Text Placeholder 10">
            <a:extLst>
              <a:ext uri="{FF2B5EF4-FFF2-40B4-BE49-F238E27FC236}">
                <a16:creationId xmlns:a16="http://schemas.microsoft.com/office/drawing/2014/main" id="{35B26966-62A4-45BD-AD0C-E2EACBDB83EB}"/>
              </a:ext>
            </a:extLst>
          </p:cNvPr>
          <p:cNvSpPr>
            <a:spLocks noGrp="1"/>
          </p:cNvSpPr>
          <p:nvPr>
            <p:ph type="body" idx="1"/>
          </p:nvPr>
        </p:nvSpPr>
        <p:spPr>
          <a:xfrm>
            <a:off x="1984248" y="1784096"/>
            <a:ext cx="4919472" cy="758952"/>
          </a:xfrm>
        </p:spPr>
        <p:txBody>
          <a:bodyPr>
            <a:normAutofit/>
          </a:bodyPr>
          <a:lstStyle/>
          <a:p>
            <a:r>
              <a:rPr lang="en-US" dirty="0"/>
              <a:t>Encircling unsafe region</a:t>
            </a:r>
          </a:p>
        </p:txBody>
      </p:sp>
      <p:sp>
        <p:nvSpPr>
          <p:cNvPr id="19" name="Text Placeholder 11">
            <a:extLst>
              <a:ext uri="{FF2B5EF4-FFF2-40B4-BE49-F238E27FC236}">
                <a16:creationId xmlns:a16="http://schemas.microsoft.com/office/drawing/2014/main" id="{75991029-1464-4675-A3FB-553873394F63}"/>
              </a:ext>
            </a:extLst>
          </p:cNvPr>
          <p:cNvSpPr>
            <a:spLocks noGrp="1"/>
          </p:cNvSpPr>
          <p:nvPr>
            <p:ph type="body" sz="quarter" idx="3"/>
          </p:nvPr>
        </p:nvSpPr>
        <p:spPr>
          <a:xfrm>
            <a:off x="7050024" y="1784096"/>
            <a:ext cx="4919472" cy="758952"/>
          </a:xfrm>
        </p:spPr>
        <p:txBody>
          <a:bodyPr>
            <a:normAutofit/>
          </a:bodyPr>
          <a:lstStyle/>
          <a:p>
            <a:r>
              <a:rPr lang="en-US" dirty="0"/>
              <a:t>Not encircling unsafe region</a:t>
            </a:r>
          </a:p>
        </p:txBody>
      </p:sp>
      <p:pic>
        <p:nvPicPr>
          <p:cNvPr id="20" name="Content Placeholder 26">
            <a:extLst>
              <a:ext uri="{FF2B5EF4-FFF2-40B4-BE49-F238E27FC236}">
                <a16:creationId xmlns:a16="http://schemas.microsoft.com/office/drawing/2014/main" id="{F219EBA9-AB51-4D6D-AA18-071C82F1FE9B}"/>
              </a:ext>
            </a:extLst>
          </p:cNvPr>
          <p:cNvPicPr>
            <a:picLocks noGrp="1" noChangeAspect="1"/>
          </p:cNvPicPr>
          <p:nvPr>
            <p:ph sz="half" idx="2"/>
          </p:nvPr>
        </p:nvPicPr>
        <p:blipFill rotWithShape="1">
          <a:blip r:embed="rId3"/>
          <a:srcRect t="7580" b="6109"/>
          <a:stretch/>
        </p:blipFill>
        <p:spPr>
          <a:xfrm>
            <a:off x="2246204" y="2536363"/>
            <a:ext cx="4371766" cy="3380248"/>
          </a:xfrm>
        </p:spPr>
      </p:pic>
      <p:pic>
        <p:nvPicPr>
          <p:cNvPr id="21" name="Content Placeholder 32">
            <a:extLst>
              <a:ext uri="{FF2B5EF4-FFF2-40B4-BE49-F238E27FC236}">
                <a16:creationId xmlns:a16="http://schemas.microsoft.com/office/drawing/2014/main" id="{984E8252-A0E9-487A-A44D-038E5BE77F2A}"/>
              </a:ext>
            </a:extLst>
          </p:cNvPr>
          <p:cNvPicPr>
            <a:picLocks noGrp="1" noChangeAspect="1"/>
          </p:cNvPicPr>
          <p:nvPr>
            <p:ph sz="quarter" idx="4"/>
          </p:nvPr>
        </p:nvPicPr>
        <p:blipFill rotWithShape="1">
          <a:blip r:embed="rId4"/>
          <a:srcRect t="8640" b="6315"/>
          <a:stretch/>
        </p:blipFill>
        <p:spPr>
          <a:xfrm>
            <a:off x="7347439" y="2543048"/>
            <a:ext cx="4428068" cy="3373563"/>
          </a:xfrm>
        </p:spPr>
      </p:pic>
    </p:spTree>
    <p:extLst>
      <p:ext uri="{BB962C8B-B14F-4D97-AF65-F5344CB8AC3E}">
        <p14:creationId xmlns:p14="http://schemas.microsoft.com/office/powerpoint/2010/main" val="3967870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5E20F7CA-4D37-4881-8A6D-C2B474109638}"/>
              </a:ext>
            </a:extLst>
          </p:cNvPr>
          <p:cNvSpPr>
            <a:spLocks noGrp="1"/>
          </p:cNvSpPr>
          <p:nvPr>
            <p:ph type="title"/>
          </p:nvPr>
        </p:nvSpPr>
        <p:spPr/>
        <p:txBody>
          <a:bodyPr>
            <a:normAutofit/>
          </a:bodyPr>
          <a:lstStyle/>
          <a:p>
            <a:r>
              <a:rPr lang="en-US" dirty="0"/>
              <a:t>Motivation for 3D constraints:</a:t>
            </a:r>
            <a:br>
              <a:rPr lang="en-US" dirty="0"/>
            </a:br>
            <a:r>
              <a:rPr lang="en-US" dirty="0"/>
              <a:t>Projection IPCs overestimate true IPCs</a:t>
            </a:r>
          </a:p>
        </p:txBody>
      </p:sp>
      <mc:AlternateContent xmlns:mc="http://schemas.openxmlformats.org/markup-compatibility/2006" xmlns:a14="http://schemas.microsoft.com/office/drawing/2010/main">
        <mc:Choice Requires="a14">
          <p:sp>
            <p:nvSpPr>
              <p:cNvPr id="22" name="Content Placeholder 21">
                <a:extLst>
                  <a:ext uri="{FF2B5EF4-FFF2-40B4-BE49-F238E27FC236}">
                    <a16:creationId xmlns:a16="http://schemas.microsoft.com/office/drawing/2014/main" id="{62667E8E-325D-4518-A3A8-1325E3E1AB8E}"/>
                  </a:ext>
                </a:extLst>
              </p:cNvPr>
              <p:cNvSpPr>
                <a:spLocks noGrp="1"/>
              </p:cNvSpPr>
              <p:nvPr>
                <p:ph sz="half" idx="1"/>
              </p:nvPr>
            </p:nvSpPr>
            <p:spPr>
              <a:xfrm>
                <a:off x="1984248" y="2232296"/>
                <a:ext cx="4919472" cy="3986784"/>
              </a:xfrm>
            </p:spPr>
            <p:txBody>
              <a:bodyPr>
                <a:normAutofit fontScale="92500" lnSpcReduction="10000"/>
              </a:bodyPr>
              <a:lstStyle/>
              <a:p>
                <a:r>
                  <a:rPr lang="en-US" dirty="0"/>
                  <a:t>Every projection IPC is an overestimate of the true IPC</a:t>
                </a:r>
              </a:p>
              <a:p>
                <a:pPr lvl="1"/>
                <a:r>
                  <a:rPr lang="en-US" dirty="0"/>
                  <a:t>Applies to any plane choice</a:t>
                </a:r>
              </a:p>
              <a:p>
                <a:r>
                  <a:rPr lang="en-US" dirty="0"/>
                  <a:t>If </a:t>
                </a:r>
                <a14:m>
                  <m:oMath xmlns:m="http://schemas.openxmlformats.org/officeDocument/2006/math">
                    <m:r>
                      <m:rPr>
                        <m:nor/>
                      </m:rPr>
                      <a:rPr lang="en-US">
                        <a:latin typeface="Cambria Math" panose="02040503050406030204" pitchFamily="18" charset="0"/>
                      </a:rPr>
                      <m:t>support</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m:rPr>
                                <m:nor/>
                              </m:rPr>
                              <a:rPr lang="en-US">
                                <a:latin typeface="Cambria Math" panose="02040503050406030204" pitchFamily="18" charset="0"/>
                              </a:rPr>
                              <m:t>pdf</m:t>
                            </m:r>
                          </m:e>
                          <m:sub>
                            <m:sSub>
                              <m:sSubPr>
                                <m:ctrlPr>
                                  <a:rPr lang="en-US" i="1">
                                    <a:latin typeface="Cambria Math" panose="02040503050406030204" pitchFamily="18" charset="0"/>
                                  </a:rPr>
                                </m:ctrlPr>
                              </m:sSubPr>
                              <m:e>
                                <m:bar>
                                  <m:barPr>
                                    <m:ctrlPr>
                                      <a:rPr lang="en-US" i="1">
                                        <a:latin typeface="Cambria Math" panose="02040503050406030204" pitchFamily="18" charset="0"/>
                                      </a:rPr>
                                    </m:ctrlPr>
                                  </m:barPr>
                                  <m:e>
                                    <m:r>
                                      <m:rPr>
                                        <m:nor/>
                                      </m:rPr>
                                      <a:rPr lang="en-US" b="1">
                                        <a:latin typeface="Cambria Math" panose="02040503050406030204" pitchFamily="18" charset="0"/>
                                      </a:rPr>
                                      <m:t>R</m:t>
                                    </m:r>
                                  </m:e>
                                </m:bar>
                              </m:e>
                              <m:sub>
                                <m:r>
                                  <a:rPr lang="en-US" i="1">
                                    <a:latin typeface="Cambria Math" panose="02040503050406030204" pitchFamily="18" charset="0"/>
                                  </a:rPr>
                                  <m:t>𝑖</m:t>
                                </m:r>
                                <m:r>
                                  <a:rPr lang="en-US" i="1">
                                    <a:latin typeface="Cambria Math" panose="02040503050406030204" pitchFamily="18" charset="0"/>
                                  </a:rPr>
                                  <m:t>,</m:t>
                                </m:r>
                                <m:r>
                                  <a:rPr lang="en-US" i="1">
                                    <a:latin typeface="Cambria Math" panose="02040503050406030204" pitchFamily="18" charset="0"/>
                                  </a:rPr>
                                  <m:t>𝑗</m:t>
                                </m:r>
                              </m:sub>
                            </m:sSub>
                            <m:d>
                              <m:dPr>
                                <m:ctrlPr>
                                  <a:rPr lang="en-US" i="1">
                                    <a:latin typeface="Cambria Math" panose="02040503050406030204" pitchFamily="18" charset="0"/>
                                  </a:rPr>
                                </m:ctrlPr>
                              </m:dPr>
                              <m:e>
                                <m:r>
                                  <a:rPr lang="en-US" i="1">
                                    <a:latin typeface="Cambria Math" panose="02040503050406030204" pitchFamily="18" charset="0"/>
                                  </a:rPr>
                                  <m:t>𝑡</m:t>
                                </m:r>
                              </m:e>
                            </m:d>
                            <m:r>
                              <a:rPr lang="en-US" i="1">
                                <a:latin typeface="Cambria Math" panose="02040503050406030204" pitchFamily="18" charset="0"/>
                              </a:rPr>
                              <m:t> </m:t>
                            </m:r>
                          </m:sub>
                        </m:sSub>
                      </m:e>
                    </m:d>
                    <m:r>
                      <a:rPr lang="en-US" i="1">
                        <a:latin typeface="Cambria Math" panose="02040503050406030204" pitchFamily="18" charset="0"/>
                      </a:rPr>
                      <m:t>=</m:t>
                    </m:r>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ℝ</m:t>
                        </m:r>
                      </m:e>
                      <m:sup>
                        <m:r>
                          <a:rPr lang="en-US" i="1">
                            <a:latin typeface="Cambria Math" panose="02040503050406030204" pitchFamily="18" charset="0"/>
                            <a:ea typeface="Cambria Math" panose="02040503050406030204" pitchFamily="18" charset="0"/>
                          </a:rPr>
                          <m:t>3</m:t>
                        </m:r>
                      </m:sup>
                    </m:sSup>
                  </m:oMath>
                </a14:m>
                <a:r>
                  <a:rPr lang="en-US" dirty="0"/>
                  <a:t>, then the overestimation is strict</a:t>
                </a:r>
              </a:p>
              <a:p>
                <a:pPr lvl="1"/>
                <a:r>
                  <a:rPr lang="en-US" dirty="0"/>
                  <a:t>This applies to normally distributed relative positions</a:t>
                </a:r>
              </a:p>
            </p:txBody>
          </p:sp>
        </mc:Choice>
        <mc:Fallback xmlns="">
          <p:sp>
            <p:nvSpPr>
              <p:cNvPr id="22" name="Content Placeholder 21">
                <a:extLst>
                  <a:ext uri="{FF2B5EF4-FFF2-40B4-BE49-F238E27FC236}">
                    <a16:creationId xmlns:a16="http://schemas.microsoft.com/office/drawing/2014/main" id="{62667E8E-325D-4518-A3A8-1325E3E1AB8E}"/>
                  </a:ext>
                </a:extLst>
              </p:cNvPr>
              <p:cNvSpPr>
                <a:spLocks noGrp="1" noRot="1" noChangeAspect="1" noMove="1" noResize="1" noEditPoints="1" noAdjustHandles="1" noChangeArrowheads="1" noChangeShapeType="1" noTextEdit="1"/>
              </p:cNvSpPr>
              <p:nvPr>
                <p:ph sz="half" idx="1"/>
              </p:nvPr>
            </p:nvSpPr>
            <p:spPr>
              <a:xfrm>
                <a:off x="1984248" y="2232296"/>
                <a:ext cx="4919472" cy="3986784"/>
              </a:xfrm>
              <a:blipFill>
                <a:blip r:embed="rId3"/>
                <a:stretch>
                  <a:fillRect l="-620" t="-2599" r="-3717" b="-612"/>
                </a:stretch>
              </a:blipFill>
            </p:spPr>
            <p:txBody>
              <a:bodyPr/>
              <a:lstStyle/>
              <a:p>
                <a:r>
                  <a:rPr lang="en-US">
                    <a:noFill/>
                  </a:rPr>
                  <a:t> </a:t>
                </a:r>
              </a:p>
            </p:txBody>
          </p:sp>
        </mc:Fallback>
      </mc:AlternateContent>
      <p:pic>
        <p:nvPicPr>
          <p:cNvPr id="20" name="Content Placeholder 19">
            <a:extLst>
              <a:ext uri="{FF2B5EF4-FFF2-40B4-BE49-F238E27FC236}">
                <a16:creationId xmlns:a16="http://schemas.microsoft.com/office/drawing/2014/main" id="{D4AC4637-2446-4AC2-BB4C-DB8283A6AFAA}"/>
              </a:ext>
            </a:extLst>
          </p:cNvPr>
          <p:cNvPicPr>
            <a:picLocks noGrp="1" noChangeAspect="1"/>
          </p:cNvPicPr>
          <p:nvPr>
            <p:ph sz="half" idx="2"/>
          </p:nvPr>
        </p:nvPicPr>
        <p:blipFill>
          <a:blip r:embed="rId4"/>
          <a:stretch>
            <a:fillRect/>
          </a:stretch>
        </p:blipFill>
        <p:spPr>
          <a:xfrm>
            <a:off x="7445440" y="2139950"/>
            <a:ext cx="4128957" cy="3986213"/>
          </a:xfrm>
          <a:prstGeom prst="rect">
            <a:avLst/>
          </a:prstGeom>
        </p:spPr>
      </p:pic>
      <p:sp>
        <p:nvSpPr>
          <p:cNvPr id="4" name="Date Placeholder 3">
            <a:extLst>
              <a:ext uri="{FF2B5EF4-FFF2-40B4-BE49-F238E27FC236}">
                <a16:creationId xmlns:a16="http://schemas.microsoft.com/office/drawing/2014/main" id="{DAEB0E72-52FF-44CB-9308-153993C66ECF}"/>
              </a:ext>
            </a:extLst>
          </p:cNvPr>
          <p:cNvSpPr>
            <a:spLocks noGrp="1"/>
          </p:cNvSpPr>
          <p:nvPr>
            <p:ph type="dt" sz="half" idx="10"/>
          </p:nvPr>
        </p:nvSpPr>
        <p:spPr/>
        <p:txBody>
          <a:bodyPr/>
          <a:lstStyle/>
          <a:p>
            <a:r>
              <a:rPr lang="en-US"/>
              <a:t>11/15/2022</a:t>
            </a:r>
            <a:endParaRPr lang="en-US" dirty="0"/>
          </a:p>
        </p:txBody>
      </p:sp>
      <p:sp>
        <p:nvSpPr>
          <p:cNvPr id="5" name="Footer Placeholder 4">
            <a:extLst>
              <a:ext uri="{FF2B5EF4-FFF2-40B4-BE49-F238E27FC236}">
                <a16:creationId xmlns:a16="http://schemas.microsoft.com/office/drawing/2014/main" id="{D49A051F-123A-4BC8-8EB2-E56131383DBA}"/>
              </a:ext>
            </a:extLst>
          </p:cNvPr>
          <p:cNvSpPr>
            <a:spLocks noGrp="1"/>
          </p:cNvSpPr>
          <p:nvPr>
            <p:ph type="ftr" sz="quarter" idx="11"/>
          </p:nvPr>
        </p:nvSpPr>
        <p:spPr/>
        <p:txBody>
          <a:bodyPr/>
          <a:lstStyle/>
          <a:p>
            <a:r>
              <a:rPr lang="en-US"/>
              <a:t>Cylindrical orthogonal collision risk management in spacecraft formations</a:t>
            </a:r>
            <a:endParaRPr lang="en-US" dirty="0"/>
          </a:p>
        </p:txBody>
      </p:sp>
      <p:sp>
        <p:nvSpPr>
          <p:cNvPr id="6" name="Slide Number Placeholder 5">
            <a:extLst>
              <a:ext uri="{FF2B5EF4-FFF2-40B4-BE49-F238E27FC236}">
                <a16:creationId xmlns:a16="http://schemas.microsoft.com/office/drawing/2014/main" id="{FE2F706E-CB8C-4257-A30E-BDCCFB3A8BC2}"/>
              </a:ext>
            </a:extLst>
          </p:cNvPr>
          <p:cNvSpPr>
            <a:spLocks noGrp="1"/>
          </p:cNvSpPr>
          <p:nvPr>
            <p:ph type="sldNum" sz="quarter" idx="12"/>
          </p:nvPr>
        </p:nvSpPr>
        <p:spPr/>
        <p:txBody>
          <a:bodyPr/>
          <a:lstStyle/>
          <a:p>
            <a:fld id="{2D43A7CC-66C1-4E75-8C81-24DF013C57DC}" type="slidenum">
              <a:rPr lang="en-US" smtClean="0"/>
              <a:t>18</a:t>
            </a:fld>
            <a:endParaRPr lang="en-US" dirty="0"/>
          </a:p>
        </p:txBody>
      </p:sp>
      <p:sp>
        <p:nvSpPr>
          <p:cNvPr id="23" name="Text Placeholder 8">
            <a:extLst>
              <a:ext uri="{FF2B5EF4-FFF2-40B4-BE49-F238E27FC236}">
                <a16:creationId xmlns:a16="http://schemas.microsoft.com/office/drawing/2014/main" id="{00EB1C83-BA5C-44E0-B92E-E2307BF3266A}"/>
              </a:ext>
            </a:extLst>
          </p:cNvPr>
          <p:cNvSpPr txBox="1">
            <a:spLocks/>
          </p:cNvSpPr>
          <p:nvPr/>
        </p:nvSpPr>
        <p:spPr>
          <a:xfrm>
            <a:off x="1984248" y="1482345"/>
            <a:ext cx="4919472" cy="758952"/>
          </a:xfrm>
          <a:prstGeom prst="rect">
            <a:avLst/>
          </a:prstGeom>
        </p:spPr>
        <p:txBody>
          <a:bodyPr vert="horz" anchor="b">
            <a:normAutofit/>
          </a:bodyPr>
          <a:lstStyle>
            <a:lvl1pPr marL="420624" indent="-384048" algn="l" rtl="0" eaLnBrk="1" latinLnBrk="0" hangingPunct="1">
              <a:spcBef>
                <a:spcPct val="20000"/>
              </a:spcBef>
              <a:buClr>
                <a:schemeClr val="accent1"/>
              </a:buClr>
              <a:buSzPct val="80000"/>
              <a:buFont typeface="Wingdings 2"/>
              <a:buChar char=""/>
              <a:defRPr kumimoji="0" sz="3000" kern="1200">
                <a:solidFill>
                  <a:srgbClr val="FFFFFF"/>
                </a:solidFill>
                <a:latin typeface="Arial"/>
                <a:ea typeface="+mn-ea"/>
                <a:cs typeface="Arial"/>
              </a:defRPr>
            </a:lvl1pPr>
            <a:lvl2pPr marL="722376" indent="-274320" algn="l" rtl="0" eaLnBrk="1" latinLnBrk="0" hangingPunct="1">
              <a:spcBef>
                <a:spcPct val="20000"/>
              </a:spcBef>
              <a:buClr>
                <a:schemeClr val="accent1"/>
              </a:buClr>
              <a:buSzPct val="90000"/>
              <a:buFont typeface="Wingdings 2"/>
              <a:buChar char=""/>
              <a:defRPr kumimoji="0" sz="2600" kern="1200">
                <a:solidFill>
                  <a:srgbClr val="FFFFFF"/>
                </a:solidFill>
                <a:latin typeface="Arial"/>
                <a:ea typeface="+mn-ea"/>
                <a:cs typeface="Arial"/>
              </a:defRPr>
            </a:lvl2pPr>
            <a:lvl3pPr marL="1005840" indent="-256032" algn="l" rtl="0" eaLnBrk="1" latinLnBrk="0" hangingPunct="1">
              <a:spcBef>
                <a:spcPct val="20000"/>
              </a:spcBef>
              <a:buClr>
                <a:schemeClr val="accent2"/>
              </a:buClr>
              <a:buSzPct val="85000"/>
              <a:buFont typeface="Arial"/>
              <a:buChar char="○"/>
              <a:defRPr kumimoji="0" sz="2400" kern="1200">
                <a:solidFill>
                  <a:srgbClr val="FFFFFF"/>
                </a:solidFill>
                <a:latin typeface="Arial"/>
                <a:ea typeface="+mn-ea"/>
                <a:cs typeface="Arial"/>
              </a:defRPr>
            </a:lvl3pPr>
            <a:lvl4pPr marL="1280160" indent="-237744" algn="l" rtl="0" eaLnBrk="1" latinLnBrk="0" hangingPunct="1">
              <a:spcBef>
                <a:spcPct val="20000"/>
              </a:spcBef>
              <a:buClr>
                <a:schemeClr val="accent3"/>
              </a:buClr>
              <a:buSzPct val="90000"/>
              <a:buFont typeface="Wingdings 2"/>
              <a:buChar char=""/>
              <a:defRPr kumimoji="0" sz="2000" kern="1200">
                <a:solidFill>
                  <a:srgbClr val="FFFFFF"/>
                </a:solidFill>
                <a:latin typeface="Arial"/>
                <a:ea typeface="+mn-ea"/>
                <a:cs typeface="Arial"/>
              </a:defRPr>
            </a:lvl4pPr>
            <a:lvl5pPr marL="1490472" indent="-182880" algn="l" rtl="0" eaLnBrk="1" latinLnBrk="0" hangingPunct="1">
              <a:spcBef>
                <a:spcPct val="20000"/>
              </a:spcBef>
              <a:buClr>
                <a:schemeClr val="accent4"/>
              </a:buClr>
              <a:buSzPct val="100000"/>
              <a:buFont typeface="Arial"/>
              <a:buChar char="-"/>
              <a:defRPr kumimoji="0" sz="2000" kern="1200">
                <a:solidFill>
                  <a:srgbClr val="FFFFFF"/>
                </a:solidFill>
                <a:latin typeface="Arial"/>
                <a:ea typeface="+mn-ea"/>
                <a:cs typeface="Arial"/>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marL="36576" indent="0">
              <a:buNone/>
            </a:pPr>
            <a:r>
              <a:rPr lang="en-US" sz="2400" b="1" dirty="0"/>
              <a:t>Theorem</a:t>
            </a:r>
          </a:p>
        </p:txBody>
      </p:sp>
      <p:sp>
        <p:nvSpPr>
          <p:cNvPr id="10" name="TextBox 9">
            <a:extLst>
              <a:ext uri="{FF2B5EF4-FFF2-40B4-BE49-F238E27FC236}">
                <a16:creationId xmlns:a16="http://schemas.microsoft.com/office/drawing/2014/main" id="{2D5B88CC-B3E3-4C9F-B4A5-19007F6C6E3C}"/>
              </a:ext>
            </a:extLst>
          </p:cNvPr>
          <p:cNvSpPr txBox="1"/>
          <p:nvPr/>
        </p:nvSpPr>
        <p:spPr>
          <a:xfrm>
            <a:off x="7955438" y="6071398"/>
            <a:ext cx="3108961" cy="369332"/>
          </a:xfrm>
          <a:prstGeom prst="rect">
            <a:avLst/>
          </a:prstGeom>
          <a:noFill/>
        </p:spPr>
        <p:txBody>
          <a:bodyPr wrap="square" rtlCol="0">
            <a:spAutoFit/>
          </a:bodyPr>
          <a:lstStyle/>
          <a:p>
            <a:pPr algn="ctr"/>
            <a:r>
              <a:rPr lang="en-US" dirty="0"/>
              <a:t>Núñez Garzón et. al (2022)</a:t>
            </a:r>
          </a:p>
        </p:txBody>
      </p:sp>
    </p:spTree>
    <p:extLst>
      <p:ext uri="{BB962C8B-B14F-4D97-AF65-F5344CB8AC3E}">
        <p14:creationId xmlns:p14="http://schemas.microsoft.com/office/powerpoint/2010/main" val="25703054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9A5977B-8233-41CC-B39B-E9820DFD32CB}"/>
              </a:ext>
            </a:extLst>
          </p:cNvPr>
          <p:cNvSpPr>
            <a:spLocks noGrp="1"/>
          </p:cNvSpPr>
          <p:nvPr>
            <p:ph type="title"/>
          </p:nvPr>
        </p:nvSpPr>
        <p:spPr/>
        <p:txBody>
          <a:bodyPr>
            <a:normAutofit/>
          </a:bodyPr>
          <a:lstStyle/>
          <a:p>
            <a:r>
              <a:rPr lang="en-US" dirty="0"/>
              <a:t>Constructing a cylindrical orthogonal collision region</a:t>
            </a:r>
          </a:p>
        </p:txBody>
      </p:sp>
      <p:sp>
        <p:nvSpPr>
          <p:cNvPr id="11" name="Content Placeholder 10">
            <a:extLst>
              <a:ext uri="{FF2B5EF4-FFF2-40B4-BE49-F238E27FC236}">
                <a16:creationId xmlns:a16="http://schemas.microsoft.com/office/drawing/2014/main" id="{54B0A268-C50D-48CD-A6C6-D86B77A7BBFD}"/>
              </a:ext>
            </a:extLst>
          </p:cNvPr>
          <p:cNvSpPr>
            <a:spLocks noGrp="1"/>
          </p:cNvSpPr>
          <p:nvPr>
            <p:ph sz="half" idx="1"/>
          </p:nvPr>
        </p:nvSpPr>
        <p:spPr/>
        <p:txBody>
          <a:bodyPr>
            <a:normAutofit/>
          </a:bodyPr>
          <a:lstStyle/>
          <a:p>
            <a:r>
              <a:rPr lang="en-US" dirty="0"/>
              <a:t>Balancing concerns in simplifications</a:t>
            </a:r>
          </a:p>
          <a:p>
            <a:pPr lvl="1"/>
            <a:r>
              <a:rPr lang="en-US" dirty="0"/>
              <a:t>Safety</a:t>
            </a:r>
          </a:p>
          <a:p>
            <a:pPr lvl="1"/>
            <a:r>
              <a:rPr lang="en-US" dirty="0"/>
              <a:t>Constraint satisfaction tightness</a:t>
            </a:r>
          </a:p>
          <a:p>
            <a:r>
              <a:rPr lang="en-US" dirty="0"/>
              <a:t>Assumption: 2D solutions are readily available</a:t>
            </a:r>
          </a:p>
          <a:p>
            <a:pPr marL="36576" indent="0">
              <a:buNone/>
            </a:pPr>
            <a:endParaRPr lang="en-US" dirty="0"/>
          </a:p>
        </p:txBody>
      </p:sp>
      <p:sp>
        <p:nvSpPr>
          <p:cNvPr id="7" name="Date Placeholder 6">
            <a:extLst>
              <a:ext uri="{FF2B5EF4-FFF2-40B4-BE49-F238E27FC236}">
                <a16:creationId xmlns:a16="http://schemas.microsoft.com/office/drawing/2014/main" id="{8EE61173-73B7-42F2-ADA5-4537FB991630}"/>
              </a:ext>
            </a:extLst>
          </p:cNvPr>
          <p:cNvSpPr>
            <a:spLocks noGrp="1"/>
          </p:cNvSpPr>
          <p:nvPr>
            <p:ph type="dt" sz="half" idx="10"/>
          </p:nvPr>
        </p:nvSpPr>
        <p:spPr/>
        <p:txBody>
          <a:bodyPr/>
          <a:lstStyle/>
          <a:p>
            <a:r>
              <a:rPr lang="en-US"/>
              <a:t>11/15/2022</a:t>
            </a:r>
          </a:p>
        </p:txBody>
      </p:sp>
      <p:sp>
        <p:nvSpPr>
          <p:cNvPr id="8" name="Footer Placeholder 7">
            <a:extLst>
              <a:ext uri="{FF2B5EF4-FFF2-40B4-BE49-F238E27FC236}">
                <a16:creationId xmlns:a16="http://schemas.microsoft.com/office/drawing/2014/main" id="{2509A080-0E76-4B5C-9057-76D077C182A5}"/>
              </a:ext>
            </a:extLst>
          </p:cNvPr>
          <p:cNvSpPr>
            <a:spLocks noGrp="1"/>
          </p:cNvSpPr>
          <p:nvPr>
            <p:ph type="ftr" sz="quarter" idx="11"/>
          </p:nvPr>
        </p:nvSpPr>
        <p:spPr/>
        <p:txBody>
          <a:bodyPr/>
          <a:lstStyle/>
          <a:p>
            <a:r>
              <a:rPr lang="en-US"/>
              <a:t>Cylindrical orthogonal collision risk management in spacecraft formations</a:t>
            </a:r>
          </a:p>
        </p:txBody>
      </p:sp>
      <p:sp>
        <p:nvSpPr>
          <p:cNvPr id="9" name="Slide Number Placeholder 8">
            <a:extLst>
              <a:ext uri="{FF2B5EF4-FFF2-40B4-BE49-F238E27FC236}">
                <a16:creationId xmlns:a16="http://schemas.microsoft.com/office/drawing/2014/main" id="{3AB5594A-7388-4BE8-AD71-7304581D91B0}"/>
              </a:ext>
            </a:extLst>
          </p:cNvPr>
          <p:cNvSpPr>
            <a:spLocks noGrp="1"/>
          </p:cNvSpPr>
          <p:nvPr>
            <p:ph type="sldNum" sz="quarter" idx="12"/>
          </p:nvPr>
        </p:nvSpPr>
        <p:spPr/>
        <p:txBody>
          <a:bodyPr/>
          <a:lstStyle/>
          <a:p>
            <a:fld id="{2D43A7CC-66C1-4E75-8C81-24DF013C57DC}" type="slidenum">
              <a:rPr lang="en-US" smtClean="0"/>
              <a:t>19</a:t>
            </a:fld>
            <a:endParaRPr lang="en-US"/>
          </a:p>
        </p:txBody>
      </p:sp>
      <p:pic>
        <p:nvPicPr>
          <p:cNvPr id="29" name="Content Placeholder 28">
            <a:extLst>
              <a:ext uri="{FF2B5EF4-FFF2-40B4-BE49-F238E27FC236}">
                <a16:creationId xmlns:a16="http://schemas.microsoft.com/office/drawing/2014/main" id="{D79BEEE8-4CB2-4AD3-8C5E-0A4909175685}"/>
              </a:ext>
            </a:extLst>
          </p:cNvPr>
          <p:cNvPicPr>
            <a:picLocks noGrp="1" noChangeAspect="1"/>
          </p:cNvPicPr>
          <p:nvPr>
            <p:ph sz="half" idx="2"/>
          </p:nvPr>
        </p:nvPicPr>
        <p:blipFill>
          <a:blip r:embed="rId3"/>
          <a:stretch>
            <a:fillRect/>
          </a:stretch>
        </p:blipFill>
        <p:spPr>
          <a:xfrm>
            <a:off x="7431178" y="2139697"/>
            <a:ext cx="4471297" cy="3984504"/>
          </a:xfrm>
        </p:spPr>
      </p:pic>
    </p:spTree>
    <p:extLst>
      <p:ext uri="{BB962C8B-B14F-4D97-AF65-F5344CB8AC3E}">
        <p14:creationId xmlns:p14="http://schemas.microsoft.com/office/powerpoint/2010/main" val="32106359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139B9CE-17D9-4497-9767-334D734EA5E3}"/>
              </a:ext>
            </a:extLst>
          </p:cNvPr>
          <p:cNvSpPr>
            <a:spLocks noGrp="1"/>
          </p:cNvSpPr>
          <p:nvPr>
            <p:ph type="title"/>
          </p:nvPr>
        </p:nvSpPr>
        <p:spPr/>
        <p:txBody>
          <a:bodyPr/>
          <a:lstStyle/>
          <a:p>
            <a:r>
              <a:rPr lang="en-US" dirty="0"/>
              <a:t>What is </a:t>
            </a:r>
            <a:r>
              <a:rPr lang="en-US" b="1" dirty="0"/>
              <a:t>spacecraft formation flying (SFF)?</a:t>
            </a:r>
            <a:endParaRPr lang="en-US" dirty="0"/>
          </a:p>
        </p:txBody>
      </p:sp>
      <p:sp>
        <p:nvSpPr>
          <p:cNvPr id="8" name="Content Placeholder 7">
            <a:extLst>
              <a:ext uri="{FF2B5EF4-FFF2-40B4-BE49-F238E27FC236}">
                <a16:creationId xmlns:a16="http://schemas.microsoft.com/office/drawing/2014/main" id="{E8FB5D35-749D-4203-8A55-F6D4EFA10853}"/>
              </a:ext>
            </a:extLst>
          </p:cNvPr>
          <p:cNvSpPr>
            <a:spLocks noGrp="1"/>
          </p:cNvSpPr>
          <p:nvPr>
            <p:ph sz="half" idx="1"/>
          </p:nvPr>
        </p:nvSpPr>
        <p:spPr/>
        <p:txBody>
          <a:bodyPr>
            <a:normAutofit fontScale="92500" lnSpcReduction="10000"/>
          </a:bodyPr>
          <a:lstStyle/>
          <a:p>
            <a:r>
              <a:rPr lang="de-DE" dirty="0"/>
              <a:t>Definition:</a:t>
            </a:r>
          </a:p>
          <a:p>
            <a:pPr lvl="1"/>
            <a:r>
              <a:rPr lang="en-US" dirty="0"/>
              <a:t>“A set of more than one spacecraft whose </a:t>
            </a:r>
            <a:r>
              <a:rPr lang="en-US" i="1" dirty="0"/>
              <a:t>dynamic states are coupled through a common control law”</a:t>
            </a:r>
          </a:p>
          <a:p>
            <a:r>
              <a:rPr lang="en-US" dirty="0"/>
              <a:t>Implication: </a:t>
            </a:r>
          </a:p>
          <a:p>
            <a:pPr lvl="1"/>
            <a:r>
              <a:rPr lang="en-US" dirty="0"/>
              <a:t>At least one member of the formation must “track” a desired state relative to another member of the set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lvl="1"/>
            <a:endParaRPr lang="en-US" dirty="0"/>
          </a:p>
        </p:txBody>
      </p:sp>
      <p:sp>
        <p:nvSpPr>
          <p:cNvPr id="4" name="Date Placeholder 3">
            <a:extLst>
              <a:ext uri="{FF2B5EF4-FFF2-40B4-BE49-F238E27FC236}">
                <a16:creationId xmlns:a16="http://schemas.microsoft.com/office/drawing/2014/main" id="{269BBEB1-FBA4-4DEF-AF45-D9EDF15FD55C}"/>
              </a:ext>
            </a:extLst>
          </p:cNvPr>
          <p:cNvSpPr>
            <a:spLocks noGrp="1"/>
          </p:cNvSpPr>
          <p:nvPr>
            <p:ph type="dt" sz="half" idx="10"/>
          </p:nvPr>
        </p:nvSpPr>
        <p:spPr/>
        <p:txBody>
          <a:bodyPr/>
          <a:lstStyle/>
          <a:p>
            <a:r>
              <a:rPr lang="en-US"/>
              <a:t>11/15/2022</a:t>
            </a:r>
            <a:endParaRPr lang="en-US" dirty="0"/>
          </a:p>
        </p:txBody>
      </p:sp>
      <p:sp>
        <p:nvSpPr>
          <p:cNvPr id="5" name="Footer Placeholder 4">
            <a:extLst>
              <a:ext uri="{FF2B5EF4-FFF2-40B4-BE49-F238E27FC236}">
                <a16:creationId xmlns:a16="http://schemas.microsoft.com/office/drawing/2014/main" id="{549C3B17-079A-412E-822A-07AC586A79C3}"/>
              </a:ext>
            </a:extLst>
          </p:cNvPr>
          <p:cNvSpPr>
            <a:spLocks noGrp="1"/>
          </p:cNvSpPr>
          <p:nvPr>
            <p:ph type="ftr" sz="quarter" idx="11"/>
          </p:nvPr>
        </p:nvSpPr>
        <p:spPr/>
        <p:txBody>
          <a:bodyPr/>
          <a:lstStyle/>
          <a:p>
            <a:r>
              <a:rPr lang="en-US"/>
              <a:t>Cylindrical orthogonal collision risk management in spacecraft formations</a:t>
            </a:r>
            <a:endParaRPr lang="en-US" dirty="0"/>
          </a:p>
        </p:txBody>
      </p:sp>
      <p:sp>
        <p:nvSpPr>
          <p:cNvPr id="6" name="Slide Number Placeholder 5">
            <a:extLst>
              <a:ext uri="{FF2B5EF4-FFF2-40B4-BE49-F238E27FC236}">
                <a16:creationId xmlns:a16="http://schemas.microsoft.com/office/drawing/2014/main" id="{059E8523-50C5-4886-A361-5B6305425B73}"/>
              </a:ext>
            </a:extLst>
          </p:cNvPr>
          <p:cNvSpPr>
            <a:spLocks noGrp="1"/>
          </p:cNvSpPr>
          <p:nvPr>
            <p:ph type="sldNum" sz="quarter" idx="12"/>
          </p:nvPr>
        </p:nvSpPr>
        <p:spPr/>
        <p:txBody>
          <a:bodyPr/>
          <a:lstStyle/>
          <a:p>
            <a:fld id="{2D43A7CC-66C1-4E75-8C81-24DF013C57DC}" type="slidenum">
              <a:rPr lang="en-US" smtClean="0"/>
              <a:t>2</a:t>
            </a:fld>
            <a:endParaRPr lang="en-US" dirty="0"/>
          </a:p>
        </p:txBody>
      </p:sp>
      <p:pic>
        <p:nvPicPr>
          <p:cNvPr id="10" name="Content Placeholder 7">
            <a:extLst>
              <a:ext uri="{FF2B5EF4-FFF2-40B4-BE49-F238E27FC236}">
                <a16:creationId xmlns:a16="http://schemas.microsoft.com/office/drawing/2014/main" id="{3001AC65-BE4E-416A-8891-1AB2B7FFA4C5}"/>
              </a:ext>
            </a:extLst>
          </p:cNvPr>
          <p:cNvPicPr>
            <a:picLocks noGrp="1" noChangeAspect="1"/>
          </p:cNvPicPr>
          <p:nvPr>
            <p:ph sz="half" idx="2"/>
          </p:nvPr>
        </p:nvPicPr>
        <p:blipFill>
          <a:blip r:embed="rId3"/>
          <a:stretch>
            <a:fillRect/>
          </a:stretch>
        </p:blipFill>
        <p:spPr>
          <a:xfrm>
            <a:off x="7050088" y="2609161"/>
            <a:ext cx="4919662" cy="3047790"/>
          </a:xfrm>
          <a:prstGeom prst="rect">
            <a:avLst/>
          </a:prstGeom>
        </p:spPr>
      </p:pic>
      <p:sp>
        <p:nvSpPr>
          <p:cNvPr id="11" name="TextBox 10">
            <a:extLst>
              <a:ext uri="{FF2B5EF4-FFF2-40B4-BE49-F238E27FC236}">
                <a16:creationId xmlns:a16="http://schemas.microsoft.com/office/drawing/2014/main" id="{B0712CDE-887E-4B8B-AB53-F9916EC99646}"/>
              </a:ext>
            </a:extLst>
          </p:cNvPr>
          <p:cNvSpPr txBox="1"/>
          <p:nvPr/>
        </p:nvSpPr>
        <p:spPr>
          <a:xfrm>
            <a:off x="7955438" y="5685718"/>
            <a:ext cx="3108961" cy="369332"/>
          </a:xfrm>
          <a:prstGeom prst="rect">
            <a:avLst/>
          </a:prstGeom>
          <a:noFill/>
        </p:spPr>
        <p:txBody>
          <a:bodyPr wrap="square" rtlCol="0">
            <a:spAutoFit/>
          </a:bodyPr>
          <a:lstStyle/>
          <a:p>
            <a:pPr algn="ctr"/>
            <a:r>
              <a:rPr lang="en-US" dirty="0"/>
              <a:t>Ran et. al (2017)</a:t>
            </a:r>
          </a:p>
        </p:txBody>
      </p:sp>
    </p:spTree>
    <p:extLst>
      <p:ext uri="{BB962C8B-B14F-4D97-AF65-F5344CB8AC3E}">
        <p14:creationId xmlns:p14="http://schemas.microsoft.com/office/powerpoint/2010/main" val="17179851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9A5977B-8233-41CC-B39B-E9820DFD32CB}"/>
              </a:ext>
            </a:extLst>
          </p:cNvPr>
          <p:cNvSpPr>
            <a:spLocks noGrp="1"/>
          </p:cNvSpPr>
          <p:nvPr>
            <p:ph type="title"/>
          </p:nvPr>
        </p:nvSpPr>
        <p:spPr/>
        <p:txBody>
          <a:bodyPr>
            <a:normAutofit/>
          </a:bodyPr>
          <a:lstStyle/>
          <a:p>
            <a:r>
              <a:rPr lang="en-US" dirty="0"/>
              <a:t>Constructing a cylindrical orthogonal collision region</a:t>
            </a:r>
          </a:p>
        </p:txBody>
      </p:sp>
      <p:sp>
        <p:nvSpPr>
          <p:cNvPr id="11" name="Content Placeholder 10">
            <a:extLst>
              <a:ext uri="{FF2B5EF4-FFF2-40B4-BE49-F238E27FC236}">
                <a16:creationId xmlns:a16="http://schemas.microsoft.com/office/drawing/2014/main" id="{54B0A268-C50D-48CD-A6C6-D86B77A7BBFD}"/>
              </a:ext>
            </a:extLst>
          </p:cNvPr>
          <p:cNvSpPr>
            <a:spLocks noGrp="1"/>
          </p:cNvSpPr>
          <p:nvPr>
            <p:ph sz="half" idx="1"/>
          </p:nvPr>
        </p:nvSpPr>
        <p:spPr/>
        <p:txBody>
          <a:bodyPr>
            <a:normAutofit/>
          </a:bodyPr>
          <a:lstStyle/>
          <a:p>
            <a:r>
              <a:rPr lang="en-US" dirty="0"/>
              <a:t>What if we satisfied at least one of these constraints at a time?</a:t>
            </a:r>
          </a:p>
          <a:p>
            <a:pPr lvl="1"/>
            <a:r>
              <a:rPr lang="en-US" dirty="0"/>
              <a:t>XY plane (in-plane)</a:t>
            </a:r>
          </a:p>
          <a:p>
            <a:pPr lvl="1"/>
            <a:r>
              <a:rPr lang="en-US" dirty="0"/>
              <a:t>XZ plane (cross-plane)</a:t>
            </a:r>
          </a:p>
          <a:p>
            <a:pPr lvl="1"/>
            <a:r>
              <a:rPr lang="en-US" dirty="0"/>
              <a:t>YZ plane (sky-plane)</a:t>
            </a:r>
          </a:p>
          <a:p>
            <a:r>
              <a:rPr lang="en-US" dirty="0"/>
              <a:t>Putting them together</a:t>
            </a:r>
          </a:p>
          <a:p>
            <a:pPr lvl="1"/>
            <a:r>
              <a:rPr lang="en-US" dirty="0"/>
              <a:t>OR-logic </a:t>
            </a:r>
          </a:p>
          <a:p>
            <a:endParaRPr lang="en-US" dirty="0"/>
          </a:p>
        </p:txBody>
      </p:sp>
      <p:sp>
        <p:nvSpPr>
          <p:cNvPr id="7" name="Date Placeholder 6">
            <a:extLst>
              <a:ext uri="{FF2B5EF4-FFF2-40B4-BE49-F238E27FC236}">
                <a16:creationId xmlns:a16="http://schemas.microsoft.com/office/drawing/2014/main" id="{8EE61173-73B7-42F2-ADA5-4537FB991630}"/>
              </a:ext>
            </a:extLst>
          </p:cNvPr>
          <p:cNvSpPr>
            <a:spLocks noGrp="1"/>
          </p:cNvSpPr>
          <p:nvPr>
            <p:ph type="dt" sz="half" idx="10"/>
          </p:nvPr>
        </p:nvSpPr>
        <p:spPr/>
        <p:txBody>
          <a:bodyPr/>
          <a:lstStyle/>
          <a:p>
            <a:r>
              <a:rPr lang="en-US"/>
              <a:t>11/15/2022</a:t>
            </a:r>
          </a:p>
        </p:txBody>
      </p:sp>
      <p:sp>
        <p:nvSpPr>
          <p:cNvPr id="8" name="Footer Placeholder 7">
            <a:extLst>
              <a:ext uri="{FF2B5EF4-FFF2-40B4-BE49-F238E27FC236}">
                <a16:creationId xmlns:a16="http://schemas.microsoft.com/office/drawing/2014/main" id="{2509A080-0E76-4B5C-9057-76D077C182A5}"/>
              </a:ext>
            </a:extLst>
          </p:cNvPr>
          <p:cNvSpPr>
            <a:spLocks noGrp="1"/>
          </p:cNvSpPr>
          <p:nvPr>
            <p:ph type="ftr" sz="quarter" idx="11"/>
          </p:nvPr>
        </p:nvSpPr>
        <p:spPr/>
        <p:txBody>
          <a:bodyPr/>
          <a:lstStyle/>
          <a:p>
            <a:r>
              <a:rPr lang="en-US"/>
              <a:t>Cylindrical orthogonal collision risk management in spacecraft formations</a:t>
            </a:r>
          </a:p>
        </p:txBody>
      </p:sp>
      <p:sp>
        <p:nvSpPr>
          <p:cNvPr id="9" name="Slide Number Placeholder 8">
            <a:extLst>
              <a:ext uri="{FF2B5EF4-FFF2-40B4-BE49-F238E27FC236}">
                <a16:creationId xmlns:a16="http://schemas.microsoft.com/office/drawing/2014/main" id="{3AB5594A-7388-4BE8-AD71-7304581D91B0}"/>
              </a:ext>
            </a:extLst>
          </p:cNvPr>
          <p:cNvSpPr>
            <a:spLocks noGrp="1"/>
          </p:cNvSpPr>
          <p:nvPr>
            <p:ph type="sldNum" sz="quarter" idx="12"/>
          </p:nvPr>
        </p:nvSpPr>
        <p:spPr/>
        <p:txBody>
          <a:bodyPr/>
          <a:lstStyle/>
          <a:p>
            <a:fld id="{2D43A7CC-66C1-4E75-8C81-24DF013C57DC}" type="slidenum">
              <a:rPr lang="en-US" smtClean="0"/>
              <a:t>20</a:t>
            </a:fld>
            <a:endParaRPr lang="en-US"/>
          </a:p>
        </p:txBody>
      </p:sp>
      <p:pic>
        <p:nvPicPr>
          <p:cNvPr id="29" name="Content Placeholder 28">
            <a:extLst>
              <a:ext uri="{FF2B5EF4-FFF2-40B4-BE49-F238E27FC236}">
                <a16:creationId xmlns:a16="http://schemas.microsoft.com/office/drawing/2014/main" id="{D79BEEE8-4CB2-4AD3-8C5E-0A4909175685}"/>
              </a:ext>
            </a:extLst>
          </p:cNvPr>
          <p:cNvPicPr>
            <a:picLocks noGrp="1" noChangeAspect="1"/>
          </p:cNvPicPr>
          <p:nvPr>
            <p:ph sz="half" idx="2"/>
          </p:nvPr>
        </p:nvPicPr>
        <p:blipFill>
          <a:blip r:embed="rId3"/>
          <a:stretch>
            <a:fillRect/>
          </a:stretch>
        </p:blipFill>
        <p:spPr>
          <a:xfrm>
            <a:off x="7431178" y="2139697"/>
            <a:ext cx="4471297" cy="3984504"/>
          </a:xfrm>
        </p:spPr>
      </p:pic>
    </p:spTree>
    <p:extLst>
      <p:ext uri="{BB962C8B-B14F-4D97-AF65-F5344CB8AC3E}">
        <p14:creationId xmlns:p14="http://schemas.microsoft.com/office/powerpoint/2010/main" val="38017868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B74A4-A7B2-478A-9F60-7A76691F3488}"/>
              </a:ext>
            </a:extLst>
          </p:cNvPr>
          <p:cNvSpPr>
            <a:spLocks noGrp="1"/>
          </p:cNvSpPr>
          <p:nvPr>
            <p:ph type="title"/>
          </p:nvPr>
        </p:nvSpPr>
        <p:spPr/>
        <p:txBody>
          <a:bodyPr/>
          <a:lstStyle/>
          <a:p>
            <a:r>
              <a:rPr lang="en-US" dirty="0"/>
              <a:t>Research Questions</a:t>
            </a:r>
          </a:p>
        </p:txBody>
      </p:sp>
      <p:sp>
        <p:nvSpPr>
          <p:cNvPr id="3" name="Content Placeholder 2">
            <a:extLst>
              <a:ext uri="{FF2B5EF4-FFF2-40B4-BE49-F238E27FC236}">
                <a16:creationId xmlns:a16="http://schemas.microsoft.com/office/drawing/2014/main" id="{5329316A-66F5-4FBE-8A71-B45AF22BC1BD}"/>
              </a:ext>
            </a:extLst>
          </p:cNvPr>
          <p:cNvSpPr>
            <a:spLocks noGrp="1"/>
          </p:cNvSpPr>
          <p:nvPr>
            <p:ph idx="1"/>
          </p:nvPr>
        </p:nvSpPr>
        <p:spPr/>
        <p:txBody>
          <a:bodyPr>
            <a:normAutofit fontScale="92500" lnSpcReduction="20000"/>
          </a:bodyPr>
          <a:lstStyle/>
          <a:p>
            <a:r>
              <a:rPr lang="en-US" dirty="0"/>
              <a:t>#1: what kind of space would we avoid when we do this?</a:t>
            </a:r>
          </a:p>
          <a:p>
            <a:pPr lvl="1"/>
            <a:r>
              <a:rPr lang="en-US" dirty="0"/>
              <a:t>Is that region well defined?</a:t>
            </a:r>
          </a:p>
          <a:p>
            <a:pPr lvl="1"/>
            <a:r>
              <a:rPr lang="en-US" dirty="0"/>
              <a:t>What are the properties of those spaces?</a:t>
            </a:r>
          </a:p>
          <a:p>
            <a:pPr lvl="1"/>
            <a:r>
              <a:rPr lang="en-US" dirty="0"/>
              <a:t>What are the advantages to using this region? </a:t>
            </a:r>
          </a:p>
          <a:p>
            <a:r>
              <a:rPr lang="en-US" dirty="0"/>
              <a:t>#2: Does it make sense to do collision risk management with it?</a:t>
            </a:r>
          </a:p>
          <a:p>
            <a:pPr lvl="1"/>
            <a:r>
              <a:rPr lang="en-US" dirty="0"/>
              <a:t>Are stochastic measures of collision risk based on this OR-logic constraint relaxation 1) defined, and 2) computable?</a:t>
            </a:r>
          </a:p>
          <a:p>
            <a:r>
              <a:rPr lang="en-US" dirty="0"/>
              <a:t>#3: How do collision risk measures based on new region compare to those used in the community?</a:t>
            </a:r>
          </a:p>
        </p:txBody>
      </p:sp>
    </p:spTree>
    <p:extLst>
      <p:ext uri="{BB962C8B-B14F-4D97-AF65-F5344CB8AC3E}">
        <p14:creationId xmlns:p14="http://schemas.microsoft.com/office/powerpoint/2010/main" val="35228999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 name="Title 6">
                <a:extLst>
                  <a:ext uri="{FF2B5EF4-FFF2-40B4-BE49-F238E27FC236}">
                    <a16:creationId xmlns:a16="http://schemas.microsoft.com/office/drawing/2014/main" id="{416D53E7-1E1C-4703-8EDB-6BDE95601156}"/>
                  </a:ext>
                </a:extLst>
              </p:cNvPr>
              <p:cNvSpPr>
                <a:spLocks noGrp="1"/>
              </p:cNvSpPr>
              <p:nvPr>
                <p:ph type="title"/>
              </p:nvPr>
            </p:nvSpPr>
            <p:spPr/>
            <p:txBody>
              <a:bodyPr/>
              <a:lstStyle/>
              <a:p>
                <a:r>
                  <a:rPr lang="en-US" dirty="0"/>
                  <a:t>Cylindrical orthogonal norm in </a:t>
                </a:r>
                <a14:m>
                  <m:oMath xmlns:m="http://schemas.openxmlformats.org/officeDocument/2006/math">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ℝ</m:t>
                        </m:r>
                      </m:e>
                      <m:sup>
                        <m:r>
                          <a:rPr lang="en-US" i="1">
                            <a:latin typeface="Cambria Math" panose="02040503050406030204" pitchFamily="18" charset="0"/>
                            <a:ea typeface="Cambria Math" panose="02040503050406030204" pitchFamily="18" charset="0"/>
                          </a:rPr>
                          <m:t>3</m:t>
                        </m:r>
                      </m:sup>
                    </m:sSup>
                  </m:oMath>
                </a14:m>
                <a:r>
                  <a:rPr lang="en-US" dirty="0"/>
                  <a:t> </a:t>
                </a:r>
                <a14:m>
                  <m:oMath xmlns:m="http://schemas.openxmlformats.org/officeDocument/2006/math">
                    <m:d>
                      <m:dPr>
                        <m:ctrlPr>
                          <a:rPr lang="en-US" i="1">
                            <a:latin typeface="Cambria Math" panose="02040503050406030204" pitchFamily="18" charset="0"/>
                            <a:ea typeface="Cambria Math" panose="02040503050406030204" pitchFamily="18" charset="0"/>
                          </a:rPr>
                        </m:ctrlPr>
                      </m:dPr>
                      <m:e>
                        <m:sSub>
                          <m:sSubPr>
                            <m:ctrlPr>
                              <a:rPr lang="en-US" i="1">
                                <a:latin typeface="Cambria Math" panose="02040503050406030204" pitchFamily="18" charset="0"/>
                                <a:ea typeface="Cambria Math" panose="02040503050406030204" pitchFamily="18" charset="0"/>
                              </a:rPr>
                            </m:ctrlPr>
                          </m:sSubPr>
                          <m:e>
                            <m:d>
                              <m:dPr>
                                <m:begChr m:val="‖"/>
                                <m:endChr m:val="‖"/>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m:t>
                                </m:r>
                              </m:e>
                            </m:d>
                          </m:e>
                          <m:sub>
                            <m:r>
                              <m:rPr>
                                <m:nor/>
                              </m:rPr>
                              <a:rPr lang="en-US">
                                <a:latin typeface="Cambria Math" panose="02040503050406030204" pitchFamily="18" charset="0"/>
                                <a:ea typeface="Cambria Math" panose="02040503050406030204" pitchFamily="18" charset="0"/>
                              </a:rPr>
                              <m:t>co</m:t>
                            </m:r>
                          </m:sub>
                        </m:sSub>
                      </m:e>
                    </m:d>
                  </m:oMath>
                </a14:m>
                <a:br>
                  <a:rPr lang="en-US" dirty="0"/>
                </a:br>
                <a:r>
                  <a:rPr lang="en-US" dirty="0"/>
                  <a:t>Definition</a:t>
                </a:r>
              </a:p>
            </p:txBody>
          </p:sp>
        </mc:Choice>
        <mc:Fallback xmlns="">
          <p:sp>
            <p:nvSpPr>
              <p:cNvPr id="7" name="Title 6">
                <a:extLst>
                  <a:ext uri="{FF2B5EF4-FFF2-40B4-BE49-F238E27FC236}">
                    <a16:creationId xmlns:a16="http://schemas.microsoft.com/office/drawing/2014/main" id="{416D53E7-1E1C-4703-8EDB-6BDE95601156}"/>
                  </a:ext>
                </a:extLst>
              </p:cNvPr>
              <p:cNvSpPr>
                <a:spLocks noGrp="1" noRot="1" noChangeAspect="1" noMove="1" noResize="1" noEditPoints="1" noAdjustHandles="1" noChangeArrowheads="1" noChangeShapeType="1" noTextEdit="1"/>
              </p:cNvSpPr>
              <p:nvPr>
                <p:ph type="title"/>
              </p:nvPr>
            </p:nvSpPr>
            <p:spPr>
              <a:blipFill>
                <a:blip r:embed="rId2"/>
                <a:stretch>
                  <a:fillRect l="-1709" b="-64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Content Placeholder 7">
                <a:extLst>
                  <a:ext uri="{FF2B5EF4-FFF2-40B4-BE49-F238E27FC236}">
                    <a16:creationId xmlns:a16="http://schemas.microsoft.com/office/drawing/2014/main" id="{C5888956-AB73-4530-B48A-88D4EA1A7919}"/>
                  </a:ext>
                </a:extLst>
              </p:cNvPr>
              <p:cNvSpPr>
                <a:spLocks noGrp="1"/>
              </p:cNvSpPr>
              <p:nvPr>
                <p:ph sz="half" idx="1"/>
              </p:nvPr>
            </p:nvSpPr>
            <p:spPr/>
            <p:txBody>
              <a:bodyPr>
                <a:normAutofit fontScale="70000" lnSpcReduction="20000"/>
              </a:bodyPr>
              <a:lstStyle/>
              <a:p>
                <a:r>
                  <a:rPr lang="en-US" dirty="0"/>
                  <a:t>Let </a:t>
                </a:r>
                <a14:m>
                  <m:oMath xmlns:m="http://schemas.openxmlformats.org/officeDocument/2006/math">
                    <m:bar>
                      <m:barPr>
                        <m:ctrlPr>
                          <a:rPr lang="en-US" i="1">
                            <a:latin typeface="Cambria Math" panose="02040503050406030204" pitchFamily="18" charset="0"/>
                          </a:rPr>
                        </m:ctrlPr>
                      </m:barPr>
                      <m:e>
                        <m:r>
                          <m:rPr>
                            <m:nor/>
                          </m:rPr>
                          <a:rPr lang="en-US" b="1" i="0" smtClean="0">
                            <a:latin typeface="Cambria Math" panose="02040503050406030204" pitchFamily="18" charset="0"/>
                          </a:rPr>
                          <m:t>r</m:t>
                        </m:r>
                      </m:e>
                    </m:bar>
                    <m:r>
                      <a:rPr lang="en-US" b="1" i="1" smtClean="0">
                        <a:latin typeface="Cambria Math" panose="02040503050406030204" pitchFamily="18" charset="0"/>
                      </a:rPr>
                      <m:t>=</m:t>
                    </m:r>
                    <m:sSup>
                      <m:sSupPr>
                        <m:ctrlPr>
                          <a:rPr lang="en-US" b="0" i="1" smtClean="0">
                            <a:latin typeface="Cambria Math" panose="02040503050406030204" pitchFamily="18" charset="0"/>
                          </a:rPr>
                        </m:ctrlPr>
                      </m:sSupPr>
                      <m:e>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𝑥</m:t>
                            </m:r>
                            <m:r>
                              <a:rPr lang="en-US" b="0" i="1" smtClean="0">
                                <a:latin typeface="Cambria Math" panose="02040503050406030204" pitchFamily="18" charset="0"/>
                              </a:rPr>
                              <m:t>,</m:t>
                            </m:r>
                            <m:r>
                              <a:rPr lang="en-US" b="0" i="1" smtClean="0">
                                <a:latin typeface="Cambria Math" panose="02040503050406030204" pitchFamily="18" charset="0"/>
                              </a:rPr>
                              <m:t>𝑦</m:t>
                            </m:r>
                            <m:r>
                              <a:rPr lang="en-US" b="0" i="1" smtClean="0">
                                <a:latin typeface="Cambria Math" panose="02040503050406030204" pitchFamily="18" charset="0"/>
                              </a:rPr>
                              <m:t>,</m:t>
                            </m:r>
                            <m:r>
                              <a:rPr lang="en-US" b="0" i="1" smtClean="0">
                                <a:latin typeface="Cambria Math" panose="02040503050406030204" pitchFamily="18" charset="0"/>
                              </a:rPr>
                              <m:t>𝑧</m:t>
                            </m:r>
                          </m:e>
                        </m:d>
                      </m:e>
                      <m:sup>
                        <m:r>
                          <a:rPr lang="en-US" b="0" i="1" smtClean="0">
                            <a:latin typeface="Cambria Math" panose="02040503050406030204" pitchFamily="18" charset="0"/>
                          </a:rPr>
                          <m:t>𝑇</m:t>
                        </m:r>
                      </m:sup>
                    </m:sSup>
                  </m:oMath>
                </a14:m>
                <a:r>
                  <a:rPr lang="en-US" dirty="0"/>
                  <a:t> in </a:t>
                </a:r>
                <a14:m>
                  <m:oMath xmlns:m="http://schemas.openxmlformats.org/officeDocument/2006/math">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ℝ</m:t>
                        </m:r>
                      </m:e>
                      <m:sup>
                        <m:r>
                          <a:rPr lang="en-US" i="1">
                            <a:latin typeface="Cambria Math" panose="02040503050406030204" pitchFamily="18" charset="0"/>
                            <a:ea typeface="Cambria Math" panose="02040503050406030204" pitchFamily="18" charset="0"/>
                          </a:rPr>
                          <m:t>3</m:t>
                        </m:r>
                      </m:sup>
                    </m:sSup>
                  </m:oMath>
                </a14:m>
                <a:endParaRPr lang="en-US" dirty="0"/>
              </a:p>
              <a:p>
                <a:r>
                  <a:rPr lang="en-US" dirty="0"/>
                  <a:t>Cylindrical orthogonal (c.o.) norm</a:t>
                </a:r>
              </a:p>
              <a:p>
                <a:endParaRPr lang="en-US" sz="2600" dirty="0"/>
              </a:p>
              <a:p>
                <a:pPr marL="36576" indent="0">
                  <a:buNone/>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ea typeface="Cambria Math" panose="02040503050406030204" pitchFamily="18" charset="0"/>
                            </a:rPr>
                          </m:ctrlPr>
                        </m:sSubPr>
                        <m:e>
                          <m:d>
                            <m:dPr>
                              <m:begChr m:val="‖"/>
                              <m:endChr m:val="‖"/>
                              <m:ctrlPr>
                                <a:rPr lang="en-US" i="1" smtClean="0">
                                  <a:latin typeface="Cambria Math" panose="02040503050406030204" pitchFamily="18" charset="0"/>
                                  <a:ea typeface="Cambria Math" panose="02040503050406030204" pitchFamily="18" charset="0"/>
                                </a:rPr>
                              </m:ctrlPr>
                            </m:dPr>
                            <m:e>
                              <m:bar>
                                <m:barPr>
                                  <m:ctrlPr>
                                    <a:rPr lang="en-US" i="1">
                                      <a:latin typeface="Cambria Math" panose="02040503050406030204" pitchFamily="18" charset="0"/>
                                    </a:rPr>
                                  </m:ctrlPr>
                                </m:barPr>
                                <m:e>
                                  <m:r>
                                    <m:rPr>
                                      <m:nor/>
                                    </m:rPr>
                                    <a:rPr lang="en-US" b="1">
                                      <a:latin typeface="Cambria Math" panose="02040503050406030204" pitchFamily="18" charset="0"/>
                                    </a:rPr>
                                    <m:t>r</m:t>
                                  </m:r>
                                </m:e>
                              </m:bar>
                            </m:e>
                          </m:d>
                        </m:e>
                        <m:sub>
                          <m:r>
                            <m:rPr>
                              <m:nor/>
                            </m:rPr>
                            <a:rPr lang="en-US" b="0" i="0" smtClean="0">
                              <a:latin typeface="Cambria Math" panose="02040503050406030204" pitchFamily="18" charset="0"/>
                              <a:ea typeface="Cambria Math" panose="02040503050406030204" pitchFamily="18" charset="0"/>
                            </a:rPr>
                            <m:t>co</m:t>
                          </m:r>
                        </m:sub>
                      </m:sSub>
                      <m:r>
                        <a:rPr lang="en-US" b="0" i="1" smtClean="0">
                          <a:latin typeface="Cambria Math" panose="02040503050406030204" pitchFamily="18" charset="0"/>
                          <a:ea typeface="Cambria Math" panose="02040503050406030204" pitchFamily="18" charset="0"/>
                        </a:rPr>
                        <m:t>=</m:t>
                      </m:r>
                      <m:func>
                        <m:funcPr>
                          <m:ctrlPr>
                            <a:rPr lang="en-US" b="0" i="1" smtClean="0">
                              <a:latin typeface="Cambria Math" panose="02040503050406030204" pitchFamily="18" charset="0"/>
                              <a:ea typeface="Cambria Math" panose="02040503050406030204" pitchFamily="18" charset="0"/>
                            </a:rPr>
                          </m:ctrlPr>
                        </m:funcPr>
                        <m:fName>
                          <m:r>
                            <m:rPr>
                              <m:sty m:val="p"/>
                            </m:rPr>
                            <a:rPr lang="en-US" b="0" i="0" smtClean="0">
                              <a:latin typeface="Cambria Math" panose="02040503050406030204" pitchFamily="18" charset="0"/>
                              <a:ea typeface="Cambria Math" panose="02040503050406030204" pitchFamily="18" charset="0"/>
                            </a:rPr>
                            <m:t>max</m:t>
                          </m:r>
                        </m:fName>
                        <m:e>
                          <m:d>
                            <m:dPr>
                              <m:ctrlPr>
                                <a:rPr lang="en-US" b="0" i="1" smtClean="0">
                                  <a:latin typeface="Cambria Math" panose="02040503050406030204" pitchFamily="18" charset="0"/>
                                  <a:ea typeface="Cambria Math" panose="02040503050406030204" pitchFamily="18" charset="0"/>
                                </a:rPr>
                              </m:ctrlPr>
                            </m:dPr>
                            <m:e>
                              <m:eqArr>
                                <m:eqArrPr>
                                  <m:ctrlPr>
                                    <a:rPr lang="en-US" b="0" i="1" smtClean="0">
                                      <a:latin typeface="Cambria Math" panose="02040503050406030204" pitchFamily="18" charset="0"/>
                                      <a:ea typeface="Cambria Math" panose="02040503050406030204" pitchFamily="18" charset="0"/>
                                    </a:rPr>
                                  </m:ctrlPr>
                                </m:eqArrPr>
                                <m:e>
                                  <m:rad>
                                    <m:radPr>
                                      <m:degHide m:val="on"/>
                                      <m:ctrlPr>
                                        <a:rPr lang="en-US" b="0" i="1" smtClean="0">
                                          <a:latin typeface="Cambria Math" panose="02040503050406030204" pitchFamily="18" charset="0"/>
                                          <a:ea typeface="Cambria Math" panose="02040503050406030204" pitchFamily="18" charset="0"/>
                                        </a:rPr>
                                      </m:ctrlPr>
                                    </m:radPr>
                                    <m:deg/>
                                    <m:e>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𝑥</m:t>
                                          </m:r>
                                        </m:e>
                                        <m:sup>
                                          <m:r>
                                            <a:rPr lang="en-US" b="0" i="1" smtClean="0">
                                              <a:latin typeface="Cambria Math" panose="02040503050406030204" pitchFamily="18" charset="0"/>
                                              <a:ea typeface="Cambria Math" panose="02040503050406030204" pitchFamily="18" charset="0"/>
                                            </a:rPr>
                                            <m:t>2</m:t>
                                          </m:r>
                                        </m:sup>
                                      </m:sSup>
                                      <m:r>
                                        <a:rPr lang="en-US" b="0" i="1" smtClean="0">
                                          <a:latin typeface="Cambria Math" panose="02040503050406030204" pitchFamily="18" charset="0"/>
                                          <a:ea typeface="Cambria Math" panose="02040503050406030204" pitchFamily="18" charset="0"/>
                                        </a:rPr>
                                        <m:t>+</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𝑦</m:t>
                                          </m:r>
                                        </m:e>
                                        <m:sup>
                                          <m:r>
                                            <a:rPr lang="en-US" b="0" i="1" smtClean="0">
                                              <a:latin typeface="Cambria Math" panose="02040503050406030204" pitchFamily="18" charset="0"/>
                                              <a:ea typeface="Cambria Math" panose="02040503050406030204" pitchFamily="18" charset="0"/>
                                            </a:rPr>
                                            <m:t>2</m:t>
                                          </m:r>
                                        </m:sup>
                                      </m:sSup>
                                    </m:e>
                                  </m:rad>
                                  <m:r>
                                    <a:rPr lang="en-US" b="0" i="1" smtClean="0">
                                      <a:latin typeface="Cambria Math" panose="02040503050406030204" pitchFamily="18" charset="0"/>
                                      <a:ea typeface="Cambria Math" panose="02040503050406030204" pitchFamily="18" charset="0"/>
                                    </a:rPr>
                                    <m:t>,</m:t>
                                  </m:r>
                                </m:e>
                                <m:e>
                                  <m:eqArr>
                                    <m:eqArrPr>
                                      <m:ctrlPr>
                                        <a:rPr lang="en-US" i="1">
                                          <a:latin typeface="Cambria Math" panose="02040503050406030204" pitchFamily="18" charset="0"/>
                                          <a:ea typeface="Cambria Math" panose="02040503050406030204" pitchFamily="18" charset="0"/>
                                        </a:rPr>
                                      </m:ctrlPr>
                                    </m:eqArrPr>
                                    <m:e>
                                      <m:rad>
                                        <m:radPr>
                                          <m:degHide m:val="on"/>
                                          <m:ctrlPr>
                                            <a:rPr lang="en-US" i="1">
                                              <a:latin typeface="Cambria Math" panose="02040503050406030204" pitchFamily="18" charset="0"/>
                                              <a:ea typeface="Cambria Math" panose="02040503050406030204" pitchFamily="18" charset="0"/>
                                            </a:rPr>
                                          </m:ctrlPr>
                                        </m:radPr>
                                        <m:deg/>
                                        <m:e>
                                          <m:sSup>
                                            <m:sSupPr>
                                              <m:ctrlPr>
                                                <a:rPr lang="en-US" i="1">
                                                  <a:latin typeface="Cambria Math" panose="02040503050406030204" pitchFamily="18" charset="0"/>
                                                  <a:ea typeface="Cambria Math" panose="02040503050406030204" pitchFamily="18" charset="0"/>
                                                </a:rPr>
                                              </m:ctrlPr>
                                            </m:sSupPr>
                                            <m:e>
                                              <m:r>
                                                <a:rPr lang="en-US" i="1" smtClean="0">
                                                  <a:latin typeface="Cambria Math" panose="02040503050406030204" pitchFamily="18" charset="0"/>
                                                  <a:ea typeface="Cambria Math" panose="02040503050406030204" pitchFamily="18" charset="0"/>
                                                </a:rPr>
                                                <m:t>𝑥</m:t>
                                              </m:r>
                                            </m:e>
                                            <m:sup>
                                              <m:r>
                                                <a:rPr lang="en-US" i="1">
                                                  <a:latin typeface="Cambria Math" panose="02040503050406030204" pitchFamily="18" charset="0"/>
                                                  <a:ea typeface="Cambria Math" panose="02040503050406030204" pitchFamily="18" charset="0"/>
                                                </a:rPr>
                                                <m:t>2</m:t>
                                              </m:r>
                                            </m:sup>
                                          </m:sSup>
                                          <m:r>
                                            <a:rPr lang="en-US" i="1">
                                              <a:latin typeface="Cambria Math" panose="02040503050406030204" pitchFamily="18" charset="0"/>
                                              <a:ea typeface="Cambria Math" panose="02040503050406030204" pitchFamily="18" charset="0"/>
                                            </a:rPr>
                                            <m:t>+</m:t>
                                          </m:r>
                                          <m:sSup>
                                            <m:sSupPr>
                                              <m:ctrlPr>
                                                <a:rPr lang="en-US" i="1">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𝑧</m:t>
                                              </m:r>
                                            </m:e>
                                            <m:sup>
                                              <m:r>
                                                <a:rPr lang="en-US" i="1">
                                                  <a:latin typeface="Cambria Math" panose="02040503050406030204" pitchFamily="18" charset="0"/>
                                                  <a:ea typeface="Cambria Math" panose="02040503050406030204" pitchFamily="18" charset="0"/>
                                                </a:rPr>
                                                <m:t>2</m:t>
                                              </m:r>
                                            </m:sup>
                                          </m:sSup>
                                        </m:e>
                                      </m:rad>
                                      <m:r>
                                        <a:rPr lang="en-US" b="0" i="1" smtClean="0">
                                          <a:latin typeface="Cambria Math" panose="02040503050406030204" pitchFamily="18" charset="0"/>
                                          <a:ea typeface="Cambria Math" panose="02040503050406030204" pitchFamily="18" charset="0"/>
                                        </a:rPr>
                                        <m:t>,</m:t>
                                      </m:r>
                                    </m:e>
                                    <m:e>
                                      <m:rad>
                                        <m:radPr>
                                          <m:degHide m:val="on"/>
                                          <m:ctrlPr>
                                            <a:rPr lang="en-US" i="1">
                                              <a:latin typeface="Cambria Math" panose="02040503050406030204" pitchFamily="18" charset="0"/>
                                              <a:ea typeface="Cambria Math" panose="02040503050406030204" pitchFamily="18" charset="0"/>
                                            </a:rPr>
                                          </m:ctrlPr>
                                        </m:radPr>
                                        <m:deg/>
                                        <m:e>
                                          <m:sSup>
                                            <m:sSupPr>
                                              <m:ctrlPr>
                                                <a:rPr lang="en-US" i="1">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𝑦</m:t>
                                              </m:r>
                                            </m:e>
                                            <m:sup>
                                              <m:r>
                                                <a:rPr lang="en-US" i="1">
                                                  <a:latin typeface="Cambria Math" panose="02040503050406030204" pitchFamily="18" charset="0"/>
                                                  <a:ea typeface="Cambria Math" panose="02040503050406030204" pitchFamily="18" charset="0"/>
                                                </a:rPr>
                                                <m:t>2</m:t>
                                              </m:r>
                                            </m:sup>
                                          </m:sSup>
                                          <m:r>
                                            <a:rPr lang="en-US" i="1">
                                              <a:latin typeface="Cambria Math" panose="02040503050406030204" pitchFamily="18" charset="0"/>
                                              <a:ea typeface="Cambria Math" panose="02040503050406030204" pitchFamily="18" charset="0"/>
                                            </a:rPr>
                                            <m:t>+</m:t>
                                          </m:r>
                                          <m:sSup>
                                            <m:sSupPr>
                                              <m:ctrlPr>
                                                <a:rPr lang="en-US" i="1">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𝑧</m:t>
                                              </m:r>
                                            </m:e>
                                            <m:sup>
                                              <m:r>
                                                <a:rPr lang="en-US" i="1">
                                                  <a:latin typeface="Cambria Math" panose="02040503050406030204" pitchFamily="18" charset="0"/>
                                                  <a:ea typeface="Cambria Math" panose="02040503050406030204" pitchFamily="18" charset="0"/>
                                                </a:rPr>
                                                <m:t>2</m:t>
                                              </m:r>
                                            </m:sup>
                                          </m:sSup>
                                        </m:e>
                                      </m:rad>
                                    </m:e>
                                  </m:eqArr>
                                </m:e>
                              </m:eqArr>
                            </m:e>
                          </m:d>
                        </m:e>
                      </m:func>
                    </m:oMath>
                  </m:oMathPara>
                </a14:m>
                <a:endParaRPr lang="en-US" dirty="0"/>
              </a:p>
              <a:p>
                <a:pPr marL="36576" indent="0">
                  <a:buNone/>
                </a:pPr>
                <a:endParaRPr lang="en-US" sz="2600" dirty="0"/>
              </a:p>
              <a:p>
                <a:r>
                  <a:rPr lang="en-US" dirty="0"/>
                  <a:t>This is a norm in </a:t>
                </a:r>
                <a14:m>
                  <m:oMath xmlns:m="http://schemas.openxmlformats.org/officeDocument/2006/math">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ℝ</m:t>
                        </m:r>
                      </m:e>
                      <m:sup>
                        <m:r>
                          <a:rPr lang="en-US" i="1">
                            <a:latin typeface="Cambria Math" panose="02040503050406030204" pitchFamily="18" charset="0"/>
                            <a:ea typeface="Cambria Math" panose="02040503050406030204" pitchFamily="18" charset="0"/>
                          </a:rPr>
                          <m:t>3</m:t>
                        </m:r>
                      </m:sup>
                    </m:sSup>
                  </m:oMath>
                </a14:m>
                <a:endParaRPr lang="en-US" dirty="0"/>
              </a:p>
              <a:p>
                <a:pPr lvl="1"/>
                <a:r>
                  <a:rPr lang="en-US" dirty="0"/>
                  <a:t>Non-negativity</a:t>
                </a:r>
              </a:p>
              <a:p>
                <a:pPr lvl="1"/>
                <a:r>
                  <a:rPr lang="en-US" dirty="0"/>
                  <a:t>Homogeneity (or scalar multiplication)</a:t>
                </a:r>
              </a:p>
              <a:p>
                <a:pPr lvl="1"/>
                <a:r>
                  <a:rPr lang="en-US" dirty="0"/>
                  <a:t>The Triangle Inequality</a:t>
                </a:r>
              </a:p>
              <a:p>
                <a:pPr lvl="1"/>
                <a:r>
                  <a:rPr lang="en-US" dirty="0"/>
                  <a:t>Uniqueness (of the zero vector) </a:t>
                </a:r>
              </a:p>
            </p:txBody>
          </p:sp>
        </mc:Choice>
        <mc:Fallback xmlns="">
          <p:sp>
            <p:nvSpPr>
              <p:cNvPr id="8" name="Content Placeholder 7">
                <a:extLst>
                  <a:ext uri="{FF2B5EF4-FFF2-40B4-BE49-F238E27FC236}">
                    <a16:creationId xmlns:a16="http://schemas.microsoft.com/office/drawing/2014/main" id="{C5888956-AB73-4530-B48A-88D4EA1A7919}"/>
                  </a:ext>
                </a:extLst>
              </p:cNvPr>
              <p:cNvSpPr>
                <a:spLocks noGrp="1" noRot="1" noChangeAspect="1" noMove="1" noResize="1" noEditPoints="1" noAdjustHandles="1" noChangeArrowheads="1" noChangeShapeType="1" noTextEdit="1"/>
              </p:cNvSpPr>
              <p:nvPr>
                <p:ph sz="half" idx="1"/>
              </p:nvPr>
            </p:nvSpPr>
            <p:spPr>
              <a:blipFill>
                <a:blip r:embed="rId3"/>
                <a:stretch>
                  <a:fillRect t="-2446" b="-459"/>
                </a:stretch>
              </a:blipFill>
            </p:spPr>
            <p:txBody>
              <a:bodyPr/>
              <a:lstStyle/>
              <a:p>
                <a:r>
                  <a:rPr lang="en-US">
                    <a:noFill/>
                  </a:rPr>
                  <a:t> </a:t>
                </a:r>
              </a:p>
            </p:txBody>
          </p:sp>
        </mc:Fallback>
      </mc:AlternateContent>
      <p:pic>
        <p:nvPicPr>
          <p:cNvPr id="11" name="Content Placeholder 10" descr="Chart&#10;&#10;Description automatically generated">
            <a:extLst>
              <a:ext uri="{FF2B5EF4-FFF2-40B4-BE49-F238E27FC236}">
                <a16:creationId xmlns:a16="http://schemas.microsoft.com/office/drawing/2014/main" id="{E6D09FE8-5A7A-8273-55E6-1E0AA0644A7E}"/>
              </a:ext>
            </a:extLst>
          </p:cNvPr>
          <p:cNvPicPr>
            <a:picLocks noGrp="1" noChangeAspect="1"/>
          </p:cNvPicPr>
          <p:nvPr>
            <p:ph sz="half" idx="2"/>
          </p:nvPr>
        </p:nvPicPr>
        <p:blipFill rotWithShape="1">
          <a:blip r:embed="rId4"/>
          <a:srcRect t="5415"/>
          <a:stretch/>
        </p:blipFill>
        <p:spPr>
          <a:xfrm>
            <a:off x="7914686" y="2139696"/>
            <a:ext cx="3913946" cy="3986784"/>
          </a:xfrm>
        </p:spPr>
      </p:pic>
      <p:sp>
        <p:nvSpPr>
          <p:cNvPr id="4" name="Date Placeholder 3">
            <a:extLst>
              <a:ext uri="{FF2B5EF4-FFF2-40B4-BE49-F238E27FC236}">
                <a16:creationId xmlns:a16="http://schemas.microsoft.com/office/drawing/2014/main" id="{8D2A06DC-B255-4AB3-B108-6F0B4525BEE0}"/>
              </a:ext>
            </a:extLst>
          </p:cNvPr>
          <p:cNvSpPr>
            <a:spLocks noGrp="1"/>
          </p:cNvSpPr>
          <p:nvPr>
            <p:ph type="dt" sz="half" idx="10"/>
          </p:nvPr>
        </p:nvSpPr>
        <p:spPr/>
        <p:txBody>
          <a:bodyPr/>
          <a:lstStyle/>
          <a:p>
            <a:r>
              <a:rPr lang="en-US"/>
              <a:t>11/15/2022</a:t>
            </a:r>
            <a:endParaRPr lang="en-US" dirty="0"/>
          </a:p>
        </p:txBody>
      </p:sp>
      <p:sp>
        <p:nvSpPr>
          <p:cNvPr id="5" name="Footer Placeholder 4">
            <a:extLst>
              <a:ext uri="{FF2B5EF4-FFF2-40B4-BE49-F238E27FC236}">
                <a16:creationId xmlns:a16="http://schemas.microsoft.com/office/drawing/2014/main" id="{EC19505F-53E8-487F-80D4-D09A0CBD1F05}"/>
              </a:ext>
            </a:extLst>
          </p:cNvPr>
          <p:cNvSpPr>
            <a:spLocks noGrp="1"/>
          </p:cNvSpPr>
          <p:nvPr>
            <p:ph type="ftr" sz="quarter" idx="11"/>
          </p:nvPr>
        </p:nvSpPr>
        <p:spPr/>
        <p:txBody>
          <a:bodyPr/>
          <a:lstStyle/>
          <a:p>
            <a:r>
              <a:rPr lang="en-US"/>
              <a:t>Cylindrical orthogonal collision risk management in spacecraft formations</a:t>
            </a:r>
            <a:endParaRPr lang="en-US" dirty="0"/>
          </a:p>
        </p:txBody>
      </p:sp>
      <p:sp>
        <p:nvSpPr>
          <p:cNvPr id="6" name="Slide Number Placeholder 5">
            <a:extLst>
              <a:ext uri="{FF2B5EF4-FFF2-40B4-BE49-F238E27FC236}">
                <a16:creationId xmlns:a16="http://schemas.microsoft.com/office/drawing/2014/main" id="{F792B81F-9B54-4E47-8D57-583EEF9E0CA3}"/>
              </a:ext>
            </a:extLst>
          </p:cNvPr>
          <p:cNvSpPr>
            <a:spLocks noGrp="1"/>
          </p:cNvSpPr>
          <p:nvPr>
            <p:ph type="sldNum" sz="quarter" idx="12"/>
          </p:nvPr>
        </p:nvSpPr>
        <p:spPr/>
        <p:txBody>
          <a:bodyPr/>
          <a:lstStyle/>
          <a:p>
            <a:fld id="{2D43A7CC-66C1-4E75-8C81-24DF013C57DC}" type="slidenum">
              <a:rPr lang="en-US" smtClean="0"/>
              <a:t>22</a:t>
            </a:fld>
            <a:endParaRPr lang="en-US" dirty="0"/>
          </a:p>
        </p:txBody>
      </p:sp>
    </p:spTree>
    <p:extLst>
      <p:ext uri="{BB962C8B-B14F-4D97-AF65-F5344CB8AC3E}">
        <p14:creationId xmlns:p14="http://schemas.microsoft.com/office/powerpoint/2010/main" val="21169379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 name="Title 6">
                <a:extLst>
                  <a:ext uri="{FF2B5EF4-FFF2-40B4-BE49-F238E27FC236}">
                    <a16:creationId xmlns:a16="http://schemas.microsoft.com/office/drawing/2014/main" id="{416D53E7-1E1C-4703-8EDB-6BDE95601156}"/>
                  </a:ext>
                </a:extLst>
              </p:cNvPr>
              <p:cNvSpPr>
                <a:spLocks noGrp="1"/>
              </p:cNvSpPr>
              <p:nvPr>
                <p:ph type="title"/>
              </p:nvPr>
            </p:nvSpPr>
            <p:spPr/>
            <p:txBody>
              <a:bodyPr/>
              <a:lstStyle/>
              <a:p>
                <a:r>
                  <a:rPr lang="en-US" dirty="0"/>
                  <a:t>Cylindrical orthogonal norm in </a:t>
                </a:r>
                <a14:m>
                  <m:oMath xmlns:m="http://schemas.openxmlformats.org/officeDocument/2006/math">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ℝ</m:t>
                        </m:r>
                      </m:e>
                      <m:sup>
                        <m:r>
                          <a:rPr lang="en-US" i="1">
                            <a:latin typeface="Cambria Math" panose="02040503050406030204" pitchFamily="18" charset="0"/>
                            <a:ea typeface="Cambria Math" panose="02040503050406030204" pitchFamily="18" charset="0"/>
                          </a:rPr>
                          <m:t>3</m:t>
                        </m:r>
                      </m:sup>
                    </m:sSup>
                  </m:oMath>
                </a14:m>
                <a:r>
                  <a:rPr lang="en-US" dirty="0"/>
                  <a:t> </a:t>
                </a:r>
                <a14:m>
                  <m:oMath xmlns:m="http://schemas.openxmlformats.org/officeDocument/2006/math">
                    <m:d>
                      <m:dPr>
                        <m:ctrlPr>
                          <a:rPr lang="en-US" i="1">
                            <a:latin typeface="Cambria Math" panose="02040503050406030204" pitchFamily="18" charset="0"/>
                            <a:ea typeface="Cambria Math" panose="02040503050406030204" pitchFamily="18" charset="0"/>
                          </a:rPr>
                        </m:ctrlPr>
                      </m:dPr>
                      <m:e>
                        <m:sSub>
                          <m:sSubPr>
                            <m:ctrlPr>
                              <a:rPr lang="en-US" i="1">
                                <a:latin typeface="Cambria Math" panose="02040503050406030204" pitchFamily="18" charset="0"/>
                                <a:ea typeface="Cambria Math" panose="02040503050406030204" pitchFamily="18" charset="0"/>
                              </a:rPr>
                            </m:ctrlPr>
                          </m:sSubPr>
                          <m:e>
                            <m:d>
                              <m:dPr>
                                <m:begChr m:val="‖"/>
                                <m:endChr m:val="‖"/>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m:t>
                                </m:r>
                              </m:e>
                            </m:d>
                          </m:e>
                          <m:sub>
                            <m:r>
                              <m:rPr>
                                <m:nor/>
                              </m:rPr>
                              <a:rPr lang="en-US">
                                <a:latin typeface="Cambria Math" panose="02040503050406030204" pitchFamily="18" charset="0"/>
                                <a:ea typeface="Cambria Math" panose="02040503050406030204" pitchFamily="18" charset="0"/>
                              </a:rPr>
                              <m:t>co</m:t>
                            </m:r>
                          </m:sub>
                        </m:sSub>
                      </m:e>
                    </m:d>
                  </m:oMath>
                </a14:m>
                <a:br>
                  <a:rPr lang="en-US" dirty="0"/>
                </a:br>
                <a:r>
                  <a:rPr lang="en-US" dirty="0"/>
                  <a:t>Connection to collision risk management</a:t>
                </a:r>
              </a:p>
            </p:txBody>
          </p:sp>
        </mc:Choice>
        <mc:Fallback xmlns="">
          <p:sp>
            <p:nvSpPr>
              <p:cNvPr id="7" name="Title 6">
                <a:extLst>
                  <a:ext uri="{FF2B5EF4-FFF2-40B4-BE49-F238E27FC236}">
                    <a16:creationId xmlns:a16="http://schemas.microsoft.com/office/drawing/2014/main" id="{416D53E7-1E1C-4703-8EDB-6BDE95601156}"/>
                  </a:ext>
                </a:extLst>
              </p:cNvPr>
              <p:cNvSpPr>
                <a:spLocks noGrp="1" noRot="1" noChangeAspect="1" noMove="1" noResize="1" noEditPoints="1" noAdjustHandles="1" noChangeArrowheads="1" noChangeShapeType="1" noTextEdit="1"/>
              </p:cNvSpPr>
              <p:nvPr>
                <p:ph type="title"/>
              </p:nvPr>
            </p:nvSpPr>
            <p:spPr>
              <a:blipFill>
                <a:blip r:embed="rId2"/>
                <a:stretch>
                  <a:fillRect l="-1709" b="-6417"/>
                </a:stretch>
              </a:blipFill>
            </p:spPr>
            <p:txBody>
              <a:bodyPr/>
              <a:lstStyle/>
              <a:p>
                <a:r>
                  <a:rPr lang="en-US">
                    <a:noFill/>
                  </a:rPr>
                  <a:t> </a:t>
                </a:r>
              </a:p>
            </p:txBody>
          </p:sp>
        </mc:Fallback>
      </mc:AlternateContent>
      <p:sp>
        <p:nvSpPr>
          <p:cNvPr id="12" name="Text Placeholder 11">
            <a:extLst>
              <a:ext uri="{FF2B5EF4-FFF2-40B4-BE49-F238E27FC236}">
                <a16:creationId xmlns:a16="http://schemas.microsoft.com/office/drawing/2014/main" id="{75BBD5CB-6669-9977-8C9A-77C19EF69D7A}"/>
              </a:ext>
            </a:extLst>
          </p:cNvPr>
          <p:cNvSpPr>
            <a:spLocks noGrp="1"/>
          </p:cNvSpPr>
          <p:nvPr>
            <p:ph type="body" idx="1"/>
          </p:nvPr>
        </p:nvSpPr>
        <p:spPr/>
        <p:txBody>
          <a:bodyPr/>
          <a:lstStyle/>
          <a:p>
            <a:pPr algn="ctr"/>
            <a:r>
              <a:rPr lang="en-US" dirty="0"/>
              <a:t>Construction</a:t>
            </a:r>
          </a:p>
        </p:txBody>
      </p:sp>
      <p:pic>
        <p:nvPicPr>
          <p:cNvPr id="15" name="Content Placeholder 28">
            <a:extLst>
              <a:ext uri="{FF2B5EF4-FFF2-40B4-BE49-F238E27FC236}">
                <a16:creationId xmlns:a16="http://schemas.microsoft.com/office/drawing/2014/main" id="{1137C1D0-E289-6525-840E-C3EFDDBC7129}"/>
              </a:ext>
            </a:extLst>
          </p:cNvPr>
          <p:cNvPicPr>
            <a:picLocks noGrp="1" noChangeAspect="1"/>
          </p:cNvPicPr>
          <p:nvPr>
            <p:ph sz="half" idx="2"/>
          </p:nvPr>
        </p:nvPicPr>
        <p:blipFill>
          <a:blip r:embed="rId3"/>
          <a:stretch>
            <a:fillRect/>
          </a:stretch>
        </p:blipFill>
        <p:spPr>
          <a:xfrm>
            <a:off x="2551418" y="2898775"/>
            <a:ext cx="3785576" cy="3373438"/>
          </a:xfrm>
          <a:prstGeom prst="rect">
            <a:avLst/>
          </a:prstGeom>
        </p:spPr>
      </p:pic>
      <p:sp>
        <p:nvSpPr>
          <p:cNvPr id="13" name="Text Placeholder 12">
            <a:extLst>
              <a:ext uri="{FF2B5EF4-FFF2-40B4-BE49-F238E27FC236}">
                <a16:creationId xmlns:a16="http://schemas.microsoft.com/office/drawing/2014/main" id="{31AEBF18-862C-516B-C7F0-E215E29A21AC}"/>
              </a:ext>
            </a:extLst>
          </p:cNvPr>
          <p:cNvSpPr>
            <a:spLocks noGrp="1"/>
          </p:cNvSpPr>
          <p:nvPr>
            <p:ph type="body" sz="quarter" idx="3"/>
          </p:nvPr>
        </p:nvSpPr>
        <p:spPr/>
        <p:txBody>
          <a:bodyPr/>
          <a:lstStyle/>
          <a:p>
            <a:pPr algn="ctr"/>
            <a:r>
              <a:rPr lang="en-US" dirty="0"/>
              <a:t>Resulting avoided volume </a:t>
            </a:r>
          </a:p>
        </p:txBody>
      </p:sp>
      <p:sp>
        <p:nvSpPr>
          <p:cNvPr id="4" name="Date Placeholder 3">
            <a:extLst>
              <a:ext uri="{FF2B5EF4-FFF2-40B4-BE49-F238E27FC236}">
                <a16:creationId xmlns:a16="http://schemas.microsoft.com/office/drawing/2014/main" id="{8D2A06DC-B255-4AB3-B108-6F0B4525BEE0}"/>
              </a:ext>
            </a:extLst>
          </p:cNvPr>
          <p:cNvSpPr>
            <a:spLocks noGrp="1"/>
          </p:cNvSpPr>
          <p:nvPr>
            <p:ph type="dt" sz="half" idx="10"/>
          </p:nvPr>
        </p:nvSpPr>
        <p:spPr/>
        <p:txBody>
          <a:bodyPr/>
          <a:lstStyle/>
          <a:p>
            <a:r>
              <a:rPr lang="en-US"/>
              <a:t>11/15/2022</a:t>
            </a:r>
            <a:endParaRPr lang="en-US" dirty="0"/>
          </a:p>
        </p:txBody>
      </p:sp>
      <p:sp>
        <p:nvSpPr>
          <p:cNvPr id="5" name="Footer Placeholder 4">
            <a:extLst>
              <a:ext uri="{FF2B5EF4-FFF2-40B4-BE49-F238E27FC236}">
                <a16:creationId xmlns:a16="http://schemas.microsoft.com/office/drawing/2014/main" id="{EC19505F-53E8-487F-80D4-D09A0CBD1F05}"/>
              </a:ext>
            </a:extLst>
          </p:cNvPr>
          <p:cNvSpPr>
            <a:spLocks noGrp="1"/>
          </p:cNvSpPr>
          <p:nvPr>
            <p:ph type="ftr" sz="quarter" idx="11"/>
          </p:nvPr>
        </p:nvSpPr>
        <p:spPr/>
        <p:txBody>
          <a:bodyPr/>
          <a:lstStyle/>
          <a:p>
            <a:r>
              <a:rPr lang="en-US"/>
              <a:t>Cylindrical orthogonal collision risk management in spacecraft formations</a:t>
            </a:r>
            <a:endParaRPr lang="en-US" dirty="0"/>
          </a:p>
        </p:txBody>
      </p:sp>
      <p:sp>
        <p:nvSpPr>
          <p:cNvPr id="6" name="Slide Number Placeholder 5">
            <a:extLst>
              <a:ext uri="{FF2B5EF4-FFF2-40B4-BE49-F238E27FC236}">
                <a16:creationId xmlns:a16="http://schemas.microsoft.com/office/drawing/2014/main" id="{F792B81F-9B54-4E47-8D57-583EEF9E0CA3}"/>
              </a:ext>
            </a:extLst>
          </p:cNvPr>
          <p:cNvSpPr>
            <a:spLocks noGrp="1"/>
          </p:cNvSpPr>
          <p:nvPr>
            <p:ph type="sldNum" sz="quarter" idx="12"/>
          </p:nvPr>
        </p:nvSpPr>
        <p:spPr/>
        <p:txBody>
          <a:bodyPr/>
          <a:lstStyle/>
          <a:p>
            <a:fld id="{2D43A7CC-66C1-4E75-8C81-24DF013C57DC}" type="slidenum">
              <a:rPr lang="en-US" smtClean="0"/>
              <a:t>23</a:t>
            </a:fld>
            <a:endParaRPr lang="en-US" dirty="0"/>
          </a:p>
        </p:txBody>
      </p:sp>
      <p:pic>
        <p:nvPicPr>
          <p:cNvPr id="8" name="Content Placeholder 10" descr="Chart&#10;&#10;Description automatically generated">
            <a:extLst>
              <a:ext uri="{FF2B5EF4-FFF2-40B4-BE49-F238E27FC236}">
                <a16:creationId xmlns:a16="http://schemas.microsoft.com/office/drawing/2014/main" id="{0E1BE1C4-973A-294B-8548-A87179335ED7}"/>
              </a:ext>
            </a:extLst>
          </p:cNvPr>
          <p:cNvPicPr>
            <a:picLocks noGrp="1" noChangeAspect="1"/>
          </p:cNvPicPr>
          <p:nvPr>
            <p:ph sz="quarter" idx="4"/>
          </p:nvPr>
        </p:nvPicPr>
        <p:blipFill rotWithShape="1">
          <a:blip r:embed="rId4"/>
          <a:srcRect t="7579"/>
          <a:stretch/>
        </p:blipFill>
        <p:spPr>
          <a:xfrm>
            <a:off x="7815240" y="2898775"/>
            <a:ext cx="3389358" cy="3373438"/>
          </a:xfrm>
        </p:spPr>
      </p:pic>
    </p:spTree>
    <p:extLst>
      <p:ext uri="{BB962C8B-B14F-4D97-AF65-F5344CB8AC3E}">
        <p14:creationId xmlns:p14="http://schemas.microsoft.com/office/powerpoint/2010/main" val="25044406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ACA99957-5B5D-17BB-4274-1DFBCDDCC38B}"/>
              </a:ext>
            </a:extLst>
          </p:cNvPr>
          <p:cNvPicPr>
            <a:picLocks noChangeAspect="1"/>
          </p:cNvPicPr>
          <p:nvPr/>
        </p:nvPicPr>
        <p:blipFill rotWithShape="1">
          <a:blip r:embed="rId3">
            <a:alphaModFix/>
          </a:blip>
          <a:srcRect t="7579"/>
          <a:stretch/>
        </p:blipFill>
        <p:spPr>
          <a:xfrm>
            <a:off x="7815240" y="2898775"/>
            <a:ext cx="3389358" cy="3373438"/>
          </a:xfrm>
          <a:prstGeom prst="rect">
            <a:avLst/>
          </a:prstGeom>
        </p:spPr>
      </p:pic>
      <p:sp>
        <p:nvSpPr>
          <p:cNvPr id="7" name="Title 6">
            <a:extLst>
              <a:ext uri="{FF2B5EF4-FFF2-40B4-BE49-F238E27FC236}">
                <a16:creationId xmlns:a16="http://schemas.microsoft.com/office/drawing/2014/main" id="{416D53E7-1E1C-4703-8EDB-6BDE95601156}"/>
              </a:ext>
            </a:extLst>
          </p:cNvPr>
          <p:cNvSpPr>
            <a:spLocks noGrp="1"/>
          </p:cNvSpPr>
          <p:nvPr>
            <p:ph type="title"/>
          </p:nvPr>
        </p:nvSpPr>
        <p:spPr/>
        <p:txBody>
          <a:bodyPr/>
          <a:lstStyle/>
          <a:p>
            <a:r>
              <a:rPr lang="en-US" dirty="0"/>
              <a:t>Cylindrical orthogonal collision region</a:t>
            </a:r>
            <a:br>
              <a:rPr lang="en-US" dirty="0"/>
            </a:br>
            <a:r>
              <a:rPr lang="en-US" dirty="0"/>
              <a:t>Properties </a:t>
            </a:r>
          </a:p>
        </p:txBody>
      </p:sp>
      <p:sp>
        <p:nvSpPr>
          <p:cNvPr id="12" name="Text Placeholder 11">
            <a:extLst>
              <a:ext uri="{FF2B5EF4-FFF2-40B4-BE49-F238E27FC236}">
                <a16:creationId xmlns:a16="http://schemas.microsoft.com/office/drawing/2014/main" id="{75BBD5CB-6669-9977-8C9A-77C19EF69D7A}"/>
              </a:ext>
            </a:extLst>
          </p:cNvPr>
          <p:cNvSpPr>
            <a:spLocks noGrp="1"/>
          </p:cNvSpPr>
          <p:nvPr>
            <p:ph type="body" idx="1"/>
          </p:nvPr>
        </p:nvSpPr>
        <p:spPr/>
        <p:txBody>
          <a:bodyPr>
            <a:normAutofit lnSpcReduction="10000"/>
          </a:bodyPr>
          <a:lstStyle/>
          <a:p>
            <a:pPr algn="ctr"/>
            <a:r>
              <a:rPr lang="en-US" dirty="0"/>
              <a:t>Cylindrical orthogonal collision region is an open set</a:t>
            </a:r>
          </a:p>
        </p:txBody>
      </p:sp>
      <p:sp>
        <p:nvSpPr>
          <p:cNvPr id="11" name="Content Placeholder 10">
            <a:extLst>
              <a:ext uri="{FF2B5EF4-FFF2-40B4-BE49-F238E27FC236}">
                <a16:creationId xmlns:a16="http://schemas.microsoft.com/office/drawing/2014/main" id="{414ACDBD-AD9B-C6C9-FA9B-54A5E13E04CB}"/>
              </a:ext>
            </a:extLst>
          </p:cNvPr>
          <p:cNvSpPr>
            <a:spLocks noGrp="1"/>
          </p:cNvSpPr>
          <p:nvPr>
            <p:ph sz="half" idx="2"/>
          </p:nvPr>
        </p:nvSpPr>
        <p:spPr/>
        <p:txBody>
          <a:bodyPr>
            <a:normAutofit fontScale="77500" lnSpcReduction="20000"/>
          </a:bodyPr>
          <a:lstStyle/>
          <a:p>
            <a:r>
              <a:rPr lang="en-US" dirty="0"/>
              <a:t>It is a measurable set</a:t>
            </a:r>
          </a:p>
          <a:p>
            <a:pPr lvl="1"/>
            <a:r>
              <a:rPr lang="en-US" dirty="0"/>
              <a:t>Volume is defined</a:t>
            </a:r>
          </a:p>
          <a:p>
            <a:pPr lvl="1"/>
            <a:r>
              <a:rPr lang="en-US" dirty="0"/>
              <a:t>Probability measures are computable (esp. via pdfs) </a:t>
            </a:r>
          </a:p>
          <a:p>
            <a:r>
              <a:rPr lang="en-US" dirty="0"/>
              <a:t>It is a convex set (since it’s a ball)</a:t>
            </a:r>
          </a:p>
          <a:p>
            <a:r>
              <a:rPr lang="en-US" dirty="0"/>
              <a:t>Conservative (but not much) compared to spherical ball</a:t>
            </a:r>
          </a:p>
          <a:p>
            <a:pPr lvl="1"/>
            <a:r>
              <a:rPr lang="en-US" dirty="0"/>
              <a:t>Volumetrically: +11.9%</a:t>
            </a:r>
          </a:p>
          <a:p>
            <a:pPr lvl="1"/>
            <a:r>
              <a:rPr lang="en-US" dirty="0"/>
              <a:t>Linearly: +22.5% (worst case)</a:t>
            </a:r>
          </a:p>
        </p:txBody>
      </p:sp>
      <p:sp>
        <p:nvSpPr>
          <p:cNvPr id="13" name="Text Placeholder 12">
            <a:extLst>
              <a:ext uri="{FF2B5EF4-FFF2-40B4-BE49-F238E27FC236}">
                <a16:creationId xmlns:a16="http://schemas.microsoft.com/office/drawing/2014/main" id="{31AEBF18-862C-516B-C7F0-E215E29A21AC}"/>
              </a:ext>
            </a:extLst>
          </p:cNvPr>
          <p:cNvSpPr>
            <a:spLocks noGrp="1"/>
          </p:cNvSpPr>
          <p:nvPr>
            <p:ph type="body" sz="quarter" idx="3"/>
          </p:nvPr>
        </p:nvSpPr>
        <p:spPr/>
        <p:txBody>
          <a:bodyPr>
            <a:normAutofit lnSpcReduction="10000"/>
          </a:bodyPr>
          <a:lstStyle/>
          <a:p>
            <a:pPr algn="ctr"/>
            <a:r>
              <a:rPr lang="en-US" dirty="0"/>
              <a:t>Comparison to spherical ball</a:t>
            </a:r>
          </a:p>
        </p:txBody>
      </p:sp>
      <p:sp>
        <p:nvSpPr>
          <p:cNvPr id="4" name="Date Placeholder 3">
            <a:extLst>
              <a:ext uri="{FF2B5EF4-FFF2-40B4-BE49-F238E27FC236}">
                <a16:creationId xmlns:a16="http://schemas.microsoft.com/office/drawing/2014/main" id="{8D2A06DC-B255-4AB3-B108-6F0B4525BEE0}"/>
              </a:ext>
            </a:extLst>
          </p:cNvPr>
          <p:cNvSpPr>
            <a:spLocks noGrp="1"/>
          </p:cNvSpPr>
          <p:nvPr>
            <p:ph type="dt" sz="half" idx="10"/>
          </p:nvPr>
        </p:nvSpPr>
        <p:spPr/>
        <p:txBody>
          <a:bodyPr/>
          <a:lstStyle/>
          <a:p>
            <a:r>
              <a:rPr lang="en-US"/>
              <a:t>11/15/2022</a:t>
            </a:r>
            <a:endParaRPr lang="en-US" dirty="0"/>
          </a:p>
        </p:txBody>
      </p:sp>
      <p:sp>
        <p:nvSpPr>
          <p:cNvPr id="5" name="Footer Placeholder 4">
            <a:extLst>
              <a:ext uri="{FF2B5EF4-FFF2-40B4-BE49-F238E27FC236}">
                <a16:creationId xmlns:a16="http://schemas.microsoft.com/office/drawing/2014/main" id="{EC19505F-53E8-487F-80D4-D09A0CBD1F05}"/>
              </a:ext>
            </a:extLst>
          </p:cNvPr>
          <p:cNvSpPr>
            <a:spLocks noGrp="1"/>
          </p:cNvSpPr>
          <p:nvPr>
            <p:ph type="ftr" sz="quarter" idx="11"/>
          </p:nvPr>
        </p:nvSpPr>
        <p:spPr/>
        <p:txBody>
          <a:bodyPr/>
          <a:lstStyle/>
          <a:p>
            <a:r>
              <a:rPr lang="en-US"/>
              <a:t>Cylindrical orthogonal collision risk management in spacecraft formations</a:t>
            </a:r>
            <a:endParaRPr lang="en-US" dirty="0"/>
          </a:p>
        </p:txBody>
      </p:sp>
      <p:sp>
        <p:nvSpPr>
          <p:cNvPr id="6" name="Slide Number Placeholder 5">
            <a:extLst>
              <a:ext uri="{FF2B5EF4-FFF2-40B4-BE49-F238E27FC236}">
                <a16:creationId xmlns:a16="http://schemas.microsoft.com/office/drawing/2014/main" id="{F792B81F-9B54-4E47-8D57-583EEF9E0CA3}"/>
              </a:ext>
            </a:extLst>
          </p:cNvPr>
          <p:cNvSpPr>
            <a:spLocks noGrp="1"/>
          </p:cNvSpPr>
          <p:nvPr>
            <p:ph type="sldNum" sz="quarter" idx="12"/>
          </p:nvPr>
        </p:nvSpPr>
        <p:spPr/>
        <p:txBody>
          <a:bodyPr/>
          <a:lstStyle/>
          <a:p>
            <a:fld id="{2D43A7CC-66C1-4E75-8C81-24DF013C57DC}" type="slidenum">
              <a:rPr lang="en-US" smtClean="0"/>
              <a:t>24</a:t>
            </a:fld>
            <a:endParaRPr lang="en-US" dirty="0"/>
          </a:p>
        </p:txBody>
      </p:sp>
    </p:spTree>
    <p:extLst>
      <p:ext uri="{BB962C8B-B14F-4D97-AF65-F5344CB8AC3E}">
        <p14:creationId xmlns:p14="http://schemas.microsoft.com/office/powerpoint/2010/main" val="36404912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ACA99957-5B5D-17BB-4274-1DFBCDDCC38B}"/>
              </a:ext>
            </a:extLst>
          </p:cNvPr>
          <p:cNvPicPr>
            <a:picLocks noChangeAspect="1"/>
          </p:cNvPicPr>
          <p:nvPr/>
        </p:nvPicPr>
        <p:blipFill rotWithShape="1">
          <a:blip r:embed="rId3">
            <a:alphaModFix/>
          </a:blip>
          <a:srcRect t="7579"/>
          <a:stretch/>
        </p:blipFill>
        <p:spPr>
          <a:xfrm>
            <a:off x="7815240" y="2898775"/>
            <a:ext cx="3389358" cy="3373438"/>
          </a:xfrm>
          <a:prstGeom prst="rect">
            <a:avLst/>
          </a:prstGeom>
        </p:spPr>
      </p:pic>
      <p:sp>
        <p:nvSpPr>
          <p:cNvPr id="7" name="Title 6">
            <a:extLst>
              <a:ext uri="{FF2B5EF4-FFF2-40B4-BE49-F238E27FC236}">
                <a16:creationId xmlns:a16="http://schemas.microsoft.com/office/drawing/2014/main" id="{416D53E7-1E1C-4703-8EDB-6BDE95601156}"/>
              </a:ext>
            </a:extLst>
          </p:cNvPr>
          <p:cNvSpPr>
            <a:spLocks noGrp="1"/>
          </p:cNvSpPr>
          <p:nvPr>
            <p:ph type="title"/>
          </p:nvPr>
        </p:nvSpPr>
        <p:spPr/>
        <p:txBody>
          <a:bodyPr/>
          <a:lstStyle/>
          <a:p>
            <a:r>
              <a:rPr lang="en-US" dirty="0"/>
              <a:t>Cylindrical orthogonal collision region</a:t>
            </a:r>
            <a:br>
              <a:rPr lang="en-US" dirty="0"/>
            </a:br>
            <a:r>
              <a:rPr lang="en-US" dirty="0"/>
              <a:t>Properties</a:t>
            </a:r>
          </a:p>
        </p:txBody>
      </p:sp>
      <p:sp>
        <p:nvSpPr>
          <p:cNvPr id="12" name="Text Placeholder 11">
            <a:extLst>
              <a:ext uri="{FF2B5EF4-FFF2-40B4-BE49-F238E27FC236}">
                <a16:creationId xmlns:a16="http://schemas.microsoft.com/office/drawing/2014/main" id="{75BBD5CB-6669-9977-8C9A-77C19EF69D7A}"/>
              </a:ext>
            </a:extLst>
          </p:cNvPr>
          <p:cNvSpPr>
            <a:spLocks noGrp="1"/>
          </p:cNvSpPr>
          <p:nvPr>
            <p:ph type="body" idx="1"/>
          </p:nvPr>
        </p:nvSpPr>
        <p:spPr/>
        <p:txBody>
          <a:bodyPr>
            <a:normAutofit/>
          </a:bodyPr>
          <a:lstStyle/>
          <a:p>
            <a:r>
              <a:rPr lang="en-US" dirty="0"/>
              <a:t>Deterministic Benefits</a:t>
            </a:r>
          </a:p>
        </p:txBody>
      </p:sp>
      <p:sp>
        <p:nvSpPr>
          <p:cNvPr id="11" name="Content Placeholder 10">
            <a:extLst>
              <a:ext uri="{FF2B5EF4-FFF2-40B4-BE49-F238E27FC236}">
                <a16:creationId xmlns:a16="http://schemas.microsoft.com/office/drawing/2014/main" id="{414ACDBD-AD9B-C6C9-FA9B-54A5E13E04CB}"/>
              </a:ext>
            </a:extLst>
          </p:cNvPr>
          <p:cNvSpPr>
            <a:spLocks noGrp="1"/>
          </p:cNvSpPr>
          <p:nvPr>
            <p:ph sz="half" idx="2"/>
          </p:nvPr>
        </p:nvSpPr>
        <p:spPr/>
        <p:txBody>
          <a:bodyPr>
            <a:normAutofit fontScale="85000" lnSpcReduction="20000"/>
          </a:bodyPr>
          <a:lstStyle/>
          <a:p>
            <a:r>
              <a:rPr lang="en-US" dirty="0"/>
              <a:t>Conservative (but not much) compared to spherical ball</a:t>
            </a:r>
          </a:p>
          <a:p>
            <a:pPr lvl="1"/>
            <a:r>
              <a:rPr lang="en-US" dirty="0"/>
              <a:t>Volumetrically: +11.9%</a:t>
            </a:r>
          </a:p>
          <a:p>
            <a:pPr lvl="1"/>
            <a:r>
              <a:rPr lang="en-US" dirty="0"/>
              <a:t>Linearly: +22.5% (worst case)</a:t>
            </a:r>
          </a:p>
          <a:p>
            <a:r>
              <a:rPr lang="en-US" dirty="0"/>
              <a:t>Features: </a:t>
            </a:r>
          </a:p>
          <a:p>
            <a:pPr lvl="1"/>
            <a:r>
              <a:rPr lang="en-US" dirty="0"/>
              <a:t>Reduced conservatism</a:t>
            </a:r>
          </a:p>
          <a:p>
            <a:pPr lvl="1"/>
            <a:r>
              <a:rPr lang="en-US" dirty="0"/>
              <a:t>Collision safety is kept</a:t>
            </a:r>
          </a:p>
          <a:p>
            <a:pPr lvl="1"/>
            <a:r>
              <a:rPr lang="en-US" dirty="0"/>
              <a:t>Easy to compute</a:t>
            </a:r>
          </a:p>
          <a:p>
            <a:r>
              <a:rPr lang="en-US" dirty="0"/>
              <a:t>What about stochastically?</a:t>
            </a:r>
          </a:p>
        </p:txBody>
      </p:sp>
      <p:sp>
        <p:nvSpPr>
          <p:cNvPr id="13" name="Text Placeholder 12">
            <a:extLst>
              <a:ext uri="{FF2B5EF4-FFF2-40B4-BE49-F238E27FC236}">
                <a16:creationId xmlns:a16="http://schemas.microsoft.com/office/drawing/2014/main" id="{31AEBF18-862C-516B-C7F0-E215E29A21AC}"/>
              </a:ext>
            </a:extLst>
          </p:cNvPr>
          <p:cNvSpPr>
            <a:spLocks noGrp="1"/>
          </p:cNvSpPr>
          <p:nvPr>
            <p:ph type="body" sz="quarter" idx="3"/>
          </p:nvPr>
        </p:nvSpPr>
        <p:spPr/>
        <p:txBody>
          <a:bodyPr>
            <a:normAutofit/>
          </a:bodyPr>
          <a:lstStyle/>
          <a:p>
            <a:pPr algn="ctr"/>
            <a:r>
              <a:rPr lang="en-US" dirty="0"/>
              <a:t>Comparison to spherical ball</a:t>
            </a:r>
          </a:p>
        </p:txBody>
      </p:sp>
      <p:sp>
        <p:nvSpPr>
          <p:cNvPr id="4" name="Date Placeholder 3">
            <a:extLst>
              <a:ext uri="{FF2B5EF4-FFF2-40B4-BE49-F238E27FC236}">
                <a16:creationId xmlns:a16="http://schemas.microsoft.com/office/drawing/2014/main" id="{8D2A06DC-B255-4AB3-B108-6F0B4525BEE0}"/>
              </a:ext>
            </a:extLst>
          </p:cNvPr>
          <p:cNvSpPr>
            <a:spLocks noGrp="1"/>
          </p:cNvSpPr>
          <p:nvPr>
            <p:ph type="dt" sz="half" idx="10"/>
          </p:nvPr>
        </p:nvSpPr>
        <p:spPr/>
        <p:txBody>
          <a:bodyPr/>
          <a:lstStyle/>
          <a:p>
            <a:r>
              <a:rPr lang="en-US"/>
              <a:t>11/15/2022</a:t>
            </a:r>
            <a:endParaRPr lang="en-US" dirty="0"/>
          </a:p>
        </p:txBody>
      </p:sp>
      <p:sp>
        <p:nvSpPr>
          <p:cNvPr id="5" name="Footer Placeholder 4">
            <a:extLst>
              <a:ext uri="{FF2B5EF4-FFF2-40B4-BE49-F238E27FC236}">
                <a16:creationId xmlns:a16="http://schemas.microsoft.com/office/drawing/2014/main" id="{EC19505F-53E8-487F-80D4-D09A0CBD1F05}"/>
              </a:ext>
            </a:extLst>
          </p:cNvPr>
          <p:cNvSpPr>
            <a:spLocks noGrp="1"/>
          </p:cNvSpPr>
          <p:nvPr>
            <p:ph type="ftr" sz="quarter" idx="11"/>
          </p:nvPr>
        </p:nvSpPr>
        <p:spPr/>
        <p:txBody>
          <a:bodyPr/>
          <a:lstStyle/>
          <a:p>
            <a:r>
              <a:rPr lang="en-US"/>
              <a:t>Cylindrical orthogonal collision risk management in spacecraft formations</a:t>
            </a:r>
            <a:endParaRPr lang="en-US" dirty="0"/>
          </a:p>
        </p:txBody>
      </p:sp>
      <p:sp>
        <p:nvSpPr>
          <p:cNvPr id="6" name="Slide Number Placeholder 5">
            <a:extLst>
              <a:ext uri="{FF2B5EF4-FFF2-40B4-BE49-F238E27FC236}">
                <a16:creationId xmlns:a16="http://schemas.microsoft.com/office/drawing/2014/main" id="{F792B81F-9B54-4E47-8D57-583EEF9E0CA3}"/>
              </a:ext>
            </a:extLst>
          </p:cNvPr>
          <p:cNvSpPr>
            <a:spLocks noGrp="1"/>
          </p:cNvSpPr>
          <p:nvPr>
            <p:ph type="sldNum" sz="quarter" idx="12"/>
          </p:nvPr>
        </p:nvSpPr>
        <p:spPr/>
        <p:txBody>
          <a:bodyPr/>
          <a:lstStyle/>
          <a:p>
            <a:fld id="{2D43A7CC-66C1-4E75-8C81-24DF013C57DC}" type="slidenum">
              <a:rPr lang="en-US" smtClean="0"/>
              <a:t>25</a:t>
            </a:fld>
            <a:endParaRPr lang="en-US" dirty="0"/>
          </a:p>
        </p:txBody>
      </p:sp>
    </p:spTree>
    <p:extLst>
      <p:ext uri="{BB962C8B-B14F-4D97-AF65-F5344CB8AC3E}">
        <p14:creationId xmlns:p14="http://schemas.microsoft.com/office/powerpoint/2010/main" val="38964182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6A1A7-6C4A-4F2B-93C2-D134E7A9C7B6}"/>
              </a:ext>
            </a:extLst>
          </p:cNvPr>
          <p:cNvSpPr>
            <a:spLocks noGrp="1"/>
          </p:cNvSpPr>
          <p:nvPr>
            <p:ph type="title"/>
          </p:nvPr>
        </p:nvSpPr>
        <p:spPr/>
        <p:txBody>
          <a:bodyPr/>
          <a:lstStyle/>
          <a:p>
            <a:r>
              <a:rPr lang="en-US" dirty="0"/>
              <a:t>Probabilistic collision risk indicators</a:t>
            </a:r>
            <a:br>
              <a:rPr lang="en-US" dirty="0"/>
            </a:br>
            <a:r>
              <a:rPr lang="en-US" dirty="0"/>
              <a:t>Joint-time collision event (JTC)</a:t>
            </a:r>
          </a:p>
        </p:txBody>
      </p:sp>
      <p:pic>
        <p:nvPicPr>
          <p:cNvPr id="8" name="Content Placeholder 7">
            <a:extLst>
              <a:ext uri="{FF2B5EF4-FFF2-40B4-BE49-F238E27FC236}">
                <a16:creationId xmlns:a16="http://schemas.microsoft.com/office/drawing/2014/main" id="{112D8AB5-CB1B-432A-BAC2-6A9403F2692E}"/>
              </a:ext>
            </a:extLst>
          </p:cNvPr>
          <p:cNvPicPr>
            <a:picLocks noGrp="1" noChangeAspect="1"/>
          </p:cNvPicPr>
          <p:nvPr>
            <p:ph idx="1"/>
          </p:nvPr>
        </p:nvPicPr>
        <p:blipFill>
          <a:blip r:embed="rId3"/>
          <a:stretch>
            <a:fillRect/>
          </a:stretch>
        </p:blipFill>
        <p:spPr>
          <a:xfrm>
            <a:off x="1984375" y="2341469"/>
            <a:ext cx="9985375" cy="3581587"/>
          </a:xfrm>
        </p:spPr>
      </p:pic>
      <p:sp>
        <p:nvSpPr>
          <p:cNvPr id="4" name="Date Placeholder 3">
            <a:extLst>
              <a:ext uri="{FF2B5EF4-FFF2-40B4-BE49-F238E27FC236}">
                <a16:creationId xmlns:a16="http://schemas.microsoft.com/office/drawing/2014/main" id="{4172EC83-44AF-417E-B650-6E8A53824DF1}"/>
              </a:ext>
            </a:extLst>
          </p:cNvPr>
          <p:cNvSpPr>
            <a:spLocks noGrp="1"/>
          </p:cNvSpPr>
          <p:nvPr>
            <p:ph type="dt" sz="half" idx="10"/>
          </p:nvPr>
        </p:nvSpPr>
        <p:spPr/>
        <p:txBody>
          <a:bodyPr/>
          <a:lstStyle/>
          <a:p>
            <a:r>
              <a:rPr lang="en-US"/>
              <a:t>11/15/2022</a:t>
            </a:r>
            <a:endParaRPr lang="en-US" dirty="0"/>
          </a:p>
        </p:txBody>
      </p:sp>
      <p:sp>
        <p:nvSpPr>
          <p:cNvPr id="5" name="Footer Placeholder 4">
            <a:extLst>
              <a:ext uri="{FF2B5EF4-FFF2-40B4-BE49-F238E27FC236}">
                <a16:creationId xmlns:a16="http://schemas.microsoft.com/office/drawing/2014/main" id="{3C6ED494-FB6C-4D56-B470-972801BCCC64}"/>
              </a:ext>
            </a:extLst>
          </p:cNvPr>
          <p:cNvSpPr>
            <a:spLocks noGrp="1"/>
          </p:cNvSpPr>
          <p:nvPr>
            <p:ph type="ftr" sz="quarter" idx="11"/>
          </p:nvPr>
        </p:nvSpPr>
        <p:spPr/>
        <p:txBody>
          <a:bodyPr/>
          <a:lstStyle/>
          <a:p>
            <a:r>
              <a:rPr lang="en-US"/>
              <a:t>Cylindrical orthogonal collision risk management in spacecraft formations</a:t>
            </a:r>
            <a:endParaRPr lang="en-US" dirty="0"/>
          </a:p>
        </p:txBody>
      </p:sp>
      <p:sp>
        <p:nvSpPr>
          <p:cNvPr id="6" name="Slide Number Placeholder 5">
            <a:extLst>
              <a:ext uri="{FF2B5EF4-FFF2-40B4-BE49-F238E27FC236}">
                <a16:creationId xmlns:a16="http://schemas.microsoft.com/office/drawing/2014/main" id="{8F22BF94-D70B-4253-9BC4-9A1194E17B85}"/>
              </a:ext>
            </a:extLst>
          </p:cNvPr>
          <p:cNvSpPr>
            <a:spLocks noGrp="1"/>
          </p:cNvSpPr>
          <p:nvPr>
            <p:ph type="sldNum" sz="quarter" idx="12"/>
          </p:nvPr>
        </p:nvSpPr>
        <p:spPr/>
        <p:txBody>
          <a:bodyPr/>
          <a:lstStyle/>
          <a:p>
            <a:fld id="{2D43A7CC-66C1-4E75-8C81-24DF013C57DC}" type="slidenum">
              <a:rPr lang="en-US" smtClean="0"/>
              <a:t>26</a:t>
            </a:fld>
            <a:endParaRPr lang="en-US" dirty="0"/>
          </a:p>
        </p:txBody>
      </p:sp>
    </p:spTree>
    <p:extLst>
      <p:ext uri="{BB962C8B-B14F-4D97-AF65-F5344CB8AC3E}">
        <p14:creationId xmlns:p14="http://schemas.microsoft.com/office/powerpoint/2010/main" val="41843091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E70099-CA0F-997D-D607-C4B23E5DB17D}"/>
              </a:ext>
            </a:extLst>
          </p:cNvPr>
          <p:cNvSpPr>
            <a:spLocks noGrp="1"/>
          </p:cNvSpPr>
          <p:nvPr>
            <p:ph type="title"/>
          </p:nvPr>
        </p:nvSpPr>
        <p:spPr/>
        <p:txBody>
          <a:bodyPr/>
          <a:lstStyle/>
          <a:p>
            <a:r>
              <a:rPr lang="en-US" dirty="0"/>
              <a:t>Result #1: </a:t>
            </a:r>
            <a:br>
              <a:rPr lang="en-US" dirty="0"/>
            </a:br>
            <a:r>
              <a:rPr lang="en-US" dirty="0"/>
              <a:t>Joint-time collision risk is *defined*</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C08C638D-4631-B641-6DD6-BD96A12C18E6}"/>
                  </a:ext>
                </a:extLst>
              </p:cNvPr>
              <p:cNvSpPr>
                <a:spLocks noGrp="1"/>
              </p:cNvSpPr>
              <p:nvPr>
                <p:ph idx="1"/>
              </p:nvPr>
            </p:nvSpPr>
            <p:spPr/>
            <p:txBody>
              <a:bodyPr>
                <a:normAutofit fontScale="85000" lnSpcReduction="20000"/>
              </a:bodyPr>
              <a:lstStyle/>
              <a:p>
                <a:r>
                  <a:rPr lang="en-US" dirty="0"/>
                  <a:t>Assumptions: </a:t>
                </a:r>
              </a:p>
              <a:p>
                <a:pPr marL="962406" lvl="1" indent="-514350">
                  <a:buFont typeface="+mj-lt"/>
                  <a:buAutoNum type="arabicPeriod"/>
                </a:pPr>
                <a:r>
                  <a:rPr lang="en-US" dirty="0"/>
                  <a:t>If we define an instantaneous collision condition as an open ball with respect to any 3D vector norm</a:t>
                </a:r>
              </a:p>
              <a:p>
                <a:pPr marL="962406" lvl="1" indent="-514350">
                  <a:buFont typeface="+mj-lt"/>
                  <a:buAutoNum type="arabicPeriod"/>
                </a:pPr>
                <a:r>
                  <a:rPr lang="en-US" dirty="0"/>
                  <a:t>If the projection from relative position to relative state space is continuous (and onto) </a:t>
                </a:r>
              </a:p>
              <a:p>
                <a:pPr marL="962406" lvl="1" indent="-514350">
                  <a:buFont typeface="+mj-lt"/>
                  <a:buAutoNum type="arabicPeriod"/>
                </a:pPr>
                <a:r>
                  <a:rPr lang="en-US" dirty="0"/>
                  <a:t>If the flow function (that propagates points in relative state space from </a:t>
                </a:r>
                <a14:m>
                  <m:oMath xmlns:m="http://schemas.openxmlformats.org/officeDocument/2006/math">
                    <m:sSub>
                      <m:sSubPr>
                        <m:ctrlPr>
                          <a:rPr lang="en-US" b="0" i="1" dirty="0" smtClean="0">
                            <a:latin typeface="Cambria Math" panose="02040503050406030204" pitchFamily="18" charset="0"/>
                          </a:rPr>
                        </m:ctrlPr>
                      </m:sSubPr>
                      <m:e>
                        <m:r>
                          <a:rPr lang="en-US" i="1" dirty="0" smtClean="0">
                            <a:latin typeface="Cambria Math" panose="02040503050406030204" pitchFamily="18" charset="0"/>
                          </a:rPr>
                          <m:t>𝑡</m:t>
                        </m:r>
                      </m:e>
                      <m:sub>
                        <m:r>
                          <a:rPr lang="en-US" i="1" dirty="0" smtClean="0">
                            <a:latin typeface="Cambria Math" panose="02040503050406030204" pitchFamily="18" charset="0"/>
                          </a:rPr>
                          <m:t>0</m:t>
                        </m:r>
                      </m:sub>
                    </m:sSub>
                    <m:r>
                      <a:rPr lang="en-US" i="1" dirty="0" smtClean="0">
                        <a:latin typeface="Cambria Math" panose="02040503050406030204" pitchFamily="18" charset="0"/>
                      </a:rPr>
                      <m:t> </m:t>
                    </m:r>
                  </m:oMath>
                </a14:m>
                <a:r>
                  <a:rPr lang="en-US" dirty="0"/>
                  <a:t>to </a:t>
                </a:r>
                <a14:m>
                  <m:oMath xmlns:m="http://schemas.openxmlformats.org/officeDocument/2006/math">
                    <m:r>
                      <a:rPr lang="en-US" i="1" dirty="0">
                        <a:latin typeface="Cambria Math" panose="02040503050406030204" pitchFamily="18" charset="0"/>
                      </a:rPr>
                      <m:t>𝑡</m:t>
                    </m:r>
                  </m:oMath>
                </a14:m>
                <a:r>
                  <a:rPr lang="en-US" dirty="0"/>
                  <a:t>) is continuous</a:t>
                </a:r>
              </a:p>
              <a:p>
                <a:r>
                  <a:rPr lang="en-US" dirty="0"/>
                  <a:t>Then: </a:t>
                </a:r>
              </a:p>
              <a:p>
                <a:pPr lvl="1"/>
                <a:r>
                  <a:rPr lang="en-US" dirty="0"/>
                  <a:t>The joint-time collision set is open (and hence measurable) in initial relative state space</a:t>
                </a:r>
              </a:p>
              <a:p>
                <a:r>
                  <a:rPr lang="en-US" dirty="0"/>
                  <a:t>Consequences: </a:t>
                </a:r>
              </a:p>
              <a:p>
                <a:pPr lvl="1"/>
                <a:r>
                  <a:rPr lang="en-US" dirty="0"/>
                  <a:t>Probability of collision is well defined under these assumptions</a:t>
                </a:r>
              </a:p>
              <a:p>
                <a:pPr lvl="1"/>
                <a:endParaRPr lang="en-US" dirty="0"/>
              </a:p>
              <a:p>
                <a:endParaRPr lang="en-US" dirty="0"/>
              </a:p>
            </p:txBody>
          </p:sp>
        </mc:Choice>
        <mc:Fallback xmlns="">
          <p:sp>
            <p:nvSpPr>
              <p:cNvPr id="3" name="Content Placeholder 2">
                <a:extLst>
                  <a:ext uri="{FF2B5EF4-FFF2-40B4-BE49-F238E27FC236}">
                    <a16:creationId xmlns:a16="http://schemas.microsoft.com/office/drawing/2014/main" id="{C08C638D-4631-B641-6DD6-BD96A12C18E6}"/>
                  </a:ext>
                </a:extLst>
              </p:cNvPr>
              <p:cNvSpPr>
                <a:spLocks noGrp="1" noRot="1" noChangeAspect="1" noMove="1" noResize="1" noEditPoints="1" noAdjustHandles="1" noChangeArrowheads="1" noChangeShapeType="1" noTextEdit="1"/>
              </p:cNvSpPr>
              <p:nvPr>
                <p:ph idx="1"/>
              </p:nvPr>
            </p:nvSpPr>
            <p:spPr>
              <a:blipFill>
                <a:blip r:embed="rId2"/>
                <a:stretch>
                  <a:fillRect l="-122" t="-3364" b="-2294"/>
                </a:stretch>
              </a:blipFill>
            </p:spPr>
            <p:txBody>
              <a:bodyPr/>
              <a:lstStyle/>
              <a:p>
                <a:r>
                  <a:rPr lang="en-US">
                    <a:noFill/>
                  </a:rPr>
                  <a:t> </a:t>
                </a:r>
              </a:p>
            </p:txBody>
          </p:sp>
        </mc:Fallback>
      </mc:AlternateContent>
      <p:sp>
        <p:nvSpPr>
          <p:cNvPr id="4" name="Date Placeholder 3">
            <a:extLst>
              <a:ext uri="{FF2B5EF4-FFF2-40B4-BE49-F238E27FC236}">
                <a16:creationId xmlns:a16="http://schemas.microsoft.com/office/drawing/2014/main" id="{B84E9757-5DD1-2AD6-098D-22DE9D83A9E8}"/>
              </a:ext>
            </a:extLst>
          </p:cNvPr>
          <p:cNvSpPr>
            <a:spLocks noGrp="1"/>
          </p:cNvSpPr>
          <p:nvPr>
            <p:ph type="dt" sz="half" idx="10"/>
          </p:nvPr>
        </p:nvSpPr>
        <p:spPr/>
        <p:txBody>
          <a:bodyPr/>
          <a:lstStyle/>
          <a:p>
            <a:r>
              <a:rPr lang="en-US"/>
              <a:t>4/15/2022</a:t>
            </a:r>
            <a:endParaRPr lang="en-US" dirty="0"/>
          </a:p>
        </p:txBody>
      </p:sp>
      <p:sp>
        <p:nvSpPr>
          <p:cNvPr id="5" name="Footer Placeholder 4">
            <a:extLst>
              <a:ext uri="{FF2B5EF4-FFF2-40B4-BE49-F238E27FC236}">
                <a16:creationId xmlns:a16="http://schemas.microsoft.com/office/drawing/2014/main" id="{A1EBB639-AC9F-AEAE-0F80-F081D8249C78}"/>
              </a:ext>
            </a:extLst>
          </p:cNvPr>
          <p:cNvSpPr>
            <a:spLocks noGrp="1"/>
          </p:cNvSpPr>
          <p:nvPr>
            <p:ph type="ftr" sz="quarter" idx="11"/>
          </p:nvPr>
        </p:nvSpPr>
        <p:spPr/>
        <p:txBody>
          <a:bodyPr/>
          <a:lstStyle/>
          <a:p>
            <a:r>
              <a:rPr lang="en-US"/>
              <a:t>Progress toward collision risk management in spacecraft formations</a:t>
            </a:r>
            <a:endParaRPr lang="en-US" dirty="0"/>
          </a:p>
        </p:txBody>
      </p:sp>
      <p:sp>
        <p:nvSpPr>
          <p:cNvPr id="6" name="Slide Number Placeholder 5">
            <a:extLst>
              <a:ext uri="{FF2B5EF4-FFF2-40B4-BE49-F238E27FC236}">
                <a16:creationId xmlns:a16="http://schemas.microsoft.com/office/drawing/2014/main" id="{1D290494-3597-2B77-6C41-EA4B1E8AA480}"/>
              </a:ext>
            </a:extLst>
          </p:cNvPr>
          <p:cNvSpPr>
            <a:spLocks noGrp="1"/>
          </p:cNvSpPr>
          <p:nvPr>
            <p:ph type="sldNum" sz="quarter" idx="12"/>
          </p:nvPr>
        </p:nvSpPr>
        <p:spPr/>
        <p:txBody>
          <a:bodyPr/>
          <a:lstStyle/>
          <a:p>
            <a:fld id="{2D43A7CC-66C1-4E75-8C81-24DF013C57DC}" type="slidenum">
              <a:rPr lang="en-US" smtClean="0"/>
              <a:t>27</a:t>
            </a:fld>
            <a:endParaRPr lang="en-US" dirty="0"/>
          </a:p>
        </p:txBody>
      </p:sp>
    </p:spTree>
    <p:extLst>
      <p:ext uri="{BB962C8B-B14F-4D97-AF65-F5344CB8AC3E}">
        <p14:creationId xmlns:p14="http://schemas.microsoft.com/office/powerpoint/2010/main" val="13417739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E70099-CA0F-997D-D607-C4B23E5DB17D}"/>
              </a:ext>
            </a:extLst>
          </p:cNvPr>
          <p:cNvSpPr>
            <a:spLocks noGrp="1"/>
          </p:cNvSpPr>
          <p:nvPr>
            <p:ph type="title"/>
          </p:nvPr>
        </p:nvSpPr>
        <p:spPr/>
        <p:txBody>
          <a:bodyPr/>
          <a:lstStyle/>
          <a:p>
            <a:r>
              <a:rPr lang="en-US" dirty="0"/>
              <a:t>Result #2: </a:t>
            </a:r>
            <a:br>
              <a:rPr lang="en-US" dirty="0"/>
            </a:br>
            <a:r>
              <a:rPr lang="en-US" dirty="0"/>
              <a:t>Joint-time collision risk is “computable”</a:t>
            </a:r>
          </a:p>
        </p:txBody>
      </p:sp>
      <p:sp>
        <p:nvSpPr>
          <p:cNvPr id="4" name="Date Placeholder 3">
            <a:extLst>
              <a:ext uri="{FF2B5EF4-FFF2-40B4-BE49-F238E27FC236}">
                <a16:creationId xmlns:a16="http://schemas.microsoft.com/office/drawing/2014/main" id="{B84E9757-5DD1-2AD6-098D-22DE9D83A9E8}"/>
              </a:ext>
            </a:extLst>
          </p:cNvPr>
          <p:cNvSpPr>
            <a:spLocks noGrp="1"/>
          </p:cNvSpPr>
          <p:nvPr>
            <p:ph type="dt" sz="half" idx="10"/>
          </p:nvPr>
        </p:nvSpPr>
        <p:spPr/>
        <p:txBody>
          <a:bodyPr/>
          <a:lstStyle/>
          <a:p>
            <a:r>
              <a:rPr lang="en-US"/>
              <a:t>4/15/2022</a:t>
            </a:r>
            <a:endParaRPr lang="en-US" dirty="0"/>
          </a:p>
        </p:txBody>
      </p:sp>
      <p:sp>
        <p:nvSpPr>
          <p:cNvPr id="5" name="Footer Placeholder 4">
            <a:extLst>
              <a:ext uri="{FF2B5EF4-FFF2-40B4-BE49-F238E27FC236}">
                <a16:creationId xmlns:a16="http://schemas.microsoft.com/office/drawing/2014/main" id="{A1EBB639-AC9F-AEAE-0F80-F081D8249C78}"/>
              </a:ext>
            </a:extLst>
          </p:cNvPr>
          <p:cNvSpPr>
            <a:spLocks noGrp="1"/>
          </p:cNvSpPr>
          <p:nvPr>
            <p:ph type="ftr" sz="quarter" idx="11"/>
          </p:nvPr>
        </p:nvSpPr>
        <p:spPr/>
        <p:txBody>
          <a:bodyPr/>
          <a:lstStyle/>
          <a:p>
            <a:r>
              <a:rPr lang="en-US"/>
              <a:t>Progress toward collision risk management in spacecraft formations</a:t>
            </a:r>
            <a:endParaRPr lang="en-US" dirty="0"/>
          </a:p>
        </p:txBody>
      </p:sp>
      <p:sp>
        <p:nvSpPr>
          <p:cNvPr id="6" name="Slide Number Placeholder 5">
            <a:extLst>
              <a:ext uri="{FF2B5EF4-FFF2-40B4-BE49-F238E27FC236}">
                <a16:creationId xmlns:a16="http://schemas.microsoft.com/office/drawing/2014/main" id="{1D290494-3597-2B77-6C41-EA4B1E8AA480}"/>
              </a:ext>
            </a:extLst>
          </p:cNvPr>
          <p:cNvSpPr>
            <a:spLocks noGrp="1"/>
          </p:cNvSpPr>
          <p:nvPr>
            <p:ph type="sldNum" sz="quarter" idx="12"/>
          </p:nvPr>
        </p:nvSpPr>
        <p:spPr/>
        <p:txBody>
          <a:bodyPr/>
          <a:lstStyle/>
          <a:p>
            <a:fld id="{2D43A7CC-66C1-4E75-8C81-24DF013C57DC}" type="slidenum">
              <a:rPr lang="en-US" smtClean="0"/>
              <a:t>28</a:t>
            </a:fld>
            <a:endParaRPr lang="en-US" dirty="0"/>
          </a:p>
        </p:txBody>
      </p:sp>
      <mc:AlternateContent xmlns:mc="http://schemas.openxmlformats.org/markup-compatibility/2006" xmlns:a14="http://schemas.microsoft.com/office/drawing/2010/main">
        <mc:Choice Requires="a14">
          <p:sp>
            <p:nvSpPr>
              <p:cNvPr id="15" name="Content Placeholder 2">
                <a:extLst>
                  <a:ext uri="{FF2B5EF4-FFF2-40B4-BE49-F238E27FC236}">
                    <a16:creationId xmlns:a16="http://schemas.microsoft.com/office/drawing/2014/main" id="{D3DBC543-159B-4021-49E0-133C46CEDF10}"/>
                  </a:ext>
                </a:extLst>
              </p:cNvPr>
              <p:cNvSpPr>
                <a:spLocks noGrp="1"/>
              </p:cNvSpPr>
              <p:nvPr>
                <p:ph sz="half" idx="1"/>
              </p:nvPr>
            </p:nvSpPr>
            <p:spPr>
              <a:xfrm>
                <a:off x="1984248" y="2185639"/>
                <a:ext cx="3725176" cy="3940840"/>
              </a:xfrm>
            </p:spPr>
            <p:txBody>
              <a:bodyPr>
                <a:normAutofit fontScale="77500" lnSpcReduction="20000"/>
              </a:bodyPr>
              <a:lstStyle/>
              <a:p>
                <a:r>
                  <a:rPr lang="en-US" dirty="0"/>
                  <a:t>Assumptions (in addition to 1-3): </a:t>
                </a:r>
              </a:p>
              <a:p>
                <a:pPr marL="962406" lvl="1" indent="-514350">
                  <a:buFont typeface="+mj-lt"/>
                  <a:buAutoNum type="arabicPeriod" startAt="4"/>
                </a:pPr>
                <a:r>
                  <a:rPr lang="en-US" dirty="0"/>
                  <a:t>Hard-body radius varies continuously for </a:t>
                </a:r>
                <a14:m>
                  <m:oMath xmlns:m="http://schemas.openxmlformats.org/officeDocument/2006/math">
                    <m:r>
                      <a:rPr lang="en-US" i="1" dirty="0" smtClean="0">
                        <a:latin typeface="Cambria Math" panose="02040503050406030204" pitchFamily="18" charset="0"/>
                      </a:rPr>
                      <m:t>𝑡</m:t>
                    </m:r>
                  </m:oMath>
                </a14:m>
                <a:r>
                  <a:rPr lang="en-US" dirty="0"/>
                  <a:t> in </a:t>
                </a:r>
                <a14:m>
                  <m:oMath xmlns:m="http://schemas.openxmlformats.org/officeDocument/2006/math">
                    <m:d>
                      <m:dPr>
                        <m:begChr m:val="["/>
                        <m:endChr m:val="]"/>
                        <m:ctrlPr>
                          <a:rPr lang="en-US" b="0" i="1" dirty="0" smtClean="0">
                            <a:latin typeface="Cambria Math" panose="02040503050406030204" pitchFamily="18" charset="0"/>
                          </a:rPr>
                        </m:ctrlPr>
                      </m:dPr>
                      <m:e>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𝑡</m:t>
                            </m:r>
                          </m:e>
                          <m:sub>
                            <m:r>
                              <a:rPr lang="en-US" b="0" i="1" dirty="0" smtClean="0">
                                <a:latin typeface="Cambria Math" panose="02040503050406030204" pitchFamily="18" charset="0"/>
                              </a:rPr>
                              <m:t>0</m:t>
                            </m:r>
                          </m:sub>
                        </m:sSub>
                        <m:r>
                          <a:rPr lang="en-US" b="0" i="1" dirty="0" smtClean="0">
                            <a:latin typeface="Cambria Math" panose="02040503050406030204" pitchFamily="18" charset="0"/>
                          </a:rPr>
                          <m:t>,</m:t>
                        </m:r>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𝑡</m:t>
                            </m:r>
                          </m:e>
                          <m:sub>
                            <m:r>
                              <a:rPr lang="en-US" b="0" i="1" dirty="0" smtClean="0">
                                <a:latin typeface="Cambria Math" panose="02040503050406030204" pitchFamily="18" charset="0"/>
                              </a:rPr>
                              <m:t>𝑓</m:t>
                            </m:r>
                          </m:sub>
                        </m:sSub>
                      </m:e>
                    </m:d>
                  </m:oMath>
                </a14:m>
                <a:endParaRPr lang="en-US" dirty="0"/>
              </a:p>
              <a:p>
                <a:r>
                  <a:rPr lang="en-US" dirty="0"/>
                  <a:t>Then: </a:t>
                </a:r>
              </a:p>
              <a:p>
                <a:pPr lvl="1"/>
                <a:r>
                  <a:rPr lang="en-US" dirty="0"/>
                  <a:t>Probability of collision can be approximated as a limit of finite timestep approximations</a:t>
                </a:r>
              </a:p>
              <a:p>
                <a:r>
                  <a:rPr lang="en-US" dirty="0"/>
                  <a:t>Consequences: </a:t>
                </a:r>
              </a:p>
              <a:p>
                <a:pPr lvl="1"/>
                <a:r>
                  <a:rPr lang="en-US" dirty="0"/>
                  <a:t>Probability of collision is practically computable </a:t>
                </a:r>
              </a:p>
              <a:p>
                <a:pPr marL="448056" lvl="1" indent="0">
                  <a:buNone/>
                </a:pPr>
                <a:endParaRPr lang="en-US" dirty="0"/>
              </a:p>
            </p:txBody>
          </p:sp>
        </mc:Choice>
        <mc:Fallback xmlns="">
          <p:sp>
            <p:nvSpPr>
              <p:cNvPr id="15" name="Content Placeholder 2">
                <a:extLst>
                  <a:ext uri="{FF2B5EF4-FFF2-40B4-BE49-F238E27FC236}">
                    <a16:creationId xmlns:a16="http://schemas.microsoft.com/office/drawing/2014/main" id="{D3DBC543-159B-4021-49E0-133C46CEDF10}"/>
                  </a:ext>
                </a:extLst>
              </p:cNvPr>
              <p:cNvSpPr>
                <a:spLocks noGrp="1" noRot="1" noChangeAspect="1" noMove="1" noResize="1" noEditPoints="1" noAdjustHandles="1" noChangeArrowheads="1" noChangeShapeType="1" noTextEdit="1"/>
              </p:cNvSpPr>
              <p:nvPr>
                <p:ph sz="half" idx="1"/>
              </p:nvPr>
            </p:nvSpPr>
            <p:spPr>
              <a:xfrm>
                <a:off x="1984248" y="2185639"/>
                <a:ext cx="3725176" cy="3940840"/>
              </a:xfrm>
              <a:blipFill>
                <a:blip r:embed="rId2"/>
                <a:stretch>
                  <a:fillRect t="-3096" r="-2128"/>
                </a:stretch>
              </a:blipFill>
            </p:spPr>
            <p:txBody>
              <a:bodyPr/>
              <a:lstStyle/>
              <a:p>
                <a:r>
                  <a:rPr lang="en-US">
                    <a:noFill/>
                  </a:rPr>
                  <a:t> </a:t>
                </a:r>
              </a:p>
            </p:txBody>
          </p:sp>
        </mc:Fallback>
      </mc:AlternateContent>
      <p:pic>
        <p:nvPicPr>
          <p:cNvPr id="16" name="Content Placeholder 7">
            <a:extLst>
              <a:ext uri="{FF2B5EF4-FFF2-40B4-BE49-F238E27FC236}">
                <a16:creationId xmlns:a16="http://schemas.microsoft.com/office/drawing/2014/main" id="{19FFA156-211F-E6FF-6334-3D099D9D9923}"/>
              </a:ext>
            </a:extLst>
          </p:cNvPr>
          <p:cNvPicPr>
            <a:picLocks noGrp="1" noChangeAspect="1"/>
          </p:cNvPicPr>
          <p:nvPr>
            <p:ph sz="half" idx="2"/>
          </p:nvPr>
        </p:nvPicPr>
        <p:blipFill>
          <a:blip r:embed="rId3"/>
          <a:stretch>
            <a:fillRect/>
          </a:stretch>
        </p:blipFill>
        <p:spPr>
          <a:xfrm>
            <a:off x="5732421" y="2562867"/>
            <a:ext cx="6271451" cy="3422553"/>
          </a:xfrm>
        </p:spPr>
      </p:pic>
    </p:spTree>
    <p:extLst>
      <p:ext uri="{BB962C8B-B14F-4D97-AF65-F5344CB8AC3E}">
        <p14:creationId xmlns:p14="http://schemas.microsoft.com/office/powerpoint/2010/main" val="29415763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257C559-6B58-0F2E-674F-2CAE93833736}"/>
              </a:ext>
            </a:extLst>
          </p:cNvPr>
          <p:cNvSpPr>
            <a:spLocks noGrp="1"/>
          </p:cNvSpPr>
          <p:nvPr>
            <p:ph type="title"/>
          </p:nvPr>
        </p:nvSpPr>
        <p:spPr/>
        <p:txBody>
          <a:bodyPr>
            <a:normAutofit/>
          </a:bodyPr>
          <a:lstStyle/>
          <a:p>
            <a:r>
              <a:rPr lang="en-US" dirty="0"/>
              <a:t>Cylindrical orthogonal collision probabilities </a:t>
            </a:r>
            <a:br>
              <a:rPr lang="en-US" dirty="0"/>
            </a:br>
            <a:r>
              <a:rPr lang="en-US" dirty="0"/>
              <a:t>Bounds</a:t>
            </a:r>
          </a:p>
        </p:txBody>
      </p:sp>
      <p:sp>
        <p:nvSpPr>
          <p:cNvPr id="11" name="Text Placeholder 10">
            <a:extLst>
              <a:ext uri="{FF2B5EF4-FFF2-40B4-BE49-F238E27FC236}">
                <a16:creationId xmlns:a16="http://schemas.microsoft.com/office/drawing/2014/main" id="{ACD5F145-907B-C272-408D-4883BB98E14F}"/>
              </a:ext>
            </a:extLst>
          </p:cNvPr>
          <p:cNvSpPr>
            <a:spLocks noGrp="1"/>
          </p:cNvSpPr>
          <p:nvPr>
            <p:ph type="body" idx="1"/>
          </p:nvPr>
        </p:nvSpPr>
        <p:spPr/>
        <p:txBody>
          <a:bodyPr>
            <a:normAutofit lnSpcReduction="10000"/>
          </a:bodyPr>
          <a:lstStyle/>
          <a:p>
            <a:r>
              <a:rPr lang="en-US" dirty="0"/>
              <a:t>Rationale</a:t>
            </a:r>
          </a:p>
        </p:txBody>
      </p:sp>
      <p:sp>
        <p:nvSpPr>
          <p:cNvPr id="12" name="Content Placeholder 11">
            <a:extLst>
              <a:ext uri="{FF2B5EF4-FFF2-40B4-BE49-F238E27FC236}">
                <a16:creationId xmlns:a16="http://schemas.microsoft.com/office/drawing/2014/main" id="{431AB8E9-7B0E-1067-8F12-74F3BF6B619D}"/>
              </a:ext>
            </a:extLst>
          </p:cNvPr>
          <p:cNvSpPr>
            <a:spLocks noGrp="1"/>
          </p:cNvSpPr>
          <p:nvPr>
            <p:ph sz="half" idx="2"/>
          </p:nvPr>
        </p:nvSpPr>
        <p:spPr/>
        <p:txBody>
          <a:bodyPr>
            <a:normAutofit/>
          </a:bodyPr>
          <a:lstStyle/>
          <a:p>
            <a:r>
              <a:rPr lang="en-US" dirty="0"/>
              <a:t>Follows from equivalence of finite-dimensional vector norms</a:t>
            </a:r>
          </a:p>
          <a:p>
            <a:r>
              <a:rPr lang="en-US" dirty="0"/>
              <a:t>Reflect collision set inclusion/exclusion relationships</a:t>
            </a:r>
          </a:p>
        </p:txBody>
      </p:sp>
      <p:sp>
        <p:nvSpPr>
          <p:cNvPr id="13" name="Text Placeholder 12">
            <a:extLst>
              <a:ext uri="{FF2B5EF4-FFF2-40B4-BE49-F238E27FC236}">
                <a16:creationId xmlns:a16="http://schemas.microsoft.com/office/drawing/2014/main" id="{A3FE82AC-E3B1-E11A-E025-5264A32D17D1}"/>
              </a:ext>
            </a:extLst>
          </p:cNvPr>
          <p:cNvSpPr>
            <a:spLocks noGrp="1"/>
          </p:cNvSpPr>
          <p:nvPr>
            <p:ph type="body" sz="quarter" idx="3"/>
          </p:nvPr>
        </p:nvSpPr>
        <p:spPr/>
        <p:txBody>
          <a:bodyPr>
            <a:normAutofit lnSpcReduction="10000"/>
          </a:bodyPr>
          <a:lstStyle/>
          <a:p>
            <a:r>
              <a:rPr lang="en-US" dirty="0"/>
              <a:t>Bounds (instantaneous + joint-time cases)</a:t>
            </a:r>
          </a:p>
        </p:txBody>
      </p:sp>
      <mc:AlternateContent xmlns:mc="http://schemas.openxmlformats.org/markup-compatibility/2006" xmlns:a14="http://schemas.microsoft.com/office/drawing/2010/main">
        <mc:Choice Requires="a14">
          <p:graphicFrame>
            <p:nvGraphicFramePr>
              <p:cNvPr id="16" name="Table 16">
                <a:extLst>
                  <a:ext uri="{FF2B5EF4-FFF2-40B4-BE49-F238E27FC236}">
                    <a16:creationId xmlns:a16="http://schemas.microsoft.com/office/drawing/2014/main" id="{919A7521-60FC-6D05-DB0B-2CE01B5A98A4}"/>
                  </a:ext>
                </a:extLst>
              </p:cNvPr>
              <p:cNvGraphicFramePr>
                <a:graphicFrameLocks noGrp="1"/>
              </p:cNvGraphicFramePr>
              <p:nvPr>
                <p:ph sz="quarter" idx="4"/>
                <p:extLst>
                  <p:ext uri="{D42A27DB-BD31-4B8C-83A1-F6EECF244321}">
                    <p14:modId xmlns:p14="http://schemas.microsoft.com/office/powerpoint/2010/main" val="4143469319"/>
                  </p:ext>
                </p:extLst>
              </p:nvPr>
            </p:nvGraphicFramePr>
            <p:xfrm>
              <a:off x="7050088" y="2898775"/>
              <a:ext cx="4919661" cy="1893674"/>
            </p:xfrm>
            <a:graphic>
              <a:graphicData uri="http://schemas.openxmlformats.org/drawingml/2006/table">
                <a:tbl>
                  <a:tblPr firstRow="1" bandRow="1">
                    <a:tableStyleId>{5C22544A-7EE6-4342-B048-85BDC9FD1C3A}</a:tableStyleId>
                  </a:tblPr>
                  <a:tblGrid>
                    <a:gridCol w="1190663">
                      <a:extLst>
                        <a:ext uri="{9D8B030D-6E8A-4147-A177-3AD203B41FA5}">
                          <a16:colId xmlns:a16="http://schemas.microsoft.com/office/drawing/2014/main" val="3885248310"/>
                        </a:ext>
                      </a:extLst>
                    </a:gridCol>
                    <a:gridCol w="1761893">
                      <a:extLst>
                        <a:ext uri="{9D8B030D-6E8A-4147-A177-3AD203B41FA5}">
                          <a16:colId xmlns:a16="http://schemas.microsoft.com/office/drawing/2014/main" val="2700777191"/>
                        </a:ext>
                      </a:extLst>
                    </a:gridCol>
                    <a:gridCol w="1967105">
                      <a:extLst>
                        <a:ext uri="{9D8B030D-6E8A-4147-A177-3AD203B41FA5}">
                          <a16:colId xmlns:a16="http://schemas.microsoft.com/office/drawing/2014/main" val="1852593406"/>
                        </a:ext>
                      </a:extLst>
                    </a:gridCol>
                  </a:tblGrid>
                  <a:tr h="587479">
                    <a:tc>
                      <a:txBody>
                        <a:bodyPr/>
                        <a:lstStyle/>
                        <a:p>
                          <a:r>
                            <a:rPr lang="en-US" dirty="0"/>
                            <a:t>Compared norm</a:t>
                          </a:r>
                        </a:p>
                      </a:txBody>
                      <a:tcPr anchor="ctr"/>
                    </a:tc>
                    <a:tc>
                      <a:txBody>
                        <a:bodyPr/>
                        <a:lstStyle/>
                        <a:p>
                          <a:r>
                            <a:rPr lang="en-US" dirty="0"/>
                            <a:t>Lower bound (multiple of </a:t>
                          </a:r>
                          <a14:m>
                            <m:oMath xmlns:m="http://schemas.openxmlformats.org/officeDocument/2006/math">
                              <m:sSub>
                                <m:sSubPr>
                                  <m:ctrlPr>
                                    <a:rPr lang="en-US" b="1" i="1" dirty="0" smtClean="0">
                                      <a:latin typeface="Cambria Math" panose="02040503050406030204" pitchFamily="18" charset="0"/>
                                    </a:rPr>
                                  </m:ctrlPr>
                                </m:sSubPr>
                                <m:e>
                                  <m:r>
                                    <a:rPr lang="en-US" i="1" dirty="0" smtClean="0">
                                      <a:latin typeface="Cambria Math" panose="02040503050406030204" pitchFamily="18" charset="0"/>
                                    </a:rPr>
                                    <m:t>𝑙</m:t>
                                  </m:r>
                                </m:e>
                                <m:sub>
                                  <m:r>
                                    <a:rPr lang="en-US" b="1" i="1" dirty="0" smtClean="0">
                                      <a:latin typeface="Cambria Math" panose="02040503050406030204" pitchFamily="18" charset="0"/>
                                    </a:rPr>
                                    <m:t>𝒊</m:t>
                                  </m:r>
                                  <m:r>
                                    <a:rPr lang="en-US" b="1" i="1" dirty="0" smtClean="0">
                                      <a:latin typeface="Cambria Math" panose="02040503050406030204" pitchFamily="18" charset="0"/>
                                    </a:rPr>
                                    <m:t>,</m:t>
                                  </m:r>
                                  <m:r>
                                    <a:rPr lang="en-US" b="1" i="1" dirty="0" smtClean="0">
                                      <a:latin typeface="Cambria Math" panose="02040503050406030204" pitchFamily="18" charset="0"/>
                                    </a:rPr>
                                    <m:t>𝒋</m:t>
                                  </m:r>
                                </m:sub>
                              </m:sSub>
                            </m:oMath>
                          </a14:m>
                          <a:r>
                            <a:rPr lang="en-US" dirty="0"/>
                            <a:t>)</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Upper bound (multiple of </a:t>
                          </a:r>
                          <a14:m>
                            <m:oMath xmlns:m="http://schemas.openxmlformats.org/officeDocument/2006/math">
                              <m:sSub>
                                <m:sSubPr>
                                  <m:ctrlPr>
                                    <a:rPr lang="en-US" b="1" i="1" dirty="0" smtClean="0">
                                      <a:latin typeface="Cambria Math" panose="02040503050406030204" pitchFamily="18" charset="0"/>
                                    </a:rPr>
                                  </m:ctrlPr>
                                </m:sSubPr>
                                <m:e>
                                  <m:r>
                                    <a:rPr lang="en-US" i="1" dirty="0" smtClean="0">
                                      <a:latin typeface="Cambria Math" panose="02040503050406030204" pitchFamily="18" charset="0"/>
                                    </a:rPr>
                                    <m:t>𝑙</m:t>
                                  </m:r>
                                </m:e>
                                <m:sub>
                                  <m:r>
                                    <a:rPr lang="en-US" b="1" i="1" dirty="0" smtClean="0">
                                      <a:latin typeface="Cambria Math" panose="02040503050406030204" pitchFamily="18" charset="0"/>
                                    </a:rPr>
                                    <m:t>𝒊</m:t>
                                  </m:r>
                                  <m:r>
                                    <a:rPr lang="en-US" b="1" i="1" dirty="0" smtClean="0">
                                      <a:latin typeface="Cambria Math" panose="02040503050406030204" pitchFamily="18" charset="0"/>
                                    </a:rPr>
                                    <m:t>,</m:t>
                                  </m:r>
                                  <m:r>
                                    <a:rPr lang="en-US" b="1" i="1" dirty="0" smtClean="0">
                                      <a:latin typeface="Cambria Math" panose="02040503050406030204" pitchFamily="18" charset="0"/>
                                    </a:rPr>
                                    <m:t>𝒋</m:t>
                                  </m:r>
                                </m:sub>
                              </m:sSub>
                            </m:oMath>
                          </a14:m>
                          <a:r>
                            <a:rPr lang="en-US" dirty="0"/>
                            <a:t>) </a:t>
                          </a:r>
                        </a:p>
                      </a:txBody>
                      <a:tcPr anchor="ctr"/>
                    </a:tc>
                    <a:extLst>
                      <a:ext uri="{0D108BD9-81ED-4DB2-BD59-A6C34878D82A}">
                        <a16:rowId xmlns:a16="http://schemas.microsoft.com/office/drawing/2014/main" val="665861389"/>
                      </a:ext>
                    </a:extLst>
                  </a:tr>
                  <a:tr h="587479">
                    <a:tc>
                      <a:txBody>
                        <a:bodyPr/>
                        <a:lstStyle/>
                        <a:p>
                          <a:r>
                            <a:rPr lang="en-US" dirty="0"/>
                            <a:t>Euclidean (</a:t>
                          </a:r>
                          <a14:m>
                            <m:oMath xmlns:m="http://schemas.openxmlformats.org/officeDocument/2006/math">
                              <m:sSup>
                                <m:sSupPr>
                                  <m:ctrlPr>
                                    <a:rPr lang="en-US" b="0" i="1" dirty="0" smtClean="0">
                                      <a:latin typeface="Cambria Math" panose="02040503050406030204" pitchFamily="18" charset="0"/>
                                    </a:rPr>
                                  </m:ctrlPr>
                                </m:sSupPr>
                                <m:e>
                                  <m:r>
                                    <a:rPr lang="en-US" i="1" dirty="0" smtClean="0">
                                      <a:latin typeface="Cambria Math" panose="02040503050406030204" pitchFamily="18" charset="0"/>
                                    </a:rPr>
                                    <m:t>𝐿</m:t>
                                  </m:r>
                                </m:e>
                                <m:sup>
                                  <m:r>
                                    <a:rPr lang="en-US" b="0" i="1" dirty="0" smtClean="0">
                                      <a:latin typeface="Cambria Math" panose="02040503050406030204" pitchFamily="18" charset="0"/>
                                    </a:rPr>
                                    <m:t>2</m:t>
                                  </m:r>
                                </m:sup>
                              </m:sSup>
                            </m:oMath>
                          </a14:m>
                          <a:r>
                            <a:rPr lang="en-US" dirty="0"/>
                            <a:t>) </a:t>
                          </a:r>
                        </a:p>
                      </a:txBody>
                      <a:tcPr anchor="ctr"/>
                    </a:tc>
                    <a:tc>
                      <a:txBody>
                        <a:bodyPr/>
                        <a:lstStyle/>
                        <a:p>
                          <a:pPr algn="ct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1</m:t>
                                </m:r>
                              </m:oMath>
                            </m:oMathPara>
                          </a14:m>
                          <a:endParaRPr lang="en-US" dirty="0"/>
                        </a:p>
                      </a:txBody>
                      <a:tcPr anchor="ctr"/>
                    </a:tc>
                    <a:tc>
                      <a:txBody>
                        <a:bodyPr/>
                        <a:lstStyle/>
                        <a:p>
                          <a:pPr algn="ctr"/>
                          <a14:m>
                            <m:oMathPara xmlns:m="http://schemas.openxmlformats.org/officeDocument/2006/math">
                              <m:oMathParaPr>
                                <m:jc m:val="centerGroup"/>
                              </m:oMathParaPr>
                              <m:oMath xmlns:m="http://schemas.openxmlformats.org/officeDocument/2006/math">
                                <m:rad>
                                  <m:radPr>
                                    <m:degHide m:val="on"/>
                                    <m:ctrlPr>
                                      <a:rPr lang="en-US" b="0" i="1" smtClean="0">
                                        <a:latin typeface="Cambria Math" panose="02040503050406030204" pitchFamily="18" charset="0"/>
                                      </a:rPr>
                                    </m:ctrlPr>
                                  </m:radPr>
                                  <m:deg/>
                                  <m:e>
                                    <m:r>
                                      <a:rPr lang="en-US" b="0" i="1" smtClean="0">
                                        <a:latin typeface="Cambria Math" panose="02040503050406030204" pitchFamily="18" charset="0"/>
                                      </a:rPr>
                                      <m:t>3/2</m:t>
                                    </m:r>
                                  </m:e>
                                </m:rad>
                              </m:oMath>
                            </m:oMathPara>
                          </a14:m>
                          <a:endParaRPr lang="en-US" dirty="0"/>
                        </a:p>
                      </a:txBody>
                      <a:tcPr anchor="ctr"/>
                    </a:tc>
                    <a:extLst>
                      <a:ext uri="{0D108BD9-81ED-4DB2-BD59-A6C34878D82A}">
                        <a16:rowId xmlns:a16="http://schemas.microsoft.com/office/drawing/2014/main" val="1209588922"/>
                      </a:ext>
                    </a:extLst>
                  </a:tr>
                  <a:tr h="587479">
                    <a:tc>
                      <a:txBody>
                        <a:bodyPr/>
                        <a:lstStyle/>
                        <a:p>
                          <a:r>
                            <a:rPr lang="en-US" dirty="0"/>
                            <a:t>Box</a:t>
                          </a:r>
                          <a:r>
                            <a:rPr lang="en-US" baseline="0" dirty="0"/>
                            <a:t> </a:t>
                          </a:r>
                          <a:r>
                            <a:rPr lang="en-US" dirty="0"/>
                            <a:t>(</a:t>
                          </a:r>
                          <a14:m>
                            <m:oMath xmlns:m="http://schemas.openxmlformats.org/officeDocument/2006/math">
                              <m:sSup>
                                <m:sSupPr>
                                  <m:ctrlPr>
                                    <a:rPr lang="en-US" b="0" i="1" dirty="0" smtClean="0">
                                      <a:latin typeface="Cambria Math" panose="02040503050406030204" pitchFamily="18" charset="0"/>
                                    </a:rPr>
                                  </m:ctrlPr>
                                </m:sSupPr>
                                <m:e>
                                  <m:r>
                                    <a:rPr lang="en-US" i="1" dirty="0" smtClean="0">
                                      <a:latin typeface="Cambria Math" panose="02040503050406030204" pitchFamily="18" charset="0"/>
                                    </a:rPr>
                                    <m:t>𝐿</m:t>
                                  </m:r>
                                </m:e>
                                <m:sup>
                                  <m:r>
                                    <a:rPr lang="en-US" b="0" i="1" dirty="0" smtClean="0">
                                      <a:latin typeface="Cambria Math" panose="02040503050406030204" pitchFamily="18" charset="0"/>
                                    </a:rPr>
                                    <m:t>∞</m:t>
                                  </m:r>
                                </m:sup>
                              </m:sSup>
                            </m:oMath>
                          </a14:m>
                          <a:r>
                            <a:rPr lang="en-US" dirty="0"/>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ad>
                                  <m:radPr>
                                    <m:degHide m:val="on"/>
                                    <m:ctrlPr>
                                      <a:rPr lang="en-US" b="0" i="1" smtClean="0">
                                        <a:latin typeface="Cambria Math" panose="02040503050406030204" pitchFamily="18" charset="0"/>
                                      </a:rPr>
                                    </m:ctrlPr>
                                  </m:radPr>
                                  <m:deg/>
                                  <m:e>
                                    <m:r>
                                      <a:rPr lang="en-US" b="0" i="1" smtClean="0">
                                        <a:latin typeface="Cambria Math" panose="02040503050406030204" pitchFamily="18" charset="0"/>
                                      </a:rPr>
                                      <m:t>1/2</m:t>
                                    </m:r>
                                  </m:e>
                                </m:rad>
                              </m:oMath>
                            </m:oMathPara>
                          </a14:m>
                          <a:endParaRPr lang="en-US" dirty="0"/>
                        </a:p>
                      </a:txBody>
                      <a:tcPr anchor="ctr"/>
                    </a:tc>
                    <a:tc>
                      <a:txBody>
                        <a:bodyPr/>
                        <a:lstStyle/>
                        <a:p>
                          <a:pPr algn="ct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1</m:t>
                                </m:r>
                              </m:oMath>
                            </m:oMathPara>
                          </a14:m>
                          <a:endParaRPr lang="en-US" dirty="0"/>
                        </a:p>
                      </a:txBody>
                      <a:tcPr anchor="ctr"/>
                    </a:tc>
                    <a:extLst>
                      <a:ext uri="{0D108BD9-81ED-4DB2-BD59-A6C34878D82A}">
                        <a16:rowId xmlns:a16="http://schemas.microsoft.com/office/drawing/2014/main" val="2697091315"/>
                      </a:ext>
                    </a:extLst>
                  </a:tr>
                </a:tbl>
              </a:graphicData>
            </a:graphic>
          </p:graphicFrame>
        </mc:Choice>
        <mc:Fallback xmlns="">
          <p:graphicFrame>
            <p:nvGraphicFramePr>
              <p:cNvPr id="16" name="Table 16">
                <a:extLst>
                  <a:ext uri="{FF2B5EF4-FFF2-40B4-BE49-F238E27FC236}">
                    <a16:creationId xmlns:a16="http://schemas.microsoft.com/office/drawing/2014/main" id="{919A7521-60FC-6D05-DB0B-2CE01B5A98A4}"/>
                  </a:ext>
                </a:extLst>
              </p:cNvPr>
              <p:cNvGraphicFramePr>
                <a:graphicFrameLocks noGrp="1"/>
              </p:cNvGraphicFramePr>
              <p:nvPr>
                <p:ph sz="quarter" idx="4"/>
                <p:extLst>
                  <p:ext uri="{D42A27DB-BD31-4B8C-83A1-F6EECF244321}">
                    <p14:modId xmlns:p14="http://schemas.microsoft.com/office/powerpoint/2010/main" val="4143469319"/>
                  </p:ext>
                </p:extLst>
              </p:nvPr>
            </p:nvGraphicFramePr>
            <p:xfrm>
              <a:off x="7050088" y="2898775"/>
              <a:ext cx="4919661" cy="1893674"/>
            </p:xfrm>
            <a:graphic>
              <a:graphicData uri="http://schemas.openxmlformats.org/drawingml/2006/table">
                <a:tbl>
                  <a:tblPr firstRow="1" bandRow="1">
                    <a:tableStyleId>{5C22544A-7EE6-4342-B048-85BDC9FD1C3A}</a:tableStyleId>
                  </a:tblPr>
                  <a:tblGrid>
                    <a:gridCol w="1190663">
                      <a:extLst>
                        <a:ext uri="{9D8B030D-6E8A-4147-A177-3AD203B41FA5}">
                          <a16:colId xmlns:a16="http://schemas.microsoft.com/office/drawing/2014/main" val="3885248310"/>
                        </a:ext>
                      </a:extLst>
                    </a:gridCol>
                    <a:gridCol w="1761893">
                      <a:extLst>
                        <a:ext uri="{9D8B030D-6E8A-4147-A177-3AD203B41FA5}">
                          <a16:colId xmlns:a16="http://schemas.microsoft.com/office/drawing/2014/main" val="2700777191"/>
                        </a:ext>
                      </a:extLst>
                    </a:gridCol>
                    <a:gridCol w="1967105">
                      <a:extLst>
                        <a:ext uri="{9D8B030D-6E8A-4147-A177-3AD203B41FA5}">
                          <a16:colId xmlns:a16="http://schemas.microsoft.com/office/drawing/2014/main" val="1852593406"/>
                        </a:ext>
                      </a:extLst>
                    </a:gridCol>
                  </a:tblGrid>
                  <a:tr h="666115">
                    <a:tc>
                      <a:txBody>
                        <a:bodyPr/>
                        <a:lstStyle/>
                        <a:p>
                          <a:r>
                            <a:rPr lang="en-US" dirty="0"/>
                            <a:t>Compared norm</a:t>
                          </a:r>
                        </a:p>
                      </a:txBody>
                      <a:tcPr anchor="ctr"/>
                    </a:tc>
                    <a:tc>
                      <a:txBody>
                        <a:bodyPr/>
                        <a:lstStyle/>
                        <a:p>
                          <a:endParaRPr lang="en-US"/>
                        </a:p>
                      </a:txBody>
                      <a:tcPr anchor="ctr">
                        <a:blipFill>
                          <a:blip r:embed="rId2"/>
                          <a:stretch>
                            <a:fillRect l="-68166" t="-4545" r="-113149" b="-185455"/>
                          </a:stretch>
                        </a:blipFill>
                      </a:tcPr>
                    </a:tc>
                    <a:tc>
                      <a:txBody>
                        <a:bodyPr/>
                        <a:lstStyle/>
                        <a:p>
                          <a:endParaRPr lang="en-US"/>
                        </a:p>
                      </a:txBody>
                      <a:tcPr anchor="ctr">
                        <a:blipFill>
                          <a:blip r:embed="rId2"/>
                          <a:stretch>
                            <a:fillRect l="-150464" t="-4545" r="-1238" b="-185455"/>
                          </a:stretch>
                        </a:blipFill>
                      </a:tcPr>
                    </a:tc>
                    <a:extLst>
                      <a:ext uri="{0D108BD9-81ED-4DB2-BD59-A6C34878D82A}">
                        <a16:rowId xmlns:a16="http://schemas.microsoft.com/office/drawing/2014/main" val="665861389"/>
                      </a:ext>
                    </a:extLst>
                  </a:tr>
                  <a:tr h="640080">
                    <a:tc>
                      <a:txBody>
                        <a:bodyPr/>
                        <a:lstStyle/>
                        <a:p>
                          <a:endParaRPr lang="en-US"/>
                        </a:p>
                      </a:txBody>
                      <a:tcPr anchor="ctr">
                        <a:blipFill>
                          <a:blip r:embed="rId2"/>
                          <a:stretch>
                            <a:fillRect l="-510" t="-109524" r="-314286" b="-94286"/>
                          </a:stretch>
                        </a:blipFill>
                      </a:tcPr>
                    </a:tc>
                    <a:tc>
                      <a:txBody>
                        <a:bodyPr/>
                        <a:lstStyle/>
                        <a:p>
                          <a:endParaRPr lang="en-US"/>
                        </a:p>
                      </a:txBody>
                      <a:tcPr anchor="ctr">
                        <a:blipFill>
                          <a:blip r:embed="rId2"/>
                          <a:stretch>
                            <a:fillRect l="-68166" t="-109524" r="-113149" b="-94286"/>
                          </a:stretch>
                        </a:blipFill>
                      </a:tcPr>
                    </a:tc>
                    <a:tc>
                      <a:txBody>
                        <a:bodyPr/>
                        <a:lstStyle/>
                        <a:p>
                          <a:endParaRPr lang="en-US"/>
                        </a:p>
                      </a:txBody>
                      <a:tcPr anchor="ctr">
                        <a:blipFill>
                          <a:blip r:embed="rId2"/>
                          <a:stretch>
                            <a:fillRect l="-150464" t="-109524" r="-1238" b="-94286"/>
                          </a:stretch>
                        </a:blipFill>
                      </a:tcPr>
                    </a:tc>
                    <a:extLst>
                      <a:ext uri="{0D108BD9-81ED-4DB2-BD59-A6C34878D82A}">
                        <a16:rowId xmlns:a16="http://schemas.microsoft.com/office/drawing/2014/main" val="1209588922"/>
                      </a:ext>
                    </a:extLst>
                  </a:tr>
                  <a:tr h="587479">
                    <a:tc>
                      <a:txBody>
                        <a:bodyPr/>
                        <a:lstStyle/>
                        <a:p>
                          <a:endParaRPr lang="en-US"/>
                        </a:p>
                      </a:txBody>
                      <a:tcPr anchor="ctr">
                        <a:blipFill>
                          <a:blip r:embed="rId2"/>
                          <a:stretch>
                            <a:fillRect l="-510" t="-226804" r="-314286" b="-2062"/>
                          </a:stretch>
                        </a:blipFill>
                      </a:tcPr>
                    </a:tc>
                    <a:tc>
                      <a:txBody>
                        <a:bodyPr/>
                        <a:lstStyle/>
                        <a:p>
                          <a:endParaRPr lang="en-US"/>
                        </a:p>
                      </a:txBody>
                      <a:tcPr anchor="ctr">
                        <a:blipFill>
                          <a:blip r:embed="rId2"/>
                          <a:stretch>
                            <a:fillRect l="-68166" t="-226804" r="-113149" b="-2062"/>
                          </a:stretch>
                        </a:blipFill>
                      </a:tcPr>
                    </a:tc>
                    <a:tc>
                      <a:txBody>
                        <a:bodyPr/>
                        <a:lstStyle/>
                        <a:p>
                          <a:endParaRPr lang="en-US"/>
                        </a:p>
                      </a:txBody>
                      <a:tcPr anchor="ctr">
                        <a:blipFill>
                          <a:blip r:embed="rId2"/>
                          <a:stretch>
                            <a:fillRect l="-150464" t="-226804" r="-1238" b="-2062"/>
                          </a:stretch>
                        </a:blipFill>
                      </a:tcPr>
                    </a:tc>
                    <a:extLst>
                      <a:ext uri="{0D108BD9-81ED-4DB2-BD59-A6C34878D82A}">
                        <a16:rowId xmlns:a16="http://schemas.microsoft.com/office/drawing/2014/main" val="2697091315"/>
                      </a:ext>
                    </a:extLst>
                  </a:tr>
                </a:tbl>
              </a:graphicData>
            </a:graphic>
          </p:graphicFrame>
        </mc:Fallback>
      </mc:AlternateContent>
      <p:sp>
        <p:nvSpPr>
          <p:cNvPr id="5" name="Date Placeholder 4">
            <a:extLst>
              <a:ext uri="{FF2B5EF4-FFF2-40B4-BE49-F238E27FC236}">
                <a16:creationId xmlns:a16="http://schemas.microsoft.com/office/drawing/2014/main" id="{BCE0BAC6-E958-018E-4C2C-7B5261F039FF}"/>
              </a:ext>
            </a:extLst>
          </p:cNvPr>
          <p:cNvSpPr>
            <a:spLocks noGrp="1"/>
          </p:cNvSpPr>
          <p:nvPr>
            <p:ph type="dt" sz="half" idx="10"/>
          </p:nvPr>
        </p:nvSpPr>
        <p:spPr/>
        <p:txBody>
          <a:bodyPr/>
          <a:lstStyle/>
          <a:p>
            <a:r>
              <a:rPr lang="en-US"/>
              <a:t>11/15/2022</a:t>
            </a:r>
          </a:p>
        </p:txBody>
      </p:sp>
      <p:sp>
        <p:nvSpPr>
          <p:cNvPr id="6" name="Footer Placeholder 5">
            <a:extLst>
              <a:ext uri="{FF2B5EF4-FFF2-40B4-BE49-F238E27FC236}">
                <a16:creationId xmlns:a16="http://schemas.microsoft.com/office/drawing/2014/main" id="{E88619C3-A4DE-F36E-BD26-1945B8587BC9}"/>
              </a:ext>
            </a:extLst>
          </p:cNvPr>
          <p:cNvSpPr>
            <a:spLocks noGrp="1"/>
          </p:cNvSpPr>
          <p:nvPr>
            <p:ph type="ftr" sz="quarter" idx="11"/>
          </p:nvPr>
        </p:nvSpPr>
        <p:spPr/>
        <p:txBody>
          <a:bodyPr/>
          <a:lstStyle/>
          <a:p>
            <a:r>
              <a:rPr lang="en-US"/>
              <a:t>Cylindrical orthogonal collision risk management in spacecraft formations</a:t>
            </a:r>
          </a:p>
        </p:txBody>
      </p:sp>
      <p:sp>
        <p:nvSpPr>
          <p:cNvPr id="7" name="Slide Number Placeholder 6">
            <a:extLst>
              <a:ext uri="{FF2B5EF4-FFF2-40B4-BE49-F238E27FC236}">
                <a16:creationId xmlns:a16="http://schemas.microsoft.com/office/drawing/2014/main" id="{6CA35DA2-3FF0-A2AA-D835-A83AB0663F0D}"/>
              </a:ext>
            </a:extLst>
          </p:cNvPr>
          <p:cNvSpPr>
            <a:spLocks noGrp="1"/>
          </p:cNvSpPr>
          <p:nvPr>
            <p:ph type="sldNum" sz="quarter" idx="12"/>
          </p:nvPr>
        </p:nvSpPr>
        <p:spPr/>
        <p:txBody>
          <a:bodyPr/>
          <a:lstStyle/>
          <a:p>
            <a:fld id="{2D43A7CC-66C1-4E75-8C81-24DF013C57DC}" type="slidenum">
              <a:rPr lang="en-US" smtClean="0"/>
              <a:t>29</a:t>
            </a:fld>
            <a:endParaRPr lang="en-US"/>
          </a:p>
        </p:txBody>
      </p:sp>
    </p:spTree>
    <p:extLst>
      <p:ext uri="{BB962C8B-B14F-4D97-AF65-F5344CB8AC3E}">
        <p14:creationId xmlns:p14="http://schemas.microsoft.com/office/powerpoint/2010/main" val="41734262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7">
            <a:extLst>
              <a:ext uri="{FF2B5EF4-FFF2-40B4-BE49-F238E27FC236}">
                <a16:creationId xmlns:a16="http://schemas.microsoft.com/office/drawing/2014/main" id="{048AC367-11F4-4222-80F7-D91995EEA736}"/>
              </a:ext>
            </a:extLst>
          </p:cNvPr>
          <p:cNvSpPr txBox="1">
            <a:spLocks/>
          </p:cNvSpPr>
          <p:nvPr/>
        </p:nvSpPr>
        <p:spPr>
          <a:xfrm>
            <a:off x="7050024" y="1873604"/>
            <a:ext cx="4919472" cy="758952"/>
          </a:xfrm>
          <a:prstGeom prst="rect">
            <a:avLst/>
          </a:prstGeom>
        </p:spPr>
        <p:txBody>
          <a:bodyPr vert="horz" anchor="b">
            <a:normAutofit lnSpcReduction="10000"/>
          </a:bodyPr>
          <a:lstStyle>
            <a:lvl1pPr marL="0" indent="0" algn="l" rtl="0" eaLnBrk="1" latinLnBrk="0" hangingPunct="1">
              <a:spcBef>
                <a:spcPct val="20000"/>
              </a:spcBef>
              <a:buClr>
                <a:schemeClr val="accent1"/>
              </a:buClr>
              <a:buSzPct val="80000"/>
              <a:buFont typeface="Wingdings 2"/>
              <a:buNone/>
              <a:defRPr kumimoji="0" sz="2400" b="1" kern="1200">
                <a:solidFill>
                  <a:srgbClr val="FFFFFF"/>
                </a:solidFill>
                <a:latin typeface="Arial"/>
                <a:ea typeface="+mn-ea"/>
                <a:cs typeface="Arial"/>
              </a:defRPr>
            </a:lvl1pPr>
            <a:lvl2pPr marL="457200" indent="0" algn="l" rtl="0" eaLnBrk="1" latinLnBrk="0" hangingPunct="1">
              <a:spcBef>
                <a:spcPct val="20000"/>
              </a:spcBef>
              <a:buClr>
                <a:schemeClr val="accent1"/>
              </a:buClr>
              <a:buSzPct val="90000"/>
              <a:buFont typeface="Wingdings 2"/>
              <a:buNone/>
              <a:defRPr kumimoji="0" sz="2000" b="1" kern="1200">
                <a:solidFill>
                  <a:srgbClr val="FFFFFF"/>
                </a:solidFill>
                <a:latin typeface="Arial"/>
                <a:ea typeface="+mn-ea"/>
                <a:cs typeface="Arial"/>
              </a:defRPr>
            </a:lvl2pPr>
            <a:lvl3pPr marL="914400" indent="0" algn="l" rtl="0" eaLnBrk="1" latinLnBrk="0" hangingPunct="1">
              <a:spcBef>
                <a:spcPct val="20000"/>
              </a:spcBef>
              <a:buClr>
                <a:schemeClr val="accent2"/>
              </a:buClr>
              <a:buSzPct val="85000"/>
              <a:buFont typeface="Arial"/>
              <a:buNone/>
              <a:defRPr kumimoji="0" sz="1800" b="1" kern="1200">
                <a:solidFill>
                  <a:srgbClr val="FFFFFF"/>
                </a:solidFill>
                <a:latin typeface="Arial"/>
                <a:ea typeface="+mn-ea"/>
                <a:cs typeface="Arial"/>
              </a:defRPr>
            </a:lvl3pPr>
            <a:lvl4pPr marL="1371600" indent="0" algn="l" rtl="0" eaLnBrk="1" latinLnBrk="0" hangingPunct="1">
              <a:spcBef>
                <a:spcPct val="20000"/>
              </a:spcBef>
              <a:buClr>
                <a:schemeClr val="accent3"/>
              </a:buClr>
              <a:buSzPct val="90000"/>
              <a:buFont typeface="Wingdings 2"/>
              <a:buNone/>
              <a:defRPr kumimoji="0" sz="1600" b="1" kern="1200">
                <a:solidFill>
                  <a:srgbClr val="FFFFFF"/>
                </a:solidFill>
                <a:latin typeface="Arial"/>
                <a:ea typeface="+mn-ea"/>
                <a:cs typeface="Arial"/>
              </a:defRPr>
            </a:lvl4pPr>
            <a:lvl5pPr marL="1828800" indent="0" algn="l" rtl="0" eaLnBrk="1" latinLnBrk="0" hangingPunct="1">
              <a:spcBef>
                <a:spcPct val="20000"/>
              </a:spcBef>
              <a:buClr>
                <a:schemeClr val="accent4"/>
              </a:buClr>
              <a:buSzPct val="100000"/>
              <a:buFont typeface="Arial"/>
              <a:buNone/>
              <a:defRPr kumimoji="0" sz="1600" b="1" kern="1200">
                <a:solidFill>
                  <a:srgbClr val="FFFFFF"/>
                </a:solidFill>
                <a:latin typeface="Arial"/>
                <a:ea typeface="+mn-ea"/>
                <a:cs typeface="Arial"/>
              </a:defRPr>
            </a:lvl5pPr>
            <a:lvl6pPr marL="2286000" indent="0" algn="l" rtl="0" eaLnBrk="1" latinLnBrk="0" hangingPunct="1">
              <a:spcBef>
                <a:spcPct val="20000"/>
              </a:spcBef>
              <a:buClr>
                <a:schemeClr val="accent5"/>
              </a:buClr>
              <a:buFont typeface="Arial"/>
              <a:buNone/>
              <a:defRPr kumimoji="0" sz="1600" b="1" kern="1200" baseline="0">
                <a:solidFill>
                  <a:schemeClr val="tx1"/>
                </a:solidFill>
                <a:latin typeface="+mn-lt"/>
                <a:ea typeface="+mn-ea"/>
                <a:cs typeface="+mn-cs"/>
              </a:defRPr>
            </a:lvl6pPr>
            <a:lvl7pPr marL="2743200" indent="0" algn="l" rtl="0" eaLnBrk="1" latinLnBrk="0" hangingPunct="1">
              <a:spcBef>
                <a:spcPct val="20000"/>
              </a:spcBef>
              <a:buClr>
                <a:schemeClr val="accent6"/>
              </a:buClr>
              <a:buSzPct val="100000"/>
              <a:buFont typeface="Arial"/>
              <a:buNone/>
              <a:defRPr kumimoji="0" sz="1600" b="1" kern="1200" baseline="0">
                <a:solidFill>
                  <a:schemeClr val="tx1"/>
                </a:solidFill>
                <a:latin typeface="+mn-lt"/>
                <a:ea typeface="+mn-ea"/>
                <a:cs typeface="+mn-cs"/>
              </a:defRPr>
            </a:lvl7pPr>
            <a:lvl8pPr marL="3200400" indent="0" algn="l" rtl="0" eaLnBrk="1" latinLnBrk="0" hangingPunct="1">
              <a:spcBef>
                <a:spcPct val="20000"/>
              </a:spcBef>
              <a:buClr>
                <a:schemeClr val="accent6"/>
              </a:buClr>
              <a:buFont typeface="Arial"/>
              <a:buNone/>
              <a:defRPr kumimoji="0" sz="1600" b="1" kern="1200">
                <a:solidFill>
                  <a:schemeClr val="tx1"/>
                </a:solidFill>
                <a:latin typeface="+mn-lt"/>
                <a:ea typeface="+mn-ea"/>
                <a:cs typeface="+mn-cs"/>
              </a:defRPr>
            </a:lvl8pPr>
            <a:lvl9pPr marL="3657600" indent="0" algn="l" rtl="0" eaLnBrk="1" latinLnBrk="0" hangingPunct="1">
              <a:spcBef>
                <a:spcPct val="20000"/>
              </a:spcBef>
              <a:buClr>
                <a:schemeClr val="accent6"/>
              </a:buClr>
              <a:buFont typeface="Arial"/>
              <a:buNone/>
              <a:defRPr kumimoji="0" sz="1600" b="1" kern="1200">
                <a:solidFill>
                  <a:schemeClr val="tx1"/>
                </a:solidFill>
                <a:latin typeface="+mn-lt"/>
                <a:ea typeface="+mn-ea"/>
                <a:cs typeface="+mn-cs"/>
              </a:defRPr>
            </a:lvl9pPr>
          </a:lstStyle>
          <a:p>
            <a:r>
              <a:rPr lang="en-US" dirty="0"/>
              <a:t>Formation keeping (e.g. MMS mission) </a:t>
            </a:r>
          </a:p>
        </p:txBody>
      </p:sp>
      <p:sp>
        <p:nvSpPr>
          <p:cNvPr id="2" name="Title 1">
            <a:extLst>
              <a:ext uri="{FF2B5EF4-FFF2-40B4-BE49-F238E27FC236}">
                <a16:creationId xmlns:a16="http://schemas.microsoft.com/office/drawing/2014/main" id="{15836781-2486-41E3-8016-5EFC4A40BAE0}"/>
              </a:ext>
            </a:extLst>
          </p:cNvPr>
          <p:cNvSpPr>
            <a:spLocks noGrp="1"/>
          </p:cNvSpPr>
          <p:nvPr>
            <p:ph type="title"/>
          </p:nvPr>
        </p:nvSpPr>
        <p:spPr/>
        <p:txBody>
          <a:bodyPr/>
          <a:lstStyle/>
          <a:p>
            <a:r>
              <a:rPr lang="en-US" dirty="0"/>
              <a:t>Spacecraft formation flying (SFF)</a:t>
            </a:r>
            <a:br>
              <a:rPr lang="en-US" dirty="0"/>
            </a:br>
            <a:r>
              <a:rPr lang="en-US" dirty="0"/>
              <a:t>Examples</a:t>
            </a:r>
          </a:p>
        </p:txBody>
      </p:sp>
      <p:sp>
        <p:nvSpPr>
          <p:cNvPr id="7" name="Text Placeholder 6">
            <a:extLst>
              <a:ext uri="{FF2B5EF4-FFF2-40B4-BE49-F238E27FC236}">
                <a16:creationId xmlns:a16="http://schemas.microsoft.com/office/drawing/2014/main" id="{1B5C6E38-80F6-4366-8A3E-7EDE66922C8B}"/>
              </a:ext>
            </a:extLst>
          </p:cNvPr>
          <p:cNvSpPr>
            <a:spLocks noGrp="1"/>
          </p:cNvSpPr>
          <p:nvPr>
            <p:ph type="body" idx="1"/>
          </p:nvPr>
        </p:nvSpPr>
        <p:spPr>
          <a:xfrm>
            <a:off x="1984248" y="1866982"/>
            <a:ext cx="4919472" cy="758952"/>
          </a:xfrm>
        </p:spPr>
        <p:txBody>
          <a:bodyPr>
            <a:normAutofit lnSpcReduction="10000"/>
          </a:bodyPr>
          <a:lstStyle/>
          <a:p>
            <a:r>
              <a:rPr lang="en-US" dirty="0"/>
              <a:t>Rendezvous &amp; Docking (e.g. with ISS)</a:t>
            </a:r>
          </a:p>
        </p:txBody>
      </p:sp>
      <p:pic>
        <p:nvPicPr>
          <p:cNvPr id="19" name="Content Placeholder 18">
            <a:extLst>
              <a:ext uri="{FF2B5EF4-FFF2-40B4-BE49-F238E27FC236}">
                <a16:creationId xmlns:a16="http://schemas.microsoft.com/office/drawing/2014/main" id="{B63EC23F-C377-453C-AFAA-567C001A4950}"/>
              </a:ext>
            </a:extLst>
          </p:cNvPr>
          <p:cNvPicPr>
            <a:picLocks noGrp="1" noChangeAspect="1"/>
          </p:cNvPicPr>
          <p:nvPr>
            <p:ph sz="quarter" idx="4"/>
          </p:nvPr>
        </p:nvPicPr>
        <p:blipFill>
          <a:blip r:embed="rId3"/>
          <a:stretch>
            <a:fillRect/>
          </a:stretch>
        </p:blipFill>
        <p:spPr>
          <a:xfrm>
            <a:off x="7145597" y="2625725"/>
            <a:ext cx="4728644" cy="3375025"/>
          </a:xfrm>
          <a:prstGeom prst="rect">
            <a:avLst/>
          </a:prstGeom>
        </p:spPr>
      </p:pic>
      <p:sp>
        <p:nvSpPr>
          <p:cNvPr id="4" name="Date Placeholder 3">
            <a:extLst>
              <a:ext uri="{FF2B5EF4-FFF2-40B4-BE49-F238E27FC236}">
                <a16:creationId xmlns:a16="http://schemas.microsoft.com/office/drawing/2014/main" id="{CB459269-78F0-4F46-975D-94478E79250A}"/>
              </a:ext>
            </a:extLst>
          </p:cNvPr>
          <p:cNvSpPr>
            <a:spLocks noGrp="1"/>
          </p:cNvSpPr>
          <p:nvPr>
            <p:ph type="dt" sz="half" idx="10"/>
          </p:nvPr>
        </p:nvSpPr>
        <p:spPr/>
        <p:txBody>
          <a:bodyPr/>
          <a:lstStyle/>
          <a:p>
            <a:r>
              <a:rPr lang="en-US"/>
              <a:t>11/15/2022</a:t>
            </a:r>
            <a:endParaRPr lang="en-US" dirty="0"/>
          </a:p>
        </p:txBody>
      </p:sp>
      <p:sp>
        <p:nvSpPr>
          <p:cNvPr id="5" name="Footer Placeholder 4">
            <a:extLst>
              <a:ext uri="{FF2B5EF4-FFF2-40B4-BE49-F238E27FC236}">
                <a16:creationId xmlns:a16="http://schemas.microsoft.com/office/drawing/2014/main" id="{086110FA-A042-4122-9746-1F396D91A5ED}"/>
              </a:ext>
            </a:extLst>
          </p:cNvPr>
          <p:cNvSpPr>
            <a:spLocks noGrp="1"/>
          </p:cNvSpPr>
          <p:nvPr>
            <p:ph type="ftr" sz="quarter" idx="11"/>
          </p:nvPr>
        </p:nvSpPr>
        <p:spPr/>
        <p:txBody>
          <a:bodyPr/>
          <a:lstStyle/>
          <a:p>
            <a:r>
              <a:rPr lang="en-US"/>
              <a:t>Cylindrical orthogonal collision risk management in spacecraft formations</a:t>
            </a:r>
            <a:endParaRPr lang="en-US" dirty="0"/>
          </a:p>
        </p:txBody>
      </p:sp>
      <p:sp>
        <p:nvSpPr>
          <p:cNvPr id="6" name="Slide Number Placeholder 5">
            <a:extLst>
              <a:ext uri="{FF2B5EF4-FFF2-40B4-BE49-F238E27FC236}">
                <a16:creationId xmlns:a16="http://schemas.microsoft.com/office/drawing/2014/main" id="{BC4FA336-8F88-4132-9BB0-8E8922840F3E}"/>
              </a:ext>
            </a:extLst>
          </p:cNvPr>
          <p:cNvSpPr>
            <a:spLocks noGrp="1"/>
          </p:cNvSpPr>
          <p:nvPr>
            <p:ph type="sldNum" sz="quarter" idx="12"/>
          </p:nvPr>
        </p:nvSpPr>
        <p:spPr/>
        <p:txBody>
          <a:bodyPr/>
          <a:lstStyle/>
          <a:p>
            <a:fld id="{2D43A7CC-66C1-4E75-8C81-24DF013C57DC}" type="slidenum">
              <a:rPr lang="en-US" smtClean="0"/>
              <a:t>3</a:t>
            </a:fld>
            <a:endParaRPr lang="en-US" dirty="0"/>
          </a:p>
        </p:txBody>
      </p:sp>
      <p:pic>
        <p:nvPicPr>
          <p:cNvPr id="1026" name="Picture 2">
            <a:extLst>
              <a:ext uri="{FF2B5EF4-FFF2-40B4-BE49-F238E27FC236}">
                <a16:creationId xmlns:a16="http://schemas.microsoft.com/office/drawing/2014/main" id="{9D446EC8-853D-4A9C-9DE3-442648B7C162}"/>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2280036" y="2626061"/>
            <a:ext cx="4328341" cy="3373438"/>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C3652A3B-A09C-4E16-8F26-DD2608D4E8CE}"/>
              </a:ext>
            </a:extLst>
          </p:cNvPr>
          <p:cNvSpPr txBox="1"/>
          <p:nvPr/>
        </p:nvSpPr>
        <p:spPr>
          <a:xfrm>
            <a:off x="2889503" y="5982933"/>
            <a:ext cx="3108961" cy="369332"/>
          </a:xfrm>
          <a:prstGeom prst="rect">
            <a:avLst/>
          </a:prstGeom>
          <a:noFill/>
        </p:spPr>
        <p:txBody>
          <a:bodyPr wrap="square" rtlCol="0">
            <a:spAutoFit/>
          </a:bodyPr>
          <a:lstStyle/>
          <a:p>
            <a:pPr algn="ctr"/>
            <a:r>
              <a:rPr lang="en-US" dirty="0"/>
              <a:t>NASA (2016)</a:t>
            </a:r>
          </a:p>
        </p:txBody>
      </p:sp>
      <p:sp>
        <p:nvSpPr>
          <p:cNvPr id="20" name="TextBox 19">
            <a:extLst>
              <a:ext uri="{FF2B5EF4-FFF2-40B4-BE49-F238E27FC236}">
                <a16:creationId xmlns:a16="http://schemas.microsoft.com/office/drawing/2014/main" id="{3DAAE6FF-C2AE-4AA0-86FF-904A619CDB1B}"/>
              </a:ext>
            </a:extLst>
          </p:cNvPr>
          <p:cNvSpPr txBox="1"/>
          <p:nvPr/>
        </p:nvSpPr>
        <p:spPr>
          <a:xfrm>
            <a:off x="7955279" y="6005822"/>
            <a:ext cx="3108961" cy="369332"/>
          </a:xfrm>
          <a:prstGeom prst="rect">
            <a:avLst/>
          </a:prstGeom>
          <a:noFill/>
        </p:spPr>
        <p:txBody>
          <a:bodyPr wrap="square" rtlCol="0">
            <a:spAutoFit/>
          </a:bodyPr>
          <a:lstStyle/>
          <a:p>
            <a:pPr algn="ctr"/>
            <a:r>
              <a:rPr lang="en-US" dirty="0"/>
              <a:t>Schiff et. al. (2011)</a:t>
            </a:r>
          </a:p>
        </p:txBody>
      </p:sp>
    </p:spTree>
    <p:extLst>
      <p:ext uri="{BB962C8B-B14F-4D97-AF65-F5344CB8AC3E}">
        <p14:creationId xmlns:p14="http://schemas.microsoft.com/office/powerpoint/2010/main" val="29612932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BE1F2A3-4872-4428-901D-98E8BB2D736B}"/>
              </a:ext>
            </a:extLst>
          </p:cNvPr>
          <p:cNvSpPr>
            <a:spLocks noGrp="1"/>
          </p:cNvSpPr>
          <p:nvPr>
            <p:ph type="title"/>
          </p:nvPr>
        </p:nvSpPr>
        <p:spPr/>
        <p:txBody>
          <a:bodyPr/>
          <a:lstStyle/>
          <a:p>
            <a:r>
              <a:rPr lang="en-US" dirty="0"/>
              <a:t>CW Monte Carlo sample distribution</a:t>
            </a:r>
            <a:br>
              <a:rPr lang="en-US" dirty="0"/>
            </a:br>
            <a:r>
              <a:rPr lang="en-US" dirty="0"/>
              <a:t>(Initial time)</a:t>
            </a:r>
          </a:p>
        </p:txBody>
      </p:sp>
      <p:pic>
        <p:nvPicPr>
          <p:cNvPr id="11" name="Content Placeholder 10" descr="A close up of a map&#10;&#10;Description automatically generated">
            <a:extLst>
              <a:ext uri="{FF2B5EF4-FFF2-40B4-BE49-F238E27FC236}">
                <a16:creationId xmlns:a16="http://schemas.microsoft.com/office/drawing/2014/main" id="{90D9F452-7318-4962-888D-320575C6CE2F}"/>
              </a:ext>
            </a:extLst>
          </p:cNvPr>
          <p:cNvPicPr>
            <a:picLocks noGrp="1" noChangeAspect="1"/>
          </p:cNvPicPr>
          <p:nvPr>
            <p:ph idx="1"/>
          </p:nvPr>
        </p:nvPicPr>
        <p:blipFill>
          <a:blip r:embed="rId3"/>
          <a:stretch>
            <a:fillRect/>
          </a:stretch>
        </p:blipFill>
        <p:spPr>
          <a:xfrm>
            <a:off x="3354621" y="2138363"/>
            <a:ext cx="7244883" cy="3987800"/>
          </a:xfrm>
        </p:spPr>
      </p:pic>
      <p:sp>
        <p:nvSpPr>
          <p:cNvPr id="5" name="Date Placeholder 4">
            <a:extLst>
              <a:ext uri="{FF2B5EF4-FFF2-40B4-BE49-F238E27FC236}">
                <a16:creationId xmlns:a16="http://schemas.microsoft.com/office/drawing/2014/main" id="{E024C588-5C43-4EF6-9295-1FBAB6CE3194}"/>
              </a:ext>
            </a:extLst>
          </p:cNvPr>
          <p:cNvSpPr>
            <a:spLocks noGrp="1"/>
          </p:cNvSpPr>
          <p:nvPr>
            <p:ph type="dt" sz="half" idx="10"/>
          </p:nvPr>
        </p:nvSpPr>
        <p:spPr/>
        <p:txBody>
          <a:bodyPr/>
          <a:lstStyle/>
          <a:p>
            <a:r>
              <a:rPr lang="en-US"/>
              <a:t>11/15/2022</a:t>
            </a:r>
          </a:p>
        </p:txBody>
      </p:sp>
      <p:sp>
        <p:nvSpPr>
          <p:cNvPr id="6" name="Footer Placeholder 5">
            <a:extLst>
              <a:ext uri="{FF2B5EF4-FFF2-40B4-BE49-F238E27FC236}">
                <a16:creationId xmlns:a16="http://schemas.microsoft.com/office/drawing/2014/main" id="{655415D1-58BE-44F9-836D-925A35100C39}"/>
              </a:ext>
            </a:extLst>
          </p:cNvPr>
          <p:cNvSpPr>
            <a:spLocks noGrp="1"/>
          </p:cNvSpPr>
          <p:nvPr>
            <p:ph type="ftr" sz="quarter" idx="11"/>
          </p:nvPr>
        </p:nvSpPr>
        <p:spPr/>
        <p:txBody>
          <a:bodyPr/>
          <a:lstStyle/>
          <a:p>
            <a:r>
              <a:rPr lang="en-US"/>
              <a:t>Cylindrical orthogonal collision risk management in spacecraft formations</a:t>
            </a:r>
            <a:endParaRPr lang="en-US" dirty="0"/>
          </a:p>
        </p:txBody>
      </p:sp>
      <p:sp>
        <p:nvSpPr>
          <p:cNvPr id="7" name="Slide Number Placeholder 6">
            <a:extLst>
              <a:ext uri="{FF2B5EF4-FFF2-40B4-BE49-F238E27FC236}">
                <a16:creationId xmlns:a16="http://schemas.microsoft.com/office/drawing/2014/main" id="{1D211126-DFCF-4697-B714-61AD04FD72FE}"/>
              </a:ext>
            </a:extLst>
          </p:cNvPr>
          <p:cNvSpPr>
            <a:spLocks noGrp="1"/>
          </p:cNvSpPr>
          <p:nvPr>
            <p:ph type="sldNum" sz="quarter" idx="12"/>
          </p:nvPr>
        </p:nvSpPr>
        <p:spPr/>
        <p:txBody>
          <a:bodyPr/>
          <a:lstStyle/>
          <a:p>
            <a:fld id="{2D43A7CC-66C1-4E75-8C81-24DF013C57DC}" type="slidenum">
              <a:rPr lang="en-US" smtClean="0"/>
              <a:t>30</a:t>
            </a:fld>
            <a:endParaRPr lang="en-US"/>
          </a:p>
        </p:txBody>
      </p:sp>
    </p:spTree>
    <p:extLst>
      <p:ext uri="{BB962C8B-B14F-4D97-AF65-F5344CB8AC3E}">
        <p14:creationId xmlns:p14="http://schemas.microsoft.com/office/powerpoint/2010/main" val="7506135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30C09-F135-4807-A164-425FD0CB25AA}"/>
              </a:ext>
            </a:extLst>
          </p:cNvPr>
          <p:cNvSpPr>
            <a:spLocks noGrp="1"/>
          </p:cNvSpPr>
          <p:nvPr>
            <p:ph type="title"/>
          </p:nvPr>
        </p:nvSpPr>
        <p:spPr/>
        <p:txBody>
          <a:bodyPr/>
          <a:lstStyle/>
          <a:p>
            <a:r>
              <a:rPr lang="en-US" dirty="0"/>
              <a:t>CW dynamic cases</a:t>
            </a:r>
            <a:br>
              <a:rPr lang="en-US" dirty="0"/>
            </a:br>
            <a:r>
              <a:rPr lang="en-US" dirty="0"/>
              <a:t>(normal initial state distribution)</a:t>
            </a:r>
          </a:p>
        </p:txBody>
      </p:sp>
      <p:sp>
        <p:nvSpPr>
          <p:cNvPr id="28" name="Text Placeholder 27">
            <a:extLst>
              <a:ext uri="{FF2B5EF4-FFF2-40B4-BE49-F238E27FC236}">
                <a16:creationId xmlns:a16="http://schemas.microsoft.com/office/drawing/2014/main" id="{FD30B691-F6A8-481F-9EBC-F00094836A4F}"/>
              </a:ext>
            </a:extLst>
          </p:cNvPr>
          <p:cNvSpPr>
            <a:spLocks noGrp="1"/>
          </p:cNvSpPr>
          <p:nvPr>
            <p:ph type="body" idx="1"/>
          </p:nvPr>
        </p:nvSpPr>
        <p:spPr/>
        <p:txBody>
          <a:bodyPr/>
          <a:lstStyle/>
          <a:p>
            <a:r>
              <a:rPr lang="en-US" dirty="0"/>
              <a:t>Initial state expectations</a:t>
            </a:r>
          </a:p>
        </p:txBody>
      </p:sp>
      <mc:AlternateContent xmlns:mc="http://schemas.openxmlformats.org/markup-compatibility/2006" xmlns:a14="http://schemas.microsoft.com/office/drawing/2010/main">
        <mc:Choice Requires="a14">
          <p:graphicFrame>
            <p:nvGraphicFramePr>
              <p:cNvPr id="36" name="Table 11">
                <a:extLst>
                  <a:ext uri="{FF2B5EF4-FFF2-40B4-BE49-F238E27FC236}">
                    <a16:creationId xmlns:a16="http://schemas.microsoft.com/office/drawing/2014/main" id="{76B2E40D-98A6-4BA2-8A02-BBB0F18BAAA8}"/>
                  </a:ext>
                </a:extLst>
              </p:cNvPr>
              <p:cNvGraphicFramePr>
                <a:graphicFrameLocks noGrp="1"/>
              </p:cNvGraphicFramePr>
              <p:nvPr>
                <p:ph sz="half" idx="2"/>
                <p:extLst>
                  <p:ext uri="{D42A27DB-BD31-4B8C-83A1-F6EECF244321}">
                    <p14:modId xmlns:p14="http://schemas.microsoft.com/office/powerpoint/2010/main" val="3551859574"/>
                  </p:ext>
                </p:extLst>
              </p:nvPr>
            </p:nvGraphicFramePr>
            <p:xfrm>
              <a:off x="1984375" y="2898775"/>
              <a:ext cx="4919660" cy="2778760"/>
            </p:xfrm>
            <a:graphic>
              <a:graphicData uri="http://schemas.openxmlformats.org/drawingml/2006/table">
                <a:tbl>
                  <a:tblPr firstRow="1" bandRow="1">
                    <a:tableStyleId>{5C22544A-7EE6-4342-B048-85BDC9FD1C3A}</a:tableStyleId>
                  </a:tblPr>
                  <a:tblGrid>
                    <a:gridCol w="1124524">
                      <a:extLst>
                        <a:ext uri="{9D8B030D-6E8A-4147-A177-3AD203B41FA5}">
                          <a16:colId xmlns:a16="http://schemas.microsoft.com/office/drawing/2014/main" val="645926227"/>
                        </a:ext>
                      </a:extLst>
                    </a:gridCol>
                    <a:gridCol w="1094944">
                      <a:extLst>
                        <a:ext uri="{9D8B030D-6E8A-4147-A177-3AD203B41FA5}">
                          <a16:colId xmlns:a16="http://schemas.microsoft.com/office/drawing/2014/main" val="4089393531"/>
                        </a:ext>
                      </a:extLst>
                    </a:gridCol>
                    <a:gridCol w="1371457">
                      <a:extLst>
                        <a:ext uri="{9D8B030D-6E8A-4147-A177-3AD203B41FA5}">
                          <a16:colId xmlns:a16="http://schemas.microsoft.com/office/drawing/2014/main" val="1728619997"/>
                        </a:ext>
                      </a:extLst>
                    </a:gridCol>
                    <a:gridCol w="1328735">
                      <a:extLst>
                        <a:ext uri="{9D8B030D-6E8A-4147-A177-3AD203B41FA5}">
                          <a16:colId xmlns:a16="http://schemas.microsoft.com/office/drawing/2014/main" val="1540899391"/>
                        </a:ext>
                      </a:extLst>
                    </a:gridCol>
                  </a:tblGrid>
                  <a:tr h="320040">
                    <a:tc>
                      <a:txBody>
                        <a:bodyPr/>
                        <a:lstStyle/>
                        <a:p>
                          <a:r>
                            <a:rPr lang="en-US" sz="1750" dirty="0"/>
                            <a:t>Cases</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750" dirty="0"/>
                            <a:t>With </a:t>
                          </a:r>
                          <a14:m>
                            <m:oMath xmlns:m="http://schemas.openxmlformats.org/officeDocument/2006/math">
                              <m:sSub>
                                <m:sSubPr>
                                  <m:ctrlPr>
                                    <a:rPr lang="en-US" sz="1750" b="0" i="1" smtClean="0">
                                      <a:latin typeface="Cambria Math" panose="02040503050406030204" pitchFamily="18" charset="0"/>
                                    </a:rPr>
                                  </m:ctrlPr>
                                </m:sSubPr>
                                <m:e>
                                  <m:d>
                                    <m:dPr>
                                      <m:begChr m:val="["/>
                                      <m:endChr m:val="]"/>
                                      <m:ctrlPr>
                                        <a:rPr lang="en-US" sz="1750" b="0" i="1" smtClean="0">
                                          <a:latin typeface="Cambria Math" panose="02040503050406030204" pitchFamily="18" charset="0"/>
                                        </a:rPr>
                                      </m:ctrlPr>
                                    </m:dPr>
                                    <m:e>
                                      <m:r>
                                        <a:rPr lang="en-US" sz="1750" b="0" i="1" smtClean="0">
                                          <a:latin typeface="Cambria Math" panose="02040503050406030204" pitchFamily="18" charset="0"/>
                                        </a:rPr>
                                        <m:t>𝑧</m:t>
                                      </m:r>
                                    </m:e>
                                  </m:d>
                                </m:e>
                                <m:sub>
                                  <m:r>
                                    <a:rPr lang="en-US" sz="1750" b="0" i="1" smtClean="0">
                                      <a:latin typeface="Cambria Math" panose="02040503050406030204" pitchFamily="18" charset="0"/>
                                    </a:rPr>
                                    <m:t>𝐻</m:t>
                                  </m:r>
                                </m:sub>
                              </m:sSub>
                            </m:oMath>
                          </a14:m>
                          <a:r>
                            <a:rPr lang="en-US" sz="1750" dirty="0"/>
                            <a:t> motion</a:t>
                          </a:r>
                        </a:p>
                      </a:txBody>
                      <a:tcPr anchor="ctr"/>
                    </a:tc>
                    <a:tc>
                      <a:txBody>
                        <a:bodyPr/>
                        <a:lstStyle/>
                        <a:p>
                          <a:pPr algn="ctr"/>
                          <a:r>
                            <a:rPr lang="en-US" sz="1750" dirty="0"/>
                            <a:t>Comments</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lang="en-US" sz="1750" b="0" i="1" smtClean="0">
                                      <a:latin typeface="Cambria Math" panose="02040503050406030204" pitchFamily="18" charset="0"/>
                                    </a:rPr>
                                  </m:ctrlPr>
                                </m:sSubPr>
                                <m:e>
                                  <m:r>
                                    <a:rPr lang="en-US" sz="1750" b="0" i="1" smtClean="0">
                                      <a:latin typeface="Cambria Math" panose="02040503050406030204" pitchFamily="18" charset="0"/>
                                    </a:rPr>
                                    <m:t>𝛼</m:t>
                                  </m:r>
                                </m:e>
                                <m:sub>
                                  <m:r>
                                    <a:rPr lang="en-US" sz="1750" b="0" i="1" smtClean="0">
                                      <a:latin typeface="Cambria Math" panose="02040503050406030204" pitchFamily="18" charset="0"/>
                                    </a:rPr>
                                    <m:t>0</m:t>
                                  </m:r>
                                </m:sub>
                              </m:sSub>
                            </m:oMath>
                          </a14:m>
                          <a:r>
                            <a:rPr lang="en-US" sz="1750" dirty="0"/>
                            <a:t> [deg]</a:t>
                          </a:r>
                        </a:p>
                      </a:txBody>
                      <a:tcPr anchor="ctr"/>
                    </a:tc>
                    <a:extLst>
                      <a:ext uri="{0D108BD9-81ED-4DB2-BD59-A6C34878D82A}">
                        <a16:rowId xmlns:a16="http://schemas.microsoft.com/office/drawing/2014/main" val="2605589189"/>
                      </a:ext>
                    </a:extLst>
                  </a:tr>
                  <a:tr h="370840">
                    <a:tc>
                      <a:txBody>
                        <a:bodyPr/>
                        <a:lstStyle/>
                        <a:p>
                          <a:r>
                            <a:rPr lang="en-US" sz="1750" dirty="0"/>
                            <a:t>3D.001</a:t>
                          </a:r>
                        </a:p>
                      </a:txBody>
                      <a:tcPr/>
                    </a:tc>
                    <a:tc>
                      <a:txBody>
                        <a:bodyPr/>
                        <a:lstStyle/>
                        <a:p>
                          <a:pPr algn="ctr"/>
                          <a:r>
                            <a:rPr lang="en-US" sz="1750" dirty="0"/>
                            <a:t>No</a:t>
                          </a:r>
                        </a:p>
                      </a:txBody>
                      <a:tcPr anchor="ctr"/>
                    </a:tc>
                    <a:tc>
                      <a:txBody>
                        <a:bodyPr/>
                        <a:lstStyle/>
                        <a:p>
                          <a:pPr algn="ctr"/>
                          <a:endParaRPr lang="en-US" sz="1750" dirty="0"/>
                        </a:p>
                      </a:txBody>
                      <a:tcPr anchor="ctr"/>
                    </a:tc>
                    <a:tc>
                      <a:txBody>
                        <a:bodyPr/>
                        <a:lstStyle/>
                        <a:p>
                          <a:pPr algn="ctr"/>
                          <a:r>
                            <a:rPr lang="en-US" sz="1750" dirty="0"/>
                            <a:t>0</a:t>
                          </a:r>
                        </a:p>
                      </a:txBody>
                      <a:tcPr anchor="ctr"/>
                    </a:tc>
                    <a:extLst>
                      <a:ext uri="{0D108BD9-81ED-4DB2-BD59-A6C34878D82A}">
                        <a16:rowId xmlns:a16="http://schemas.microsoft.com/office/drawing/2014/main" val="4073918252"/>
                      </a:ext>
                    </a:extLst>
                  </a:tr>
                  <a:tr h="370840">
                    <a:tc>
                      <a:txBody>
                        <a:bodyPr/>
                        <a:lstStyle/>
                        <a:p>
                          <a:r>
                            <a:rPr lang="en-US" sz="1750" dirty="0"/>
                            <a:t>3D.002</a:t>
                          </a:r>
                        </a:p>
                      </a:txBody>
                      <a:tcPr/>
                    </a:tc>
                    <a:tc>
                      <a:txBody>
                        <a:bodyPr/>
                        <a:lstStyle/>
                        <a:p>
                          <a:pPr algn="ctr"/>
                          <a:r>
                            <a:rPr lang="en-US" sz="1750" dirty="0"/>
                            <a:t>Yes</a:t>
                          </a:r>
                        </a:p>
                      </a:txBody>
                      <a:tcPr anchor="ctr"/>
                    </a:tc>
                    <a:tc>
                      <a:txBody>
                        <a:bodyPr/>
                        <a:lstStyle/>
                        <a:p>
                          <a:pPr algn="ctr"/>
                          <a14:m>
                            <m:oMath xmlns:m="http://schemas.openxmlformats.org/officeDocument/2006/math">
                              <m:sSub>
                                <m:sSubPr>
                                  <m:ctrlPr>
                                    <a:rPr lang="en-US" sz="1750" b="0" i="1" smtClean="0">
                                      <a:latin typeface="Cambria Math" panose="02040503050406030204" pitchFamily="18" charset="0"/>
                                    </a:rPr>
                                  </m:ctrlPr>
                                </m:sSubPr>
                                <m:e>
                                  <m:d>
                                    <m:dPr>
                                      <m:begChr m:val="["/>
                                      <m:endChr m:val="]"/>
                                      <m:ctrlPr>
                                        <a:rPr lang="en-US" sz="1750" b="0" i="1" smtClean="0">
                                          <a:latin typeface="Cambria Math" panose="02040503050406030204" pitchFamily="18" charset="0"/>
                                        </a:rPr>
                                      </m:ctrlPr>
                                    </m:dPr>
                                    <m:e>
                                      <m:r>
                                        <a:rPr lang="en-US" sz="1750" b="0" i="1" smtClean="0">
                                          <a:latin typeface="Cambria Math" panose="02040503050406030204" pitchFamily="18" charset="0"/>
                                        </a:rPr>
                                        <m:t>𝑥</m:t>
                                      </m:r>
                                    </m:e>
                                  </m:d>
                                </m:e>
                                <m:sub>
                                  <m:r>
                                    <a:rPr lang="en-US" sz="1750" b="0" i="1" smtClean="0">
                                      <a:latin typeface="Cambria Math" panose="02040503050406030204" pitchFamily="18" charset="0"/>
                                    </a:rPr>
                                    <m:t>𝐻</m:t>
                                  </m:r>
                                </m:sub>
                              </m:sSub>
                            </m:oMath>
                          </a14:m>
                          <a:r>
                            <a:rPr lang="en-US" sz="1750" dirty="0"/>
                            <a:t> and </a:t>
                          </a:r>
                          <a14:m>
                            <m:oMath xmlns:m="http://schemas.openxmlformats.org/officeDocument/2006/math">
                              <m:sSub>
                                <m:sSubPr>
                                  <m:ctrlPr>
                                    <a:rPr lang="en-US" sz="1750" b="0" i="1" smtClean="0">
                                      <a:latin typeface="Cambria Math" panose="02040503050406030204" pitchFamily="18" charset="0"/>
                                    </a:rPr>
                                  </m:ctrlPr>
                                </m:sSubPr>
                                <m:e>
                                  <m:d>
                                    <m:dPr>
                                      <m:begChr m:val="["/>
                                      <m:endChr m:val="]"/>
                                      <m:ctrlPr>
                                        <a:rPr lang="en-US" sz="1750" b="0" i="1" smtClean="0">
                                          <a:latin typeface="Cambria Math" panose="02040503050406030204" pitchFamily="18" charset="0"/>
                                        </a:rPr>
                                      </m:ctrlPr>
                                    </m:dPr>
                                    <m:e>
                                      <m:r>
                                        <a:rPr lang="en-US" sz="1750" b="0" i="1" smtClean="0">
                                          <a:latin typeface="Cambria Math" panose="02040503050406030204" pitchFamily="18" charset="0"/>
                                        </a:rPr>
                                        <m:t>𝑧</m:t>
                                      </m:r>
                                    </m:e>
                                  </m:d>
                                </m:e>
                                <m:sub>
                                  <m:r>
                                    <a:rPr lang="en-US" sz="1750" b="0" i="1" smtClean="0">
                                      <a:latin typeface="Cambria Math" panose="02040503050406030204" pitchFamily="18" charset="0"/>
                                    </a:rPr>
                                    <m:t>𝐻</m:t>
                                  </m:r>
                                </m:sub>
                              </m:sSub>
                            </m:oMath>
                          </a14:m>
                          <a:r>
                            <a:rPr lang="en-US" sz="1750" dirty="0"/>
                            <a:t> motion in</a:t>
                          </a:r>
                          <a:r>
                            <a:rPr lang="en-US" sz="1750" baseline="0" dirty="0"/>
                            <a:t> phase </a:t>
                          </a:r>
                          <a:endParaRPr lang="en-US" sz="1750" dirty="0"/>
                        </a:p>
                      </a:txBody>
                      <a:tcPr anchor="ctr"/>
                    </a:tc>
                    <a:tc>
                      <a:txBody>
                        <a:bodyPr/>
                        <a:lstStyle/>
                        <a:p>
                          <a:pPr algn="ctr"/>
                          <a:r>
                            <a:rPr lang="en-US" sz="1750" dirty="0"/>
                            <a:t>0</a:t>
                          </a:r>
                        </a:p>
                      </a:txBody>
                      <a:tcPr anchor="ctr"/>
                    </a:tc>
                    <a:extLst>
                      <a:ext uri="{0D108BD9-81ED-4DB2-BD59-A6C34878D82A}">
                        <a16:rowId xmlns:a16="http://schemas.microsoft.com/office/drawing/2014/main" val="67756152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750" dirty="0"/>
                            <a:t>3D.</a:t>
                          </a:r>
                          <a14:m>
                            <m:oMath xmlns:m="http://schemas.openxmlformats.org/officeDocument/2006/math">
                              <m:r>
                                <a:rPr lang="en-US" sz="1750" b="0" i="1" smtClean="0">
                                  <a:latin typeface="Cambria Math" panose="02040503050406030204" pitchFamily="18" charset="0"/>
                                </a:rPr>
                                <m:t>𝑐</m:t>
                              </m:r>
                              <m:r>
                                <a:rPr lang="en-US" sz="1750" b="0" i="0" smtClean="0">
                                  <a:latin typeface="Cambria Math" panose="02040503050406030204" pitchFamily="18" charset="0"/>
                                </a:rPr>
                                <m:t> (</m:t>
                              </m:r>
                              <m:r>
                                <a:rPr lang="en-US" sz="1750" b="0" i="1" smtClean="0">
                                  <a:latin typeface="Cambria Math" panose="02040503050406030204" pitchFamily="18" charset="0"/>
                                </a:rPr>
                                <m:t>𝑐</m:t>
                              </m:r>
                              <m:r>
                                <a:rPr lang="en-US" sz="1750" b="0" i="1" smtClean="0">
                                  <a:latin typeface="Cambria Math" panose="02040503050406030204" pitchFamily="18" charset="0"/>
                                </a:rPr>
                                <m:t>∈</m:t>
                              </m:r>
                              <m:d>
                                <m:dPr>
                                  <m:begChr m:val="{"/>
                                  <m:endChr m:val="}"/>
                                  <m:ctrlPr>
                                    <a:rPr lang="en-US" sz="1750" b="0" i="1" smtClean="0">
                                      <a:latin typeface="Cambria Math" panose="02040503050406030204" pitchFamily="18" charset="0"/>
                                    </a:rPr>
                                  </m:ctrlPr>
                                </m:dPr>
                                <m:e>
                                  <m:r>
                                    <a:rPr lang="en-US" sz="1750" b="0" i="1" smtClean="0">
                                      <a:latin typeface="Cambria Math" panose="02040503050406030204" pitchFamily="18" charset="0"/>
                                    </a:rPr>
                                    <m:t>3,…, 26</m:t>
                                  </m:r>
                                </m:e>
                              </m:d>
                              <m:r>
                                <a:rPr lang="en-US" sz="1750" b="0" i="1" smtClean="0">
                                  <a:latin typeface="Cambria Math" panose="02040503050406030204" pitchFamily="18" charset="0"/>
                                </a:rPr>
                                <m:t>)</m:t>
                              </m:r>
                            </m:oMath>
                          </a14:m>
                          <a:endParaRPr lang="en-US" sz="1750" dirty="0"/>
                        </a:p>
                      </a:txBody>
                      <a:tcPr/>
                    </a:tc>
                    <a:tc>
                      <a:txBody>
                        <a:bodyPr/>
                        <a:lstStyle/>
                        <a:p>
                          <a:pPr algn="ctr"/>
                          <a:r>
                            <a:rPr lang="en-US" sz="1750" dirty="0"/>
                            <a:t>Yes</a:t>
                          </a:r>
                        </a:p>
                      </a:txBody>
                      <a:tcPr anchor="ctr"/>
                    </a:tc>
                    <a:tc>
                      <a:txBody>
                        <a:bodyPr/>
                        <a:lstStyle/>
                        <a:p>
                          <a:pPr algn="ctr"/>
                          <a14:m>
                            <m:oMath xmlns:m="http://schemas.openxmlformats.org/officeDocument/2006/math">
                              <m:sSub>
                                <m:sSubPr>
                                  <m:ctrlPr>
                                    <a:rPr lang="en-US" sz="1750" b="0" i="1" smtClean="0">
                                      <a:latin typeface="Cambria Math" panose="02040503050406030204" pitchFamily="18" charset="0"/>
                                    </a:rPr>
                                  </m:ctrlPr>
                                </m:sSubPr>
                                <m:e>
                                  <m:d>
                                    <m:dPr>
                                      <m:begChr m:val="["/>
                                      <m:endChr m:val="]"/>
                                      <m:ctrlPr>
                                        <a:rPr lang="en-US" sz="1750" b="0" i="1" smtClean="0">
                                          <a:latin typeface="Cambria Math" panose="02040503050406030204" pitchFamily="18" charset="0"/>
                                        </a:rPr>
                                      </m:ctrlPr>
                                    </m:dPr>
                                    <m:e>
                                      <m:r>
                                        <a:rPr lang="en-US" sz="1750" b="0" i="1" smtClean="0">
                                          <a:latin typeface="Cambria Math" panose="02040503050406030204" pitchFamily="18" charset="0"/>
                                        </a:rPr>
                                        <m:t>𝑥</m:t>
                                      </m:r>
                                    </m:e>
                                  </m:d>
                                </m:e>
                                <m:sub>
                                  <m:r>
                                    <a:rPr lang="en-US" sz="1750" b="0" i="1" smtClean="0">
                                      <a:latin typeface="Cambria Math" panose="02040503050406030204" pitchFamily="18" charset="0"/>
                                    </a:rPr>
                                    <m:t>𝐻</m:t>
                                  </m:r>
                                </m:sub>
                              </m:sSub>
                            </m:oMath>
                          </a14:m>
                          <a:r>
                            <a:rPr lang="en-US" sz="1750" dirty="0"/>
                            <a:t> and </a:t>
                          </a:r>
                          <a14:m>
                            <m:oMath xmlns:m="http://schemas.openxmlformats.org/officeDocument/2006/math">
                              <m:sSub>
                                <m:sSubPr>
                                  <m:ctrlPr>
                                    <a:rPr lang="en-US" sz="1750" b="0" i="1" smtClean="0">
                                      <a:latin typeface="Cambria Math" panose="02040503050406030204" pitchFamily="18" charset="0"/>
                                    </a:rPr>
                                  </m:ctrlPr>
                                </m:sSubPr>
                                <m:e>
                                  <m:d>
                                    <m:dPr>
                                      <m:begChr m:val="["/>
                                      <m:endChr m:val="]"/>
                                      <m:ctrlPr>
                                        <a:rPr lang="en-US" sz="1750" b="0" i="1" smtClean="0">
                                          <a:latin typeface="Cambria Math" panose="02040503050406030204" pitchFamily="18" charset="0"/>
                                        </a:rPr>
                                      </m:ctrlPr>
                                    </m:dPr>
                                    <m:e>
                                      <m:r>
                                        <a:rPr lang="en-US" sz="1750" b="0" i="1" smtClean="0">
                                          <a:latin typeface="Cambria Math" panose="02040503050406030204" pitchFamily="18" charset="0"/>
                                        </a:rPr>
                                        <m:t>𝑧</m:t>
                                      </m:r>
                                    </m:e>
                                  </m:d>
                                </m:e>
                                <m:sub>
                                  <m:r>
                                    <a:rPr lang="en-US" sz="1750" b="0" i="1" smtClean="0">
                                      <a:latin typeface="Cambria Math" panose="02040503050406030204" pitchFamily="18" charset="0"/>
                                    </a:rPr>
                                    <m:t>𝐻</m:t>
                                  </m:r>
                                </m:sub>
                              </m:sSub>
                            </m:oMath>
                          </a14:m>
                          <a:r>
                            <a:rPr lang="en-US" sz="1750" dirty="0"/>
                            <a:t> motion out</a:t>
                          </a:r>
                          <a:r>
                            <a:rPr lang="en-US" sz="1750" baseline="0" dirty="0"/>
                            <a:t> of phase </a:t>
                          </a:r>
                          <a:endParaRPr lang="en-US" sz="1750" dirty="0"/>
                        </a:p>
                      </a:txBody>
                      <a:tcPr anchor="ctr"/>
                    </a:tc>
                    <a:tc>
                      <a:txBody>
                        <a:bodyPr/>
                        <a:lstStyle/>
                        <a:p>
                          <a:pPr algn="ctr"/>
                          <a:r>
                            <a:rPr kumimoji="0" lang="en-US" sz="1750" kern="1200" dirty="0">
                              <a:solidFill>
                                <a:schemeClr val="dk1"/>
                              </a:solidFill>
                              <a:effectLst/>
                              <a:latin typeface="+mn-lt"/>
                              <a:ea typeface="+mn-ea"/>
                              <a:cs typeface="+mn-cs"/>
                            </a:rPr>
                            <a:t> </a:t>
                          </a:r>
                          <a:r>
                            <a:rPr lang="es-ES" sz="1750" dirty="0">
                              <a:latin typeface="Cambria Math" panose="02040503050406030204" pitchFamily="18" charset="0"/>
                              <a:ea typeface="Times New Roman" panose="02020603050405020304" pitchFamily="18" charset="0"/>
                              <a:cs typeface="Times New Roman" panose="02020603050405020304" pitchFamily="18" charset="0"/>
                            </a:rPr>
                            <a:t>15(c </a:t>
                          </a:r>
                          <a14:m>
                            <m:oMath xmlns:m="http://schemas.openxmlformats.org/officeDocument/2006/math">
                              <m:r>
                                <a:rPr lang="en-US" sz="1750" i="1">
                                  <a:latin typeface="Cambria Math" panose="02040503050406030204" pitchFamily="18" charset="0"/>
                                  <a:ea typeface="Times New Roman" panose="02020603050405020304" pitchFamily="18" charset="0"/>
                                  <a:cs typeface="Times New Roman" panose="02020603050405020304" pitchFamily="18" charset="0"/>
                                </a:rPr>
                                <m:t>−</m:t>
                              </m:r>
                            </m:oMath>
                          </a14:m>
                          <a:r>
                            <a:rPr lang="en-US" sz="1750" dirty="0">
                              <a:latin typeface="Cambria Math" panose="02040503050406030204" pitchFamily="18" charset="0"/>
                              <a:ea typeface="Times New Roman" panose="02020603050405020304" pitchFamily="18" charset="0"/>
                              <a:cs typeface="Times New Roman" panose="02020603050405020304" pitchFamily="18" charset="0"/>
                            </a:rPr>
                            <a:t> 3) (</a:t>
                          </a:r>
                          <a14:m>
                            <m:oMath xmlns:m="http://schemas.openxmlformats.org/officeDocument/2006/math">
                              <m:sSub>
                                <m:sSubPr>
                                  <m:ctrlPr>
                                    <a:rPr lang="en-US" sz="1750" i="1">
                                      <a:latin typeface="Cambria Math" panose="02040503050406030204" pitchFamily="18" charset="0"/>
                                      <a:ea typeface="Times New Roman" panose="02020603050405020304" pitchFamily="18" charset="0"/>
                                      <a:cs typeface="Times New Roman" panose="02020603050405020304" pitchFamily="18" charset="0"/>
                                    </a:rPr>
                                  </m:ctrlPr>
                                </m:sSubPr>
                                <m:e>
                                  <m:r>
                                    <a:rPr lang="en-US" sz="1750" i="1">
                                      <a:latin typeface="Cambria Math" panose="02040503050406030204" pitchFamily="18" charset="0"/>
                                      <a:ea typeface="Times New Roman" panose="02020603050405020304" pitchFamily="18" charset="0"/>
                                      <a:cs typeface="Times New Roman" panose="02020603050405020304" pitchFamily="18" charset="0"/>
                                    </a:rPr>
                                    <m:t>𝛼</m:t>
                                  </m:r>
                                </m:e>
                                <m:sub>
                                  <m:r>
                                    <a:rPr lang="en-US" sz="1750" i="1">
                                      <a:latin typeface="Cambria Math" panose="02040503050406030204" pitchFamily="18" charset="0"/>
                                      <a:ea typeface="Times New Roman" panose="02020603050405020304" pitchFamily="18" charset="0"/>
                                      <a:cs typeface="Times New Roman" panose="02020603050405020304" pitchFamily="18" charset="0"/>
                                    </a:rPr>
                                    <m:t>0</m:t>
                                  </m:r>
                                </m:sub>
                              </m:sSub>
                            </m:oMath>
                          </a14:m>
                          <a:r>
                            <a:rPr lang="en-US" sz="1750" dirty="0">
                              <a:latin typeface="Cambria Math" panose="02040503050406030204" pitchFamily="18" charset="0"/>
                              <a:ea typeface="Times New Roman" panose="02020603050405020304" pitchFamily="18" charset="0"/>
                              <a:cs typeface="Times New Roman" panose="02020603050405020304" pitchFamily="18" charset="0"/>
                            </a:rPr>
                            <a:t> </a:t>
                          </a:r>
                          <a14:m>
                            <m:oMath xmlns:m="http://schemas.openxmlformats.org/officeDocument/2006/math">
                              <m:r>
                                <a:rPr lang="en-US" sz="1750" i="1" dirty="0">
                                  <a:latin typeface="Cambria Math" panose="02040503050406030204" pitchFamily="18" charset="0"/>
                                  <a:ea typeface="Times New Roman" panose="02020603050405020304" pitchFamily="18" charset="0"/>
                                  <a:cs typeface="Times New Roman" panose="02020603050405020304" pitchFamily="18" charset="0"/>
                                </a:rPr>
                                <m:t>∈</m:t>
                              </m:r>
                            </m:oMath>
                          </a14:m>
                          <a:r>
                            <a:rPr lang="en-US" sz="1750" dirty="0">
                              <a:latin typeface="Cambria Math" panose="02040503050406030204" pitchFamily="18" charset="0"/>
                              <a:ea typeface="Times New Roman" panose="02020603050405020304" pitchFamily="18" charset="0"/>
                              <a:cs typeface="Times New Roman" panose="02020603050405020304" pitchFamily="18" charset="0"/>
                            </a:rPr>
                            <a:t> {0,15, </a:t>
                          </a:r>
                          <a14:m>
                            <m:oMath xmlns:m="http://schemas.openxmlformats.org/officeDocument/2006/math">
                              <m:r>
                                <a:rPr lang="en-US" sz="1750" i="1">
                                  <a:latin typeface="Cambria Math" panose="02040503050406030204" pitchFamily="18" charset="0"/>
                                </a:rPr>
                                <m:t>…</m:t>
                              </m:r>
                            </m:oMath>
                          </a14:m>
                          <a:r>
                            <a:rPr lang="en-US" sz="1750" dirty="0">
                              <a:latin typeface="Cambria Math" panose="02040503050406030204" pitchFamily="18" charset="0"/>
                              <a:ea typeface="Times New Roman" panose="02020603050405020304" pitchFamily="18" charset="0"/>
                              <a:cs typeface="Times New Roman" panose="02020603050405020304" pitchFamily="18" charset="0"/>
                            </a:rPr>
                            <a:t> ,345})</a:t>
                          </a:r>
                          <a:endParaRPr lang="en-US" sz="1750" dirty="0"/>
                        </a:p>
                      </a:txBody>
                      <a:tcPr anchor="ctr"/>
                    </a:tc>
                    <a:extLst>
                      <a:ext uri="{0D108BD9-81ED-4DB2-BD59-A6C34878D82A}">
                        <a16:rowId xmlns:a16="http://schemas.microsoft.com/office/drawing/2014/main" val="1264784970"/>
                      </a:ext>
                    </a:extLst>
                  </a:tr>
                </a:tbl>
              </a:graphicData>
            </a:graphic>
          </p:graphicFrame>
        </mc:Choice>
        <mc:Fallback xmlns="">
          <p:graphicFrame>
            <p:nvGraphicFramePr>
              <p:cNvPr id="36" name="Table 11">
                <a:extLst>
                  <a:ext uri="{FF2B5EF4-FFF2-40B4-BE49-F238E27FC236}">
                    <a16:creationId xmlns:a16="http://schemas.microsoft.com/office/drawing/2014/main" id="{76B2E40D-98A6-4BA2-8A02-BBB0F18BAAA8}"/>
                  </a:ext>
                </a:extLst>
              </p:cNvPr>
              <p:cNvGraphicFramePr>
                <a:graphicFrameLocks noGrp="1"/>
              </p:cNvGraphicFramePr>
              <p:nvPr>
                <p:ph sz="half" idx="2"/>
                <p:extLst>
                  <p:ext uri="{D42A27DB-BD31-4B8C-83A1-F6EECF244321}">
                    <p14:modId xmlns:p14="http://schemas.microsoft.com/office/powerpoint/2010/main" val="3551859574"/>
                  </p:ext>
                </p:extLst>
              </p:nvPr>
            </p:nvGraphicFramePr>
            <p:xfrm>
              <a:off x="1984375" y="2898775"/>
              <a:ext cx="4919660" cy="2778760"/>
            </p:xfrm>
            <a:graphic>
              <a:graphicData uri="http://schemas.openxmlformats.org/drawingml/2006/table">
                <a:tbl>
                  <a:tblPr firstRow="1" bandRow="1">
                    <a:tableStyleId>{5C22544A-7EE6-4342-B048-85BDC9FD1C3A}</a:tableStyleId>
                  </a:tblPr>
                  <a:tblGrid>
                    <a:gridCol w="1124524">
                      <a:extLst>
                        <a:ext uri="{9D8B030D-6E8A-4147-A177-3AD203B41FA5}">
                          <a16:colId xmlns:a16="http://schemas.microsoft.com/office/drawing/2014/main" val="645926227"/>
                        </a:ext>
                      </a:extLst>
                    </a:gridCol>
                    <a:gridCol w="1094944">
                      <a:extLst>
                        <a:ext uri="{9D8B030D-6E8A-4147-A177-3AD203B41FA5}">
                          <a16:colId xmlns:a16="http://schemas.microsoft.com/office/drawing/2014/main" val="4089393531"/>
                        </a:ext>
                      </a:extLst>
                    </a:gridCol>
                    <a:gridCol w="1371457">
                      <a:extLst>
                        <a:ext uri="{9D8B030D-6E8A-4147-A177-3AD203B41FA5}">
                          <a16:colId xmlns:a16="http://schemas.microsoft.com/office/drawing/2014/main" val="1728619997"/>
                        </a:ext>
                      </a:extLst>
                    </a:gridCol>
                    <a:gridCol w="1328735">
                      <a:extLst>
                        <a:ext uri="{9D8B030D-6E8A-4147-A177-3AD203B41FA5}">
                          <a16:colId xmlns:a16="http://schemas.microsoft.com/office/drawing/2014/main" val="1540899391"/>
                        </a:ext>
                      </a:extLst>
                    </a:gridCol>
                  </a:tblGrid>
                  <a:tr h="624840">
                    <a:tc>
                      <a:txBody>
                        <a:bodyPr/>
                        <a:lstStyle/>
                        <a:p>
                          <a:r>
                            <a:rPr lang="en-US" sz="1750" dirty="0"/>
                            <a:t>Cases</a:t>
                          </a:r>
                        </a:p>
                      </a:txBody>
                      <a:tcPr anchor="ctr"/>
                    </a:tc>
                    <a:tc>
                      <a:txBody>
                        <a:bodyPr/>
                        <a:lstStyle/>
                        <a:p>
                          <a:endParaRPr lang="en-US"/>
                        </a:p>
                      </a:txBody>
                      <a:tcPr anchor="ctr">
                        <a:blipFill>
                          <a:blip r:embed="rId3"/>
                          <a:stretch>
                            <a:fillRect l="-103333" t="-1942" r="-248333" b="-358252"/>
                          </a:stretch>
                        </a:blipFill>
                      </a:tcPr>
                    </a:tc>
                    <a:tc>
                      <a:txBody>
                        <a:bodyPr/>
                        <a:lstStyle/>
                        <a:p>
                          <a:pPr algn="ctr"/>
                          <a:r>
                            <a:rPr lang="en-US" sz="1750" dirty="0"/>
                            <a:t>Comments</a:t>
                          </a:r>
                        </a:p>
                      </a:txBody>
                      <a:tcPr anchor="ctr"/>
                    </a:tc>
                    <a:tc>
                      <a:txBody>
                        <a:bodyPr/>
                        <a:lstStyle/>
                        <a:p>
                          <a:endParaRPr lang="en-US"/>
                        </a:p>
                      </a:txBody>
                      <a:tcPr anchor="ctr">
                        <a:blipFill>
                          <a:blip r:embed="rId3"/>
                          <a:stretch>
                            <a:fillRect l="-271101" t="-1942" r="-1835" b="-358252"/>
                          </a:stretch>
                        </a:blipFill>
                      </a:tcPr>
                    </a:tc>
                    <a:extLst>
                      <a:ext uri="{0D108BD9-81ED-4DB2-BD59-A6C34878D82A}">
                        <a16:rowId xmlns:a16="http://schemas.microsoft.com/office/drawing/2014/main" val="2605589189"/>
                      </a:ext>
                    </a:extLst>
                  </a:tr>
                  <a:tr h="370840">
                    <a:tc>
                      <a:txBody>
                        <a:bodyPr/>
                        <a:lstStyle/>
                        <a:p>
                          <a:r>
                            <a:rPr lang="en-US" sz="1750" dirty="0"/>
                            <a:t>3D.001</a:t>
                          </a:r>
                        </a:p>
                      </a:txBody>
                      <a:tcPr/>
                    </a:tc>
                    <a:tc>
                      <a:txBody>
                        <a:bodyPr/>
                        <a:lstStyle/>
                        <a:p>
                          <a:pPr algn="ctr"/>
                          <a:r>
                            <a:rPr lang="en-US" sz="1750" dirty="0"/>
                            <a:t>No</a:t>
                          </a:r>
                        </a:p>
                      </a:txBody>
                      <a:tcPr anchor="ctr"/>
                    </a:tc>
                    <a:tc>
                      <a:txBody>
                        <a:bodyPr/>
                        <a:lstStyle/>
                        <a:p>
                          <a:pPr algn="ctr"/>
                          <a:endParaRPr lang="en-US" sz="1750" dirty="0"/>
                        </a:p>
                      </a:txBody>
                      <a:tcPr anchor="ctr"/>
                    </a:tc>
                    <a:tc>
                      <a:txBody>
                        <a:bodyPr/>
                        <a:lstStyle/>
                        <a:p>
                          <a:pPr algn="ctr"/>
                          <a:r>
                            <a:rPr lang="en-US" sz="1750" dirty="0"/>
                            <a:t>0</a:t>
                          </a:r>
                        </a:p>
                      </a:txBody>
                      <a:tcPr anchor="ctr"/>
                    </a:tc>
                    <a:extLst>
                      <a:ext uri="{0D108BD9-81ED-4DB2-BD59-A6C34878D82A}">
                        <a16:rowId xmlns:a16="http://schemas.microsoft.com/office/drawing/2014/main" val="4073918252"/>
                      </a:ext>
                    </a:extLst>
                  </a:tr>
                  <a:tr h="891540">
                    <a:tc>
                      <a:txBody>
                        <a:bodyPr/>
                        <a:lstStyle/>
                        <a:p>
                          <a:r>
                            <a:rPr lang="en-US" sz="1750" dirty="0"/>
                            <a:t>3D.002</a:t>
                          </a:r>
                        </a:p>
                      </a:txBody>
                      <a:tcPr/>
                    </a:tc>
                    <a:tc>
                      <a:txBody>
                        <a:bodyPr/>
                        <a:lstStyle/>
                        <a:p>
                          <a:pPr algn="ctr"/>
                          <a:r>
                            <a:rPr lang="en-US" sz="1750" dirty="0"/>
                            <a:t>Yes</a:t>
                          </a:r>
                        </a:p>
                      </a:txBody>
                      <a:tcPr anchor="ctr"/>
                    </a:tc>
                    <a:tc>
                      <a:txBody>
                        <a:bodyPr/>
                        <a:lstStyle/>
                        <a:p>
                          <a:endParaRPr lang="en-US"/>
                        </a:p>
                      </a:txBody>
                      <a:tcPr anchor="ctr">
                        <a:blipFill>
                          <a:blip r:embed="rId3"/>
                          <a:stretch>
                            <a:fillRect l="-162667" t="-113699" r="-98667" b="-110959"/>
                          </a:stretch>
                        </a:blipFill>
                      </a:tcPr>
                    </a:tc>
                    <a:tc>
                      <a:txBody>
                        <a:bodyPr/>
                        <a:lstStyle/>
                        <a:p>
                          <a:pPr algn="ctr"/>
                          <a:r>
                            <a:rPr lang="en-US" sz="1750" dirty="0"/>
                            <a:t>0</a:t>
                          </a:r>
                        </a:p>
                      </a:txBody>
                      <a:tcPr anchor="ctr"/>
                    </a:tc>
                    <a:extLst>
                      <a:ext uri="{0D108BD9-81ED-4DB2-BD59-A6C34878D82A}">
                        <a16:rowId xmlns:a16="http://schemas.microsoft.com/office/drawing/2014/main" val="677561520"/>
                      </a:ext>
                    </a:extLst>
                  </a:tr>
                  <a:tr h="891540">
                    <a:tc>
                      <a:txBody>
                        <a:bodyPr/>
                        <a:lstStyle/>
                        <a:p>
                          <a:endParaRPr lang="en-US"/>
                        </a:p>
                      </a:txBody>
                      <a:tcPr>
                        <a:blipFill>
                          <a:blip r:embed="rId3"/>
                          <a:stretch>
                            <a:fillRect l="-541" t="-212245" r="-338919" b="-10204"/>
                          </a:stretch>
                        </a:blipFill>
                      </a:tcPr>
                    </a:tc>
                    <a:tc>
                      <a:txBody>
                        <a:bodyPr/>
                        <a:lstStyle/>
                        <a:p>
                          <a:pPr algn="ctr"/>
                          <a:r>
                            <a:rPr lang="en-US" sz="1750" dirty="0"/>
                            <a:t>Yes</a:t>
                          </a:r>
                        </a:p>
                      </a:txBody>
                      <a:tcPr anchor="ctr"/>
                    </a:tc>
                    <a:tc>
                      <a:txBody>
                        <a:bodyPr/>
                        <a:lstStyle/>
                        <a:p>
                          <a:endParaRPr lang="en-US"/>
                        </a:p>
                      </a:txBody>
                      <a:tcPr anchor="ctr">
                        <a:blipFill>
                          <a:blip r:embed="rId3"/>
                          <a:stretch>
                            <a:fillRect l="-162667" t="-212245" r="-98667" b="-10204"/>
                          </a:stretch>
                        </a:blipFill>
                      </a:tcPr>
                    </a:tc>
                    <a:tc>
                      <a:txBody>
                        <a:bodyPr/>
                        <a:lstStyle/>
                        <a:p>
                          <a:endParaRPr lang="en-US"/>
                        </a:p>
                      </a:txBody>
                      <a:tcPr anchor="ctr">
                        <a:blipFill>
                          <a:blip r:embed="rId3"/>
                          <a:stretch>
                            <a:fillRect l="-271101" t="-212245" r="-1835" b="-10204"/>
                          </a:stretch>
                        </a:blipFill>
                      </a:tcPr>
                    </a:tc>
                    <a:extLst>
                      <a:ext uri="{0D108BD9-81ED-4DB2-BD59-A6C34878D82A}">
                        <a16:rowId xmlns:a16="http://schemas.microsoft.com/office/drawing/2014/main" val="1264784970"/>
                      </a:ext>
                    </a:extLst>
                  </a:tr>
                </a:tbl>
              </a:graphicData>
            </a:graphic>
          </p:graphicFrame>
        </mc:Fallback>
      </mc:AlternateContent>
      <p:sp>
        <p:nvSpPr>
          <p:cNvPr id="29" name="Text Placeholder 28">
            <a:extLst>
              <a:ext uri="{FF2B5EF4-FFF2-40B4-BE49-F238E27FC236}">
                <a16:creationId xmlns:a16="http://schemas.microsoft.com/office/drawing/2014/main" id="{A209ED0C-781C-4591-B299-3F72280552AA}"/>
              </a:ext>
            </a:extLst>
          </p:cNvPr>
          <p:cNvSpPr>
            <a:spLocks noGrp="1"/>
          </p:cNvSpPr>
          <p:nvPr>
            <p:ph type="body" sz="quarter" idx="3"/>
          </p:nvPr>
        </p:nvSpPr>
        <p:spPr/>
        <p:txBody>
          <a:bodyPr/>
          <a:lstStyle/>
          <a:p>
            <a:r>
              <a:rPr lang="en-US" dirty="0"/>
              <a:t>Initial state covariance</a:t>
            </a:r>
          </a:p>
        </p:txBody>
      </p:sp>
      <p:sp>
        <p:nvSpPr>
          <p:cNvPr id="30" name="Content Placeholder 29">
            <a:extLst>
              <a:ext uri="{FF2B5EF4-FFF2-40B4-BE49-F238E27FC236}">
                <a16:creationId xmlns:a16="http://schemas.microsoft.com/office/drawing/2014/main" id="{6FF18351-8F06-43D2-BEFA-4473873D6909}"/>
              </a:ext>
            </a:extLst>
          </p:cNvPr>
          <p:cNvSpPr>
            <a:spLocks noGrp="1"/>
          </p:cNvSpPr>
          <p:nvPr>
            <p:ph sz="quarter" idx="4"/>
          </p:nvPr>
        </p:nvSpPr>
        <p:spPr/>
        <p:txBody>
          <a:bodyPr/>
          <a:lstStyle/>
          <a:p>
            <a:r>
              <a:rPr lang="en-US" dirty="0"/>
              <a:t>Diagonal</a:t>
            </a:r>
          </a:p>
        </p:txBody>
      </p:sp>
      <p:sp>
        <p:nvSpPr>
          <p:cNvPr id="4" name="Date Placeholder 3">
            <a:extLst>
              <a:ext uri="{FF2B5EF4-FFF2-40B4-BE49-F238E27FC236}">
                <a16:creationId xmlns:a16="http://schemas.microsoft.com/office/drawing/2014/main" id="{71941071-3747-4AF8-9D35-F920FAB2EE1A}"/>
              </a:ext>
            </a:extLst>
          </p:cNvPr>
          <p:cNvSpPr>
            <a:spLocks noGrp="1"/>
          </p:cNvSpPr>
          <p:nvPr>
            <p:ph type="dt" sz="half" idx="10"/>
          </p:nvPr>
        </p:nvSpPr>
        <p:spPr/>
        <p:txBody>
          <a:bodyPr/>
          <a:lstStyle/>
          <a:p>
            <a:r>
              <a:rPr lang="en-US"/>
              <a:t>11/15/2022</a:t>
            </a:r>
            <a:endParaRPr lang="en-US" dirty="0"/>
          </a:p>
        </p:txBody>
      </p:sp>
      <p:sp>
        <p:nvSpPr>
          <p:cNvPr id="5" name="Footer Placeholder 4">
            <a:extLst>
              <a:ext uri="{FF2B5EF4-FFF2-40B4-BE49-F238E27FC236}">
                <a16:creationId xmlns:a16="http://schemas.microsoft.com/office/drawing/2014/main" id="{11DF0260-7CFD-4221-A1CB-54CB49DEA916}"/>
              </a:ext>
            </a:extLst>
          </p:cNvPr>
          <p:cNvSpPr>
            <a:spLocks noGrp="1"/>
          </p:cNvSpPr>
          <p:nvPr>
            <p:ph type="ftr" sz="quarter" idx="11"/>
          </p:nvPr>
        </p:nvSpPr>
        <p:spPr/>
        <p:txBody>
          <a:bodyPr/>
          <a:lstStyle/>
          <a:p>
            <a:r>
              <a:rPr lang="en-US"/>
              <a:t>Cylindrical orthogonal collision risk management in spacecraft formations</a:t>
            </a:r>
            <a:endParaRPr lang="en-US" dirty="0"/>
          </a:p>
        </p:txBody>
      </p:sp>
      <p:sp>
        <p:nvSpPr>
          <p:cNvPr id="6" name="Slide Number Placeholder 5">
            <a:extLst>
              <a:ext uri="{FF2B5EF4-FFF2-40B4-BE49-F238E27FC236}">
                <a16:creationId xmlns:a16="http://schemas.microsoft.com/office/drawing/2014/main" id="{A36A8F37-D097-4264-BA69-D620DCB3F4F9}"/>
              </a:ext>
            </a:extLst>
          </p:cNvPr>
          <p:cNvSpPr>
            <a:spLocks noGrp="1"/>
          </p:cNvSpPr>
          <p:nvPr>
            <p:ph type="sldNum" sz="quarter" idx="12"/>
          </p:nvPr>
        </p:nvSpPr>
        <p:spPr/>
        <p:txBody>
          <a:bodyPr/>
          <a:lstStyle/>
          <a:p>
            <a:fld id="{2D43A7CC-66C1-4E75-8C81-24DF013C57DC}" type="slidenum">
              <a:rPr lang="en-US" smtClean="0"/>
              <a:t>31</a:t>
            </a:fld>
            <a:endParaRPr lang="en-US" dirty="0"/>
          </a:p>
        </p:txBody>
      </p:sp>
      <p:sp>
        <p:nvSpPr>
          <p:cNvPr id="37" name="Content Placeholder 29">
            <a:extLst>
              <a:ext uri="{FF2B5EF4-FFF2-40B4-BE49-F238E27FC236}">
                <a16:creationId xmlns:a16="http://schemas.microsoft.com/office/drawing/2014/main" id="{DA1BA6CC-B0D8-411B-A41B-D68B5EF1C595}"/>
              </a:ext>
            </a:extLst>
          </p:cNvPr>
          <p:cNvSpPr txBox="1">
            <a:spLocks/>
          </p:cNvSpPr>
          <p:nvPr/>
        </p:nvSpPr>
        <p:spPr>
          <a:xfrm>
            <a:off x="7050024" y="3494024"/>
            <a:ext cx="4919472" cy="2778760"/>
          </a:xfrm>
          <a:prstGeom prst="rect">
            <a:avLst/>
          </a:prstGeom>
        </p:spPr>
        <p:txBody>
          <a:bodyPr vert="horz">
            <a:normAutofit/>
          </a:bodyPr>
          <a:lstStyle>
            <a:lvl1pPr marL="420624" indent="-384048" algn="l" rtl="0" eaLnBrk="1" latinLnBrk="0" hangingPunct="1">
              <a:spcBef>
                <a:spcPct val="20000"/>
              </a:spcBef>
              <a:buClr>
                <a:schemeClr val="accent1"/>
              </a:buClr>
              <a:buSzPct val="80000"/>
              <a:buFont typeface="Wingdings 2"/>
              <a:buChar char=""/>
              <a:defRPr kumimoji="0" sz="3000" kern="1200">
                <a:solidFill>
                  <a:srgbClr val="FFFFFF"/>
                </a:solidFill>
                <a:latin typeface="Arial"/>
                <a:ea typeface="+mn-ea"/>
                <a:cs typeface="Arial"/>
              </a:defRPr>
            </a:lvl1pPr>
            <a:lvl2pPr marL="722376" indent="-274320" algn="l" rtl="0" eaLnBrk="1" latinLnBrk="0" hangingPunct="1">
              <a:spcBef>
                <a:spcPct val="20000"/>
              </a:spcBef>
              <a:buClr>
                <a:schemeClr val="accent1"/>
              </a:buClr>
              <a:buSzPct val="90000"/>
              <a:buFont typeface="Wingdings 2"/>
              <a:buChar char=""/>
              <a:defRPr kumimoji="0" sz="2600" kern="1200">
                <a:solidFill>
                  <a:srgbClr val="FFFFFF"/>
                </a:solidFill>
                <a:latin typeface="Arial"/>
                <a:ea typeface="+mn-ea"/>
                <a:cs typeface="Arial"/>
              </a:defRPr>
            </a:lvl2pPr>
            <a:lvl3pPr marL="1005840" indent="-256032" algn="l" rtl="0" eaLnBrk="1" latinLnBrk="0" hangingPunct="1">
              <a:spcBef>
                <a:spcPct val="20000"/>
              </a:spcBef>
              <a:buClr>
                <a:schemeClr val="accent2"/>
              </a:buClr>
              <a:buSzPct val="85000"/>
              <a:buFont typeface="Arial"/>
              <a:buChar char="○"/>
              <a:defRPr kumimoji="0" sz="2400" kern="1200">
                <a:solidFill>
                  <a:srgbClr val="FFFFFF"/>
                </a:solidFill>
                <a:latin typeface="Arial"/>
                <a:ea typeface="+mn-ea"/>
                <a:cs typeface="Arial"/>
              </a:defRPr>
            </a:lvl3pPr>
            <a:lvl4pPr marL="1280160" indent="-237744" algn="l" rtl="0" eaLnBrk="1" latinLnBrk="0" hangingPunct="1">
              <a:spcBef>
                <a:spcPct val="20000"/>
              </a:spcBef>
              <a:buClr>
                <a:schemeClr val="accent3"/>
              </a:buClr>
              <a:buSzPct val="90000"/>
              <a:buFont typeface="Wingdings 2"/>
              <a:buChar char=""/>
              <a:defRPr kumimoji="0" sz="2000" kern="1200">
                <a:solidFill>
                  <a:srgbClr val="FFFFFF"/>
                </a:solidFill>
                <a:latin typeface="Arial"/>
                <a:ea typeface="+mn-ea"/>
                <a:cs typeface="Arial"/>
              </a:defRPr>
            </a:lvl4pPr>
            <a:lvl5pPr marL="1490472" indent="-182880" algn="l" rtl="0" eaLnBrk="1" latinLnBrk="0" hangingPunct="1">
              <a:spcBef>
                <a:spcPct val="20000"/>
              </a:spcBef>
              <a:buClr>
                <a:schemeClr val="accent4"/>
              </a:buClr>
              <a:buSzPct val="100000"/>
              <a:buFont typeface="Arial"/>
              <a:buChar char="-"/>
              <a:defRPr kumimoji="0" sz="2000" kern="1200">
                <a:solidFill>
                  <a:srgbClr val="FFFFFF"/>
                </a:solidFill>
                <a:latin typeface="Arial"/>
                <a:ea typeface="+mn-ea"/>
                <a:cs typeface="Arial"/>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marL="36576" indent="0">
              <a:buNone/>
            </a:pPr>
            <a:endParaRPr lang="en-US" dirty="0"/>
          </a:p>
        </p:txBody>
      </p:sp>
      <mc:AlternateContent xmlns:mc="http://schemas.openxmlformats.org/markup-compatibility/2006" xmlns:a14="http://schemas.microsoft.com/office/drawing/2010/main">
        <mc:Choice Requires="a14">
          <p:graphicFrame>
            <p:nvGraphicFramePr>
              <p:cNvPr id="39" name="Table 12">
                <a:extLst>
                  <a:ext uri="{FF2B5EF4-FFF2-40B4-BE49-F238E27FC236}">
                    <a16:creationId xmlns:a16="http://schemas.microsoft.com/office/drawing/2014/main" id="{DA164403-5059-4AB7-8734-FCD0AF00A385}"/>
                  </a:ext>
                </a:extLst>
              </p:cNvPr>
              <p:cNvGraphicFramePr>
                <a:graphicFrameLocks/>
              </p:cNvGraphicFramePr>
              <p:nvPr/>
            </p:nvGraphicFramePr>
            <p:xfrm>
              <a:off x="7447597" y="3615207"/>
              <a:ext cx="4124326" cy="1107440"/>
            </p:xfrm>
            <a:graphic>
              <a:graphicData uri="http://schemas.openxmlformats.org/drawingml/2006/table">
                <a:tbl>
                  <a:tblPr firstRow="1" bandRow="1">
                    <a:tableStyleId>{5C22544A-7EE6-4342-B048-85BDC9FD1C3A}</a:tableStyleId>
                  </a:tblPr>
                  <a:tblGrid>
                    <a:gridCol w="2320926">
                      <a:extLst>
                        <a:ext uri="{9D8B030D-6E8A-4147-A177-3AD203B41FA5}">
                          <a16:colId xmlns:a16="http://schemas.microsoft.com/office/drawing/2014/main" val="1198485235"/>
                        </a:ext>
                      </a:extLst>
                    </a:gridCol>
                    <a:gridCol w="596900">
                      <a:extLst>
                        <a:ext uri="{9D8B030D-6E8A-4147-A177-3AD203B41FA5}">
                          <a16:colId xmlns:a16="http://schemas.microsoft.com/office/drawing/2014/main" val="2272721336"/>
                        </a:ext>
                      </a:extLst>
                    </a:gridCol>
                    <a:gridCol w="609600">
                      <a:extLst>
                        <a:ext uri="{9D8B030D-6E8A-4147-A177-3AD203B41FA5}">
                          <a16:colId xmlns:a16="http://schemas.microsoft.com/office/drawing/2014/main" val="419705287"/>
                        </a:ext>
                      </a:extLst>
                    </a:gridCol>
                    <a:gridCol w="596900">
                      <a:extLst>
                        <a:ext uri="{9D8B030D-6E8A-4147-A177-3AD203B41FA5}">
                          <a16:colId xmlns:a16="http://schemas.microsoft.com/office/drawing/2014/main" val="1116676987"/>
                        </a:ext>
                      </a:extLst>
                    </a:gridCol>
                  </a:tblGrid>
                  <a:tr h="0">
                    <a:tc>
                      <a:txBody>
                        <a:bodyPr/>
                        <a:lstStyle/>
                        <a:p>
                          <a:pPr algn="l"/>
                          <a:r>
                            <a:rPr lang="en-US" dirty="0"/>
                            <a:t>Standard deviation</a:t>
                          </a:r>
                        </a:p>
                      </a:txBody>
                      <a:tcPr anchor="ctr"/>
                    </a:tc>
                    <a:tc>
                      <a:txBody>
                        <a:bodyPr/>
                        <a:lstStyle/>
                        <a:p>
                          <a:pPr algn="ctr"/>
                          <a14:m>
                            <m:oMath xmlns:m="http://schemas.openxmlformats.org/officeDocument/2006/math">
                              <m:sSub>
                                <m:sSubPr>
                                  <m:ctrlPr>
                                    <a:rPr lang="en-US" sz="1800" b="0" i="1" smtClean="0">
                                      <a:latin typeface="Cambria Math" panose="02040503050406030204" pitchFamily="18" charset="0"/>
                                    </a:rPr>
                                  </m:ctrlPr>
                                </m:sSubPr>
                                <m:e>
                                  <m:d>
                                    <m:dPr>
                                      <m:begChr m:val="["/>
                                      <m:endChr m:val="]"/>
                                      <m:ctrlPr>
                                        <a:rPr lang="en-US" sz="1800" b="0" i="1" smtClean="0">
                                          <a:latin typeface="Cambria Math" panose="02040503050406030204" pitchFamily="18" charset="0"/>
                                        </a:rPr>
                                      </m:ctrlPr>
                                    </m:dPr>
                                    <m:e>
                                      <m:r>
                                        <a:rPr lang="en-US" sz="1800" b="0" i="1" smtClean="0">
                                          <a:latin typeface="Cambria Math" panose="02040503050406030204" pitchFamily="18" charset="0"/>
                                        </a:rPr>
                                        <m:t>𝑥</m:t>
                                      </m:r>
                                    </m:e>
                                  </m:d>
                                </m:e>
                                <m:sub>
                                  <m:r>
                                    <a:rPr lang="en-US" sz="1800" b="0" i="1" smtClean="0">
                                      <a:latin typeface="Cambria Math" panose="02040503050406030204" pitchFamily="18" charset="0"/>
                                    </a:rPr>
                                    <m:t>𝐻</m:t>
                                  </m:r>
                                </m:sub>
                              </m:sSub>
                            </m:oMath>
                          </a14:m>
                          <a:r>
                            <a:rPr lang="en-US" sz="1800" dirty="0"/>
                            <a:t> </a:t>
                          </a:r>
                          <a:endParaRPr lang="en-US" dirty="0"/>
                        </a:p>
                      </a:txBody>
                      <a:tcPr anchor="ctr"/>
                    </a:tc>
                    <a:tc>
                      <a:txBody>
                        <a:bodyPr/>
                        <a:lstStyle/>
                        <a:p>
                          <a:pPr algn="ctr"/>
                          <a14:m>
                            <m:oMath xmlns:m="http://schemas.openxmlformats.org/officeDocument/2006/math">
                              <m:sSub>
                                <m:sSubPr>
                                  <m:ctrlPr>
                                    <a:rPr lang="en-US" sz="1800" b="0" i="1" smtClean="0">
                                      <a:latin typeface="Cambria Math" panose="02040503050406030204" pitchFamily="18" charset="0"/>
                                    </a:rPr>
                                  </m:ctrlPr>
                                </m:sSubPr>
                                <m:e>
                                  <m:d>
                                    <m:dPr>
                                      <m:begChr m:val="["/>
                                      <m:endChr m:val="]"/>
                                      <m:ctrlPr>
                                        <a:rPr lang="en-US" sz="1800" b="0" i="1" smtClean="0">
                                          <a:latin typeface="Cambria Math" panose="02040503050406030204" pitchFamily="18" charset="0"/>
                                        </a:rPr>
                                      </m:ctrlPr>
                                    </m:dPr>
                                    <m:e>
                                      <m:r>
                                        <a:rPr lang="en-US" sz="1800" b="0" i="1" smtClean="0">
                                          <a:latin typeface="Cambria Math" panose="02040503050406030204" pitchFamily="18" charset="0"/>
                                        </a:rPr>
                                        <m:t>𝑦</m:t>
                                      </m:r>
                                    </m:e>
                                  </m:d>
                                </m:e>
                                <m:sub>
                                  <m:r>
                                    <a:rPr lang="en-US" sz="1800" b="0" i="1" smtClean="0">
                                      <a:latin typeface="Cambria Math" panose="02040503050406030204" pitchFamily="18" charset="0"/>
                                    </a:rPr>
                                    <m:t>𝐻</m:t>
                                  </m:r>
                                </m:sub>
                              </m:sSub>
                            </m:oMath>
                          </a14:m>
                          <a:r>
                            <a:rPr lang="en-US" sz="1800" dirty="0"/>
                            <a:t> </a:t>
                          </a:r>
                          <a:endParaRPr lang="en-US" dirty="0"/>
                        </a:p>
                      </a:txBody>
                      <a:tcPr anchor="ctr"/>
                    </a:tc>
                    <a:tc>
                      <a:txBody>
                        <a:bodyPr/>
                        <a:lstStyle/>
                        <a:p>
                          <a:pPr algn="ctr"/>
                          <a14:m>
                            <m:oMath xmlns:m="http://schemas.openxmlformats.org/officeDocument/2006/math">
                              <m:sSub>
                                <m:sSubPr>
                                  <m:ctrlPr>
                                    <a:rPr lang="en-US" sz="1800" b="0" i="1" smtClean="0">
                                      <a:latin typeface="Cambria Math" panose="02040503050406030204" pitchFamily="18" charset="0"/>
                                    </a:rPr>
                                  </m:ctrlPr>
                                </m:sSubPr>
                                <m:e>
                                  <m:d>
                                    <m:dPr>
                                      <m:begChr m:val="["/>
                                      <m:endChr m:val="]"/>
                                      <m:ctrlPr>
                                        <a:rPr lang="en-US" sz="1800" b="0" i="1" smtClean="0">
                                          <a:latin typeface="Cambria Math" panose="02040503050406030204" pitchFamily="18" charset="0"/>
                                        </a:rPr>
                                      </m:ctrlPr>
                                    </m:dPr>
                                    <m:e>
                                      <m:r>
                                        <a:rPr lang="en-US" sz="1800" b="0" i="1" smtClean="0">
                                          <a:latin typeface="Cambria Math" panose="02040503050406030204" pitchFamily="18" charset="0"/>
                                        </a:rPr>
                                        <m:t>𝑧</m:t>
                                      </m:r>
                                    </m:e>
                                  </m:d>
                                </m:e>
                                <m:sub>
                                  <m:r>
                                    <a:rPr lang="en-US" sz="1800" b="0" i="1" smtClean="0">
                                      <a:latin typeface="Cambria Math" panose="02040503050406030204" pitchFamily="18" charset="0"/>
                                    </a:rPr>
                                    <m:t>𝐻</m:t>
                                  </m:r>
                                </m:sub>
                              </m:sSub>
                            </m:oMath>
                          </a14:m>
                          <a:r>
                            <a:rPr lang="en-US" sz="1800" dirty="0"/>
                            <a:t> </a:t>
                          </a:r>
                          <a:endParaRPr lang="en-US" dirty="0"/>
                        </a:p>
                      </a:txBody>
                      <a:tcPr anchor="ctr"/>
                    </a:tc>
                    <a:extLst>
                      <a:ext uri="{0D108BD9-81ED-4DB2-BD59-A6C34878D82A}">
                        <a16:rowId xmlns:a16="http://schemas.microsoft.com/office/drawing/2014/main" val="388218724"/>
                      </a:ext>
                    </a:extLst>
                  </a:tr>
                  <a:tr h="370840">
                    <a:tc>
                      <a:txBody>
                        <a:bodyPr/>
                        <a:lstStyle/>
                        <a:p>
                          <a:pPr algn="l"/>
                          <a:r>
                            <a:rPr lang="en-US" dirty="0"/>
                            <a:t>Relative position (m)</a:t>
                          </a:r>
                        </a:p>
                      </a:txBody>
                      <a:tcPr anchor="ctr"/>
                    </a:tc>
                    <a:tc>
                      <a:txBody>
                        <a:bodyPr/>
                        <a:lstStyle/>
                        <a:p>
                          <a:pPr algn="ctr"/>
                          <a:r>
                            <a:rPr lang="en-US" dirty="0"/>
                            <a:t>10</a:t>
                          </a:r>
                        </a:p>
                      </a:txBody>
                      <a:tcPr anchor="ctr"/>
                    </a:tc>
                    <a:tc>
                      <a:txBody>
                        <a:bodyPr/>
                        <a:lstStyle/>
                        <a:p>
                          <a:pPr algn="ctr"/>
                          <a:r>
                            <a:rPr lang="en-US" dirty="0"/>
                            <a:t>5</a:t>
                          </a:r>
                        </a:p>
                      </a:txBody>
                      <a:tcPr anchor="ctr"/>
                    </a:tc>
                    <a:tc>
                      <a:txBody>
                        <a:bodyPr/>
                        <a:lstStyle/>
                        <a:p>
                          <a:pPr algn="ctr"/>
                          <a:r>
                            <a:rPr lang="en-US" dirty="0"/>
                            <a:t>0.5</a:t>
                          </a:r>
                        </a:p>
                      </a:txBody>
                      <a:tcPr anchor="ctr"/>
                    </a:tc>
                    <a:extLst>
                      <a:ext uri="{0D108BD9-81ED-4DB2-BD59-A6C34878D82A}">
                        <a16:rowId xmlns:a16="http://schemas.microsoft.com/office/drawing/2014/main" val="1193342434"/>
                      </a:ext>
                    </a:extLst>
                  </a:tr>
                  <a:tr h="370840">
                    <a:tc>
                      <a:txBody>
                        <a:bodyPr/>
                        <a:lstStyle/>
                        <a:p>
                          <a:pPr algn="l"/>
                          <a:r>
                            <a:rPr lang="en-US" dirty="0"/>
                            <a:t>Rel. position rate (m/s)</a:t>
                          </a:r>
                        </a:p>
                      </a:txBody>
                      <a:tcPr anchor="ctr"/>
                    </a:tc>
                    <a:tc>
                      <a:txBody>
                        <a:bodyPr/>
                        <a:lstStyle/>
                        <a:p>
                          <a:pPr algn="ctr"/>
                          <a:r>
                            <a:rPr lang="en-US" dirty="0"/>
                            <a:t>0.25</a:t>
                          </a:r>
                        </a:p>
                      </a:txBody>
                      <a:tcPr anchor="ctr"/>
                    </a:tc>
                    <a:tc>
                      <a:txBody>
                        <a:bodyPr/>
                        <a:lstStyle/>
                        <a:p>
                          <a:pPr algn="ctr"/>
                          <a:r>
                            <a:rPr lang="en-US" dirty="0"/>
                            <a:t>0.75</a:t>
                          </a:r>
                        </a:p>
                      </a:txBody>
                      <a:tcPr anchor="ctr"/>
                    </a:tc>
                    <a:tc>
                      <a:txBody>
                        <a:bodyPr/>
                        <a:lstStyle/>
                        <a:p>
                          <a:pPr algn="ctr"/>
                          <a:r>
                            <a:rPr lang="en-US" dirty="0"/>
                            <a:t>0.05</a:t>
                          </a:r>
                        </a:p>
                      </a:txBody>
                      <a:tcPr anchor="ctr"/>
                    </a:tc>
                    <a:extLst>
                      <a:ext uri="{0D108BD9-81ED-4DB2-BD59-A6C34878D82A}">
                        <a16:rowId xmlns:a16="http://schemas.microsoft.com/office/drawing/2014/main" val="1773754143"/>
                      </a:ext>
                    </a:extLst>
                  </a:tr>
                </a:tbl>
              </a:graphicData>
            </a:graphic>
          </p:graphicFrame>
        </mc:Choice>
        <mc:Fallback xmlns="">
          <p:graphicFrame>
            <p:nvGraphicFramePr>
              <p:cNvPr id="39" name="Table 12">
                <a:extLst>
                  <a:ext uri="{FF2B5EF4-FFF2-40B4-BE49-F238E27FC236}">
                    <a16:creationId xmlns:a16="http://schemas.microsoft.com/office/drawing/2014/main" id="{DA164403-5059-4AB7-8734-FCD0AF00A385}"/>
                  </a:ext>
                </a:extLst>
              </p:cNvPr>
              <p:cNvGraphicFramePr>
                <a:graphicFrameLocks/>
              </p:cNvGraphicFramePr>
              <p:nvPr/>
            </p:nvGraphicFramePr>
            <p:xfrm>
              <a:off x="7447597" y="3615207"/>
              <a:ext cx="4124326" cy="1107440"/>
            </p:xfrm>
            <a:graphic>
              <a:graphicData uri="http://schemas.openxmlformats.org/drawingml/2006/table">
                <a:tbl>
                  <a:tblPr firstRow="1" bandRow="1">
                    <a:tableStyleId>{5C22544A-7EE6-4342-B048-85BDC9FD1C3A}</a:tableStyleId>
                  </a:tblPr>
                  <a:tblGrid>
                    <a:gridCol w="2320926">
                      <a:extLst>
                        <a:ext uri="{9D8B030D-6E8A-4147-A177-3AD203B41FA5}">
                          <a16:colId xmlns:a16="http://schemas.microsoft.com/office/drawing/2014/main" val="1198485235"/>
                        </a:ext>
                      </a:extLst>
                    </a:gridCol>
                    <a:gridCol w="596900">
                      <a:extLst>
                        <a:ext uri="{9D8B030D-6E8A-4147-A177-3AD203B41FA5}">
                          <a16:colId xmlns:a16="http://schemas.microsoft.com/office/drawing/2014/main" val="2272721336"/>
                        </a:ext>
                      </a:extLst>
                    </a:gridCol>
                    <a:gridCol w="609600">
                      <a:extLst>
                        <a:ext uri="{9D8B030D-6E8A-4147-A177-3AD203B41FA5}">
                          <a16:colId xmlns:a16="http://schemas.microsoft.com/office/drawing/2014/main" val="419705287"/>
                        </a:ext>
                      </a:extLst>
                    </a:gridCol>
                    <a:gridCol w="596900">
                      <a:extLst>
                        <a:ext uri="{9D8B030D-6E8A-4147-A177-3AD203B41FA5}">
                          <a16:colId xmlns:a16="http://schemas.microsoft.com/office/drawing/2014/main" val="1116676987"/>
                        </a:ext>
                      </a:extLst>
                    </a:gridCol>
                  </a:tblGrid>
                  <a:tr h="365760">
                    <a:tc>
                      <a:txBody>
                        <a:bodyPr/>
                        <a:lstStyle/>
                        <a:p>
                          <a:pPr algn="l"/>
                          <a:r>
                            <a:rPr lang="en-US" dirty="0"/>
                            <a:t>Standard deviation</a:t>
                          </a:r>
                        </a:p>
                      </a:txBody>
                      <a:tcPr anchor="ctr"/>
                    </a:tc>
                    <a:tc>
                      <a:txBody>
                        <a:bodyPr/>
                        <a:lstStyle/>
                        <a:p>
                          <a:endParaRPr lang="en-US"/>
                        </a:p>
                      </a:txBody>
                      <a:tcPr anchor="ctr">
                        <a:blipFill>
                          <a:blip r:embed="rId4"/>
                          <a:stretch>
                            <a:fillRect l="-390816" t="-8333" r="-206122" b="-228333"/>
                          </a:stretch>
                        </a:blipFill>
                      </a:tcPr>
                    </a:tc>
                    <a:tc>
                      <a:txBody>
                        <a:bodyPr/>
                        <a:lstStyle/>
                        <a:p>
                          <a:endParaRPr lang="en-US"/>
                        </a:p>
                      </a:txBody>
                      <a:tcPr anchor="ctr">
                        <a:blipFill>
                          <a:blip r:embed="rId4"/>
                          <a:stretch>
                            <a:fillRect l="-481000" t="-8333" r="-102000" b="-228333"/>
                          </a:stretch>
                        </a:blipFill>
                      </a:tcPr>
                    </a:tc>
                    <a:tc>
                      <a:txBody>
                        <a:bodyPr/>
                        <a:lstStyle/>
                        <a:p>
                          <a:endParaRPr lang="en-US"/>
                        </a:p>
                      </a:txBody>
                      <a:tcPr anchor="ctr">
                        <a:blipFill>
                          <a:blip r:embed="rId4"/>
                          <a:stretch>
                            <a:fillRect l="-592857" t="-8333" r="-4082" b="-228333"/>
                          </a:stretch>
                        </a:blipFill>
                      </a:tcPr>
                    </a:tc>
                    <a:extLst>
                      <a:ext uri="{0D108BD9-81ED-4DB2-BD59-A6C34878D82A}">
                        <a16:rowId xmlns:a16="http://schemas.microsoft.com/office/drawing/2014/main" val="388218724"/>
                      </a:ext>
                    </a:extLst>
                  </a:tr>
                  <a:tr h="370840">
                    <a:tc>
                      <a:txBody>
                        <a:bodyPr/>
                        <a:lstStyle/>
                        <a:p>
                          <a:pPr algn="l"/>
                          <a:r>
                            <a:rPr lang="en-US" dirty="0"/>
                            <a:t>Relative position (m)</a:t>
                          </a:r>
                        </a:p>
                      </a:txBody>
                      <a:tcPr anchor="ctr"/>
                    </a:tc>
                    <a:tc>
                      <a:txBody>
                        <a:bodyPr/>
                        <a:lstStyle/>
                        <a:p>
                          <a:pPr algn="ctr"/>
                          <a:r>
                            <a:rPr lang="en-US" dirty="0"/>
                            <a:t>10</a:t>
                          </a:r>
                        </a:p>
                      </a:txBody>
                      <a:tcPr anchor="ctr"/>
                    </a:tc>
                    <a:tc>
                      <a:txBody>
                        <a:bodyPr/>
                        <a:lstStyle/>
                        <a:p>
                          <a:pPr algn="ctr"/>
                          <a:r>
                            <a:rPr lang="en-US" dirty="0"/>
                            <a:t>5</a:t>
                          </a:r>
                        </a:p>
                      </a:txBody>
                      <a:tcPr anchor="ctr"/>
                    </a:tc>
                    <a:tc>
                      <a:txBody>
                        <a:bodyPr/>
                        <a:lstStyle/>
                        <a:p>
                          <a:pPr algn="ctr"/>
                          <a:r>
                            <a:rPr lang="en-US" dirty="0"/>
                            <a:t>0.5</a:t>
                          </a:r>
                        </a:p>
                      </a:txBody>
                      <a:tcPr anchor="ctr"/>
                    </a:tc>
                    <a:extLst>
                      <a:ext uri="{0D108BD9-81ED-4DB2-BD59-A6C34878D82A}">
                        <a16:rowId xmlns:a16="http://schemas.microsoft.com/office/drawing/2014/main" val="1193342434"/>
                      </a:ext>
                    </a:extLst>
                  </a:tr>
                  <a:tr h="370840">
                    <a:tc>
                      <a:txBody>
                        <a:bodyPr/>
                        <a:lstStyle/>
                        <a:p>
                          <a:pPr algn="l"/>
                          <a:r>
                            <a:rPr lang="en-US" dirty="0"/>
                            <a:t>Rel. position rate (m/s)</a:t>
                          </a:r>
                        </a:p>
                      </a:txBody>
                      <a:tcPr anchor="ctr"/>
                    </a:tc>
                    <a:tc>
                      <a:txBody>
                        <a:bodyPr/>
                        <a:lstStyle/>
                        <a:p>
                          <a:pPr algn="ctr"/>
                          <a:r>
                            <a:rPr lang="en-US" dirty="0"/>
                            <a:t>0.25</a:t>
                          </a:r>
                        </a:p>
                      </a:txBody>
                      <a:tcPr anchor="ctr"/>
                    </a:tc>
                    <a:tc>
                      <a:txBody>
                        <a:bodyPr/>
                        <a:lstStyle/>
                        <a:p>
                          <a:pPr algn="ctr"/>
                          <a:r>
                            <a:rPr lang="en-US" dirty="0"/>
                            <a:t>0.75</a:t>
                          </a:r>
                        </a:p>
                      </a:txBody>
                      <a:tcPr anchor="ctr"/>
                    </a:tc>
                    <a:tc>
                      <a:txBody>
                        <a:bodyPr/>
                        <a:lstStyle/>
                        <a:p>
                          <a:pPr algn="ctr"/>
                          <a:r>
                            <a:rPr lang="en-US" dirty="0"/>
                            <a:t>0.05</a:t>
                          </a:r>
                        </a:p>
                      </a:txBody>
                      <a:tcPr anchor="ctr"/>
                    </a:tc>
                    <a:extLst>
                      <a:ext uri="{0D108BD9-81ED-4DB2-BD59-A6C34878D82A}">
                        <a16:rowId xmlns:a16="http://schemas.microsoft.com/office/drawing/2014/main" val="1773754143"/>
                      </a:ext>
                    </a:extLst>
                  </a:tr>
                </a:tbl>
              </a:graphicData>
            </a:graphic>
          </p:graphicFrame>
        </mc:Fallback>
      </mc:AlternateContent>
    </p:spTree>
    <p:extLst>
      <p:ext uri="{BB962C8B-B14F-4D97-AF65-F5344CB8AC3E}">
        <p14:creationId xmlns:p14="http://schemas.microsoft.com/office/powerpoint/2010/main" val="10724641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16156-5C8E-41E3-99CF-BA07B05781ED}"/>
              </a:ext>
            </a:extLst>
          </p:cNvPr>
          <p:cNvSpPr>
            <a:spLocks noGrp="1"/>
          </p:cNvSpPr>
          <p:nvPr>
            <p:ph type="title"/>
          </p:nvPr>
        </p:nvSpPr>
        <p:spPr/>
        <p:txBody>
          <a:bodyPr/>
          <a:lstStyle/>
          <a:p>
            <a:r>
              <a:rPr lang="en-US" dirty="0"/>
              <a:t>Computational validation</a:t>
            </a:r>
            <a:br>
              <a:rPr lang="en-US" dirty="0"/>
            </a:br>
            <a:r>
              <a:rPr lang="en-US" dirty="0"/>
              <a:t>Example 3D.001 (similar for all examples)</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C213BCC8-AED1-AD22-0B09-3D957EC62365}"/>
                  </a:ext>
                </a:extLst>
              </p:cNvPr>
              <p:cNvSpPr>
                <a:spLocks noGrp="1"/>
              </p:cNvSpPr>
              <p:nvPr>
                <p:ph type="body" idx="1"/>
              </p:nvPr>
            </p:nvSpPr>
            <p:spPr/>
            <p:txBody>
              <a:bodyPr>
                <a:normAutofit/>
              </a:bodyPr>
              <a:lstStyle/>
              <a:p>
                <a:pPr algn="ctr"/>
                <a:r>
                  <a:rPr lang="en-US" dirty="0"/>
                  <a:t>Comp. to Euclidean norm (</a:t>
                </a:r>
                <a14:m>
                  <m:oMath xmlns:m="http://schemas.openxmlformats.org/officeDocument/2006/math">
                    <m:sSup>
                      <m:sSupPr>
                        <m:ctrlPr>
                          <a:rPr lang="en-US" b="0" i="1" dirty="0" smtClean="0">
                            <a:latin typeface="Cambria Math" panose="02040503050406030204" pitchFamily="18" charset="0"/>
                          </a:rPr>
                        </m:ctrlPr>
                      </m:sSupPr>
                      <m:e>
                        <m:r>
                          <a:rPr lang="en-US" i="1" dirty="0" smtClean="0">
                            <a:latin typeface="Cambria Math" panose="02040503050406030204" pitchFamily="18" charset="0"/>
                          </a:rPr>
                          <m:t>𝐿</m:t>
                        </m:r>
                      </m:e>
                      <m:sup>
                        <m:r>
                          <a:rPr lang="en-US" b="0" i="1" dirty="0" smtClean="0">
                            <a:latin typeface="Cambria Math" panose="02040503050406030204" pitchFamily="18" charset="0"/>
                          </a:rPr>
                          <m:t>2</m:t>
                        </m:r>
                      </m:sup>
                    </m:sSup>
                  </m:oMath>
                </a14:m>
                <a:r>
                  <a:rPr lang="en-US" dirty="0"/>
                  <a:t>) </a:t>
                </a:r>
              </a:p>
            </p:txBody>
          </p:sp>
        </mc:Choice>
        <mc:Fallback xmlns="">
          <p:sp>
            <p:nvSpPr>
              <p:cNvPr id="3" name="Text Placeholder 2">
                <a:extLst>
                  <a:ext uri="{FF2B5EF4-FFF2-40B4-BE49-F238E27FC236}">
                    <a16:creationId xmlns:a16="http://schemas.microsoft.com/office/drawing/2014/main" id="{C213BCC8-AED1-AD22-0B09-3D957EC62365}"/>
                  </a:ext>
                </a:extLst>
              </p:cNvPr>
              <p:cNvSpPr>
                <a:spLocks noGrp="1" noRot="1" noChangeAspect="1" noMove="1" noResize="1" noEditPoints="1" noAdjustHandles="1" noChangeArrowheads="1" noChangeShapeType="1" noTextEdit="1"/>
              </p:cNvSpPr>
              <p:nvPr>
                <p:ph type="body" idx="1"/>
              </p:nvPr>
            </p:nvSpPr>
            <p:spPr>
              <a:blipFill>
                <a:blip r:embed="rId2"/>
                <a:stretch>
                  <a:fillRect b="-18400"/>
                </a:stretch>
              </a:blipFill>
            </p:spPr>
            <p:txBody>
              <a:bodyPr/>
              <a:lstStyle/>
              <a:p>
                <a:r>
                  <a:rPr lang="en-US">
                    <a:noFill/>
                  </a:rPr>
                  <a:t> </a:t>
                </a:r>
              </a:p>
            </p:txBody>
          </p:sp>
        </mc:Fallback>
      </mc:AlternateContent>
      <p:pic>
        <p:nvPicPr>
          <p:cNvPr id="13" name="Content Placeholder 12" descr="Diagram&#10;&#10;Description automatically generated">
            <a:extLst>
              <a:ext uri="{FF2B5EF4-FFF2-40B4-BE49-F238E27FC236}">
                <a16:creationId xmlns:a16="http://schemas.microsoft.com/office/drawing/2014/main" id="{1FA8EB75-091F-4133-2359-99C8A2063C11}"/>
              </a:ext>
            </a:extLst>
          </p:cNvPr>
          <p:cNvPicPr>
            <a:picLocks noGrp="1" noChangeAspect="1"/>
          </p:cNvPicPr>
          <p:nvPr>
            <p:ph sz="half" idx="2"/>
          </p:nvPr>
        </p:nvPicPr>
        <p:blipFill>
          <a:blip r:embed="rId3"/>
          <a:stretch>
            <a:fillRect/>
          </a:stretch>
        </p:blipFill>
        <p:spPr>
          <a:xfrm>
            <a:off x="2958303" y="2985290"/>
            <a:ext cx="2971806" cy="3200407"/>
          </a:xfrm>
        </p:spPr>
      </p:pic>
      <mc:AlternateContent xmlns:mc="http://schemas.openxmlformats.org/markup-compatibility/2006" xmlns:a14="http://schemas.microsoft.com/office/drawing/2010/main">
        <mc:Choice Requires="a14">
          <p:sp>
            <p:nvSpPr>
              <p:cNvPr id="5" name="Text Placeholder 4">
                <a:extLst>
                  <a:ext uri="{FF2B5EF4-FFF2-40B4-BE49-F238E27FC236}">
                    <a16:creationId xmlns:a16="http://schemas.microsoft.com/office/drawing/2014/main" id="{96BBBB08-B654-727D-2851-E7020E435DCB}"/>
                  </a:ext>
                </a:extLst>
              </p:cNvPr>
              <p:cNvSpPr>
                <a:spLocks noGrp="1"/>
              </p:cNvSpPr>
              <p:nvPr>
                <p:ph type="body" sz="quarter" idx="3"/>
              </p:nvPr>
            </p:nvSpPr>
            <p:spPr/>
            <p:txBody>
              <a:bodyPr>
                <a:normAutofit/>
              </a:bodyPr>
              <a:lstStyle/>
              <a:p>
                <a:pPr algn="ctr"/>
                <a:r>
                  <a:rPr lang="en-US" dirty="0"/>
                  <a:t>Comparison to box norm (</a:t>
                </a:r>
                <a14:m>
                  <m:oMath xmlns:m="http://schemas.openxmlformats.org/officeDocument/2006/math">
                    <m:sSup>
                      <m:sSupPr>
                        <m:ctrlPr>
                          <a:rPr lang="en-US" b="0" i="1" dirty="0" smtClean="0">
                            <a:latin typeface="Cambria Math" panose="02040503050406030204" pitchFamily="18" charset="0"/>
                          </a:rPr>
                        </m:ctrlPr>
                      </m:sSupPr>
                      <m:e>
                        <m:r>
                          <a:rPr lang="en-US" i="1" dirty="0" smtClean="0">
                            <a:latin typeface="Cambria Math" panose="02040503050406030204" pitchFamily="18" charset="0"/>
                          </a:rPr>
                          <m:t>𝐿</m:t>
                        </m:r>
                      </m:e>
                      <m:sup>
                        <m:r>
                          <a:rPr lang="en-US" b="0" i="1" dirty="0" smtClean="0">
                            <a:latin typeface="Cambria Math" panose="02040503050406030204" pitchFamily="18" charset="0"/>
                          </a:rPr>
                          <m:t>∞</m:t>
                        </m:r>
                      </m:sup>
                    </m:sSup>
                  </m:oMath>
                </a14:m>
                <a:r>
                  <a:rPr lang="en-US" dirty="0"/>
                  <a:t>) </a:t>
                </a:r>
              </a:p>
            </p:txBody>
          </p:sp>
        </mc:Choice>
        <mc:Fallback xmlns="">
          <p:sp>
            <p:nvSpPr>
              <p:cNvPr id="5" name="Text Placeholder 4">
                <a:extLst>
                  <a:ext uri="{FF2B5EF4-FFF2-40B4-BE49-F238E27FC236}">
                    <a16:creationId xmlns:a16="http://schemas.microsoft.com/office/drawing/2014/main" id="{96BBBB08-B654-727D-2851-E7020E435DCB}"/>
                  </a:ext>
                </a:extLst>
              </p:cNvPr>
              <p:cNvSpPr>
                <a:spLocks noGrp="1" noRot="1" noChangeAspect="1" noMove="1" noResize="1" noEditPoints="1" noAdjustHandles="1" noChangeArrowheads="1" noChangeShapeType="1" noTextEdit="1"/>
              </p:cNvSpPr>
              <p:nvPr>
                <p:ph type="body" sz="quarter" idx="3"/>
              </p:nvPr>
            </p:nvSpPr>
            <p:spPr>
              <a:blipFill>
                <a:blip r:embed="rId4"/>
                <a:stretch>
                  <a:fillRect b="-18400"/>
                </a:stretch>
              </a:blipFill>
            </p:spPr>
            <p:txBody>
              <a:bodyPr/>
              <a:lstStyle/>
              <a:p>
                <a:r>
                  <a:rPr lang="en-US">
                    <a:noFill/>
                  </a:rPr>
                  <a:t> </a:t>
                </a:r>
              </a:p>
            </p:txBody>
          </p:sp>
        </mc:Fallback>
      </mc:AlternateContent>
      <p:pic>
        <p:nvPicPr>
          <p:cNvPr id="11" name="Content Placeholder 10" descr="Diagram&#10;&#10;Description automatically generated">
            <a:extLst>
              <a:ext uri="{FF2B5EF4-FFF2-40B4-BE49-F238E27FC236}">
                <a16:creationId xmlns:a16="http://schemas.microsoft.com/office/drawing/2014/main" id="{07D68942-6E9B-1740-4EC9-BD5AA1EC2669}"/>
              </a:ext>
            </a:extLst>
          </p:cNvPr>
          <p:cNvPicPr>
            <a:picLocks noGrp="1" noChangeAspect="1"/>
          </p:cNvPicPr>
          <p:nvPr>
            <p:ph sz="quarter" idx="4"/>
          </p:nvPr>
        </p:nvPicPr>
        <p:blipFill>
          <a:blip r:embed="rId5"/>
          <a:stretch>
            <a:fillRect/>
          </a:stretch>
        </p:blipFill>
        <p:spPr>
          <a:xfrm>
            <a:off x="8024016" y="2985290"/>
            <a:ext cx="2971806" cy="3200407"/>
          </a:xfrm>
        </p:spPr>
      </p:pic>
      <p:sp>
        <p:nvSpPr>
          <p:cNvPr id="7" name="Date Placeholder 6">
            <a:extLst>
              <a:ext uri="{FF2B5EF4-FFF2-40B4-BE49-F238E27FC236}">
                <a16:creationId xmlns:a16="http://schemas.microsoft.com/office/drawing/2014/main" id="{2D8F0174-E5A0-26FB-594E-B3B9C644B6E8}"/>
              </a:ext>
            </a:extLst>
          </p:cNvPr>
          <p:cNvSpPr>
            <a:spLocks noGrp="1"/>
          </p:cNvSpPr>
          <p:nvPr>
            <p:ph type="dt" sz="half" idx="10"/>
          </p:nvPr>
        </p:nvSpPr>
        <p:spPr/>
        <p:txBody>
          <a:bodyPr/>
          <a:lstStyle/>
          <a:p>
            <a:r>
              <a:rPr lang="en-US"/>
              <a:t>11/15/2022</a:t>
            </a:r>
          </a:p>
        </p:txBody>
      </p:sp>
      <p:sp>
        <p:nvSpPr>
          <p:cNvPr id="8" name="Footer Placeholder 7">
            <a:extLst>
              <a:ext uri="{FF2B5EF4-FFF2-40B4-BE49-F238E27FC236}">
                <a16:creationId xmlns:a16="http://schemas.microsoft.com/office/drawing/2014/main" id="{3900013C-2FB9-194E-1EE1-E2C560CB4E97}"/>
              </a:ext>
            </a:extLst>
          </p:cNvPr>
          <p:cNvSpPr>
            <a:spLocks noGrp="1"/>
          </p:cNvSpPr>
          <p:nvPr>
            <p:ph type="ftr" sz="quarter" idx="11"/>
          </p:nvPr>
        </p:nvSpPr>
        <p:spPr/>
        <p:txBody>
          <a:bodyPr/>
          <a:lstStyle/>
          <a:p>
            <a:r>
              <a:rPr lang="en-US"/>
              <a:t>Cylindrical orthogonal collision risk management in spacecraft formations</a:t>
            </a:r>
          </a:p>
        </p:txBody>
      </p:sp>
      <p:sp>
        <p:nvSpPr>
          <p:cNvPr id="9" name="Slide Number Placeholder 8">
            <a:extLst>
              <a:ext uri="{FF2B5EF4-FFF2-40B4-BE49-F238E27FC236}">
                <a16:creationId xmlns:a16="http://schemas.microsoft.com/office/drawing/2014/main" id="{1FD49317-A544-677D-35D1-735DD1F123FD}"/>
              </a:ext>
            </a:extLst>
          </p:cNvPr>
          <p:cNvSpPr>
            <a:spLocks noGrp="1"/>
          </p:cNvSpPr>
          <p:nvPr>
            <p:ph type="sldNum" sz="quarter" idx="12"/>
          </p:nvPr>
        </p:nvSpPr>
        <p:spPr/>
        <p:txBody>
          <a:bodyPr/>
          <a:lstStyle/>
          <a:p>
            <a:fld id="{2D43A7CC-66C1-4E75-8C81-24DF013C57DC}" type="slidenum">
              <a:rPr lang="en-US" smtClean="0"/>
              <a:t>32</a:t>
            </a:fld>
            <a:endParaRPr lang="en-US"/>
          </a:p>
        </p:txBody>
      </p:sp>
    </p:spTree>
    <p:extLst>
      <p:ext uri="{BB962C8B-B14F-4D97-AF65-F5344CB8AC3E}">
        <p14:creationId xmlns:p14="http://schemas.microsoft.com/office/powerpoint/2010/main" val="15915790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AB259-B51B-427A-8A79-478F38DCCD7D}"/>
              </a:ext>
            </a:extLst>
          </p:cNvPr>
          <p:cNvSpPr>
            <a:spLocks noGrp="1"/>
          </p:cNvSpPr>
          <p:nvPr>
            <p:ph type="title"/>
          </p:nvPr>
        </p:nvSpPr>
        <p:spPr/>
        <p:txBody>
          <a:bodyPr/>
          <a:lstStyle/>
          <a:p>
            <a:r>
              <a:rPr lang="en-US" dirty="0"/>
              <a:t>Applicability of Results #1, #2</a:t>
            </a:r>
          </a:p>
        </p:txBody>
      </p:sp>
      <p:sp>
        <p:nvSpPr>
          <p:cNvPr id="7" name="Text Placeholder 6">
            <a:extLst>
              <a:ext uri="{FF2B5EF4-FFF2-40B4-BE49-F238E27FC236}">
                <a16:creationId xmlns:a16="http://schemas.microsoft.com/office/drawing/2014/main" id="{93F12438-C5DC-0B5E-6A48-50E1FE1E0C9D}"/>
              </a:ext>
            </a:extLst>
          </p:cNvPr>
          <p:cNvSpPr>
            <a:spLocks noGrp="1"/>
          </p:cNvSpPr>
          <p:nvPr>
            <p:ph type="body" idx="1"/>
          </p:nvPr>
        </p:nvSpPr>
        <p:spPr/>
        <p:txBody>
          <a:bodyPr>
            <a:normAutofit/>
          </a:bodyPr>
          <a:lstStyle/>
          <a:p>
            <a:r>
              <a:rPr lang="en-US" dirty="0"/>
              <a:t>Transfer and Planetary Orbits</a:t>
            </a:r>
          </a:p>
        </p:txBody>
      </p:sp>
      <p:pic>
        <p:nvPicPr>
          <p:cNvPr id="19" name="Content Placeholder 18">
            <a:extLst>
              <a:ext uri="{FF2B5EF4-FFF2-40B4-BE49-F238E27FC236}">
                <a16:creationId xmlns:a16="http://schemas.microsoft.com/office/drawing/2014/main" id="{C922DBE2-CBE2-1A74-B15E-CE14264D757A}"/>
              </a:ext>
            </a:extLst>
          </p:cNvPr>
          <p:cNvPicPr>
            <a:picLocks noGrp="1" noChangeAspect="1"/>
          </p:cNvPicPr>
          <p:nvPr>
            <p:ph sz="half" idx="2"/>
          </p:nvPr>
        </p:nvPicPr>
        <p:blipFill rotWithShape="1">
          <a:blip r:embed="rId3"/>
          <a:stretch/>
        </p:blipFill>
        <p:spPr>
          <a:xfrm>
            <a:off x="2168771" y="2898775"/>
            <a:ext cx="4550870" cy="3373438"/>
          </a:xfrm>
        </p:spPr>
      </p:pic>
      <p:sp>
        <p:nvSpPr>
          <p:cNvPr id="9" name="Text Placeholder 8">
            <a:extLst>
              <a:ext uri="{FF2B5EF4-FFF2-40B4-BE49-F238E27FC236}">
                <a16:creationId xmlns:a16="http://schemas.microsoft.com/office/drawing/2014/main" id="{C38570E2-B7BF-5B4A-3838-4C43D7360875}"/>
              </a:ext>
            </a:extLst>
          </p:cNvPr>
          <p:cNvSpPr>
            <a:spLocks noGrp="1"/>
          </p:cNvSpPr>
          <p:nvPr>
            <p:ph type="body" sz="quarter" idx="3"/>
          </p:nvPr>
        </p:nvSpPr>
        <p:spPr/>
        <p:txBody>
          <a:bodyPr>
            <a:normAutofit/>
          </a:bodyPr>
          <a:lstStyle/>
          <a:p>
            <a:r>
              <a:rPr lang="en-US" dirty="0" err="1"/>
              <a:t>Libration</a:t>
            </a:r>
            <a:r>
              <a:rPr lang="en-US" dirty="0"/>
              <a:t> point orbits</a:t>
            </a:r>
          </a:p>
        </p:txBody>
      </p:sp>
      <p:pic>
        <p:nvPicPr>
          <p:cNvPr id="12" name="Content Placeholder 11">
            <a:extLst>
              <a:ext uri="{FF2B5EF4-FFF2-40B4-BE49-F238E27FC236}">
                <a16:creationId xmlns:a16="http://schemas.microsoft.com/office/drawing/2014/main" id="{E4C15AC5-741D-420D-48E1-05F2347362F3}"/>
              </a:ext>
            </a:extLst>
          </p:cNvPr>
          <p:cNvPicPr>
            <a:picLocks noGrp="1" noChangeAspect="1"/>
          </p:cNvPicPr>
          <p:nvPr>
            <p:ph sz="quarter" idx="4"/>
          </p:nvPr>
        </p:nvPicPr>
        <p:blipFill>
          <a:blip r:embed="rId4"/>
          <a:stretch>
            <a:fillRect/>
          </a:stretch>
        </p:blipFill>
        <p:spPr>
          <a:xfrm>
            <a:off x="7050088" y="3033234"/>
            <a:ext cx="4919662" cy="3104519"/>
          </a:xfrm>
        </p:spPr>
      </p:pic>
      <p:sp>
        <p:nvSpPr>
          <p:cNvPr id="4" name="Date Placeholder 3">
            <a:extLst>
              <a:ext uri="{FF2B5EF4-FFF2-40B4-BE49-F238E27FC236}">
                <a16:creationId xmlns:a16="http://schemas.microsoft.com/office/drawing/2014/main" id="{CA56E13C-0F5D-4263-8502-0A72067055E1}"/>
              </a:ext>
            </a:extLst>
          </p:cNvPr>
          <p:cNvSpPr>
            <a:spLocks noGrp="1"/>
          </p:cNvSpPr>
          <p:nvPr>
            <p:ph type="dt" sz="half" idx="10"/>
          </p:nvPr>
        </p:nvSpPr>
        <p:spPr/>
        <p:txBody>
          <a:bodyPr/>
          <a:lstStyle/>
          <a:p>
            <a:r>
              <a:rPr lang="en-US"/>
              <a:t>11/15/2022</a:t>
            </a:r>
            <a:endParaRPr lang="en-US" dirty="0"/>
          </a:p>
        </p:txBody>
      </p:sp>
      <p:sp>
        <p:nvSpPr>
          <p:cNvPr id="5" name="Footer Placeholder 4">
            <a:extLst>
              <a:ext uri="{FF2B5EF4-FFF2-40B4-BE49-F238E27FC236}">
                <a16:creationId xmlns:a16="http://schemas.microsoft.com/office/drawing/2014/main" id="{7C8017A2-0031-4B3E-A4EC-3A65C7E1881D}"/>
              </a:ext>
            </a:extLst>
          </p:cNvPr>
          <p:cNvSpPr>
            <a:spLocks noGrp="1"/>
          </p:cNvSpPr>
          <p:nvPr>
            <p:ph type="ftr" sz="quarter" idx="11"/>
          </p:nvPr>
        </p:nvSpPr>
        <p:spPr/>
        <p:txBody>
          <a:bodyPr/>
          <a:lstStyle/>
          <a:p>
            <a:r>
              <a:rPr lang="en-US"/>
              <a:t>Cylindrical orthogonal collision risk management in spacecraft formations</a:t>
            </a:r>
            <a:endParaRPr lang="en-US" dirty="0"/>
          </a:p>
        </p:txBody>
      </p:sp>
      <p:sp>
        <p:nvSpPr>
          <p:cNvPr id="6" name="Slide Number Placeholder 5">
            <a:extLst>
              <a:ext uri="{FF2B5EF4-FFF2-40B4-BE49-F238E27FC236}">
                <a16:creationId xmlns:a16="http://schemas.microsoft.com/office/drawing/2014/main" id="{228537E6-D4F3-41DC-95DF-BB2BB1B0C6C2}"/>
              </a:ext>
            </a:extLst>
          </p:cNvPr>
          <p:cNvSpPr>
            <a:spLocks noGrp="1"/>
          </p:cNvSpPr>
          <p:nvPr>
            <p:ph type="sldNum" sz="quarter" idx="12"/>
          </p:nvPr>
        </p:nvSpPr>
        <p:spPr/>
        <p:txBody>
          <a:bodyPr/>
          <a:lstStyle/>
          <a:p>
            <a:fld id="{2D43A7CC-66C1-4E75-8C81-24DF013C57DC}" type="slidenum">
              <a:rPr lang="en-US" smtClean="0"/>
              <a:t>33</a:t>
            </a:fld>
            <a:endParaRPr lang="en-US" dirty="0"/>
          </a:p>
        </p:txBody>
      </p:sp>
      <p:sp>
        <p:nvSpPr>
          <p:cNvPr id="15" name="TextBox 14">
            <a:extLst>
              <a:ext uri="{FF2B5EF4-FFF2-40B4-BE49-F238E27FC236}">
                <a16:creationId xmlns:a16="http://schemas.microsoft.com/office/drawing/2014/main" id="{6740FA19-7F87-73B3-E3F6-593EC4C1B0F0}"/>
              </a:ext>
            </a:extLst>
          </p:cNvPr>
          <p:cNvSpPr txBox="1"/>
          <p:nvPr/>
        </p:nvSpPr>
        <p:spPr>
          <a:xfrm>
            <a:off x="7955438" y="6071398"/>
            <a:ext cx="3108961" cy="369332"/>
          </a:xfrm>
          <a:prstGeom prst="rect">
            <a:avLst/>
          </a:prstGeom>
          <a:noFill/>
        </p:spPr>
        <p:txBody>
          <a:bodyPr wrap="square" rtlCol="0">
            <a:spAutoFit/>
          </a:bodyPr>
          <a:lstStyle/>
          <a:p>
            <a:pPr algn="ctr"/>
            <a:r>
              <a:rPr lang="en-US" dirty="0"/>
              <a:t>Swenson (2019)</a:t>
            </a:r>
          </a:p>
        </p:txBody>
      </p:sp>
      <p:sp>
        <p:nvSpPr>
          <p:cNvPr id="17" name="TextBox 16">
            <a:extLst>
              <a:ext uri="{FF2B5EF4-FFF2-40B4-BE49-F238E27FC236}">
                <a16:creationId xmlns:a16="http://schemas.microsoft.com/office/drawing/2014/main" id="{01D25D58-45C6-56E9-63B4-B16667F5AB08}"/>
              </a:ext>
            </a:extLst>
          </p:cNvPr>
          <p:cNvSpPr txBox="1"/>
          <p:nvPr/>
        </p:nvSpPr>
        <p:spPr>
          <a:xfrm>
            <a:off x="1496735" y="5749159"/>
            <a:ext cx="3108961" cy="369332"/>
          </a:xfrm>
          <a:prstGeom prst="rect">
            <a:avLst/>
          </a:prstGeom>
          <a:noFill/>
        </p:spPr>
        <p:txBody>
          <a:bodyPr wrap="square" rtlCol="0">
            <a:spAutoFit/>
          </a:bodyPr>
          <a:lstStyle/>
          <a:p>
            <a:pPr algn="ctr"/>
            <a:r>
              <a:rPr lang="en-US" dirty="0">
                <a:solidFill>
                  <a:schemeClr val="bg1"/>
                </a:solidFill>
              </a:rPr>
              <a:t>Parker (2011)</a:t>
            </a:r>
          </a:p>
        </p:txBody>
      </p:sp>
    </p:spTree>
    <p:extLst>
      <p:ext uri="{BB962C8B-B14F-4D97-AF65-F5344CB8AC3E}">
        <p14:creationId xmlns:p14="http://schemas.microsoft.com/office/powerpoint/2010/main" val="18599223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EDBE403D-7434-CAA8-B11A-6D02C0B5AAAD}"/>
              </a:ext>
            </a:extLst>
          </p:cNvPr>
          <p:cNvSpPr>
            <a:spLocks noGrp="1"/>
          </p:cNvSpPr>
          <p:nvPr>
            <p:ph type="title"/>
          </p:nvPr>
        </p:nvSpPr>
        <p:spPr/>
        <p:txBody>
          <a:bodyPr/>
          <a:lstStyle/>
          <a:p>
            <a:r>
              <a:rPr lang="en-US" dirty="0"/>
              <a:t>Applicability of Results #1, #2 to other norms</a:t>
            </a:r>
            <a:br>
              <a:rPr lang="en-US" dirty="0"/>
            </a:br>
            <a:r>
              <a:rPr lang="en-US" dirty="0"/>
              <a:t>Extrusions of 2D shapes</a:t>
            </a:r>
          </a:p>
        </p:txBody>
      </p:sp>
      <p:sp>
        <p:nvSpPr>
          <p:cNvPr id="12" name="Text Placeholder 11">
            <a:extLst>
              <a:ext uri="{FF2B5EF4-FFF2-40B4-BE49-F238E27FC236}">
                <a16:creationId xmlns:a16="http://schemas.microsoft.com/office/drawing/2014/main" id="{261F12F7-FA58-D23F-4FAA-CCCB90D735F9}"/>
              </a:ext>
            </a:extLst>
          </p:cNvPr>
          <p:cNvSpPr>
            <a:spLocks noGrp="1"/>
          </p:cNvSpPr>
          <p:nvPr>
            <p:ph type="body" idx="1"/>
          </p:nvPr>
        </p:nvSpPr>
        <p:spPr/>
        <p:txBody>
          <a:bodyPr/>
          <a:lstStyle/>
          <a:p>
            <a:pPr algn="ctr"/>
            <a:r>
              <a:rPr lang="en-US" dirty="0"/>
              <a:t>Polygons (e.g., hexagon) </a:t>
            </a:r>
          </a:p>
        </p:txBody>
      </p:sp>
      <p:pic>
        <p:nvPicPr>
          <p:cNvPr id="17" name="Content Placeholder 16" descr="A picture containing chart&#10;&#10;Description automatically generated">
            <a:extLst>
              <a:ext uri="{FF2B5EF4-FFF2-40B4-BE49-F238E27FC236}">
                <a16:creationId xmlns:a16="http://schemas.microsoft.com/office/drawing/2014/main" id="{1F661A3A-1CC6-42A0-4538-5B707F29504C}"/>
              </a:ext>
            </a:extLst>
          </p:cNvPr>
          <p:cNvPicPr>
            <a:picLocks noGrp="1" noChangeAspect="1"/>
          </p:cNvPicPr>
          <p:nvPr>
            <p:ph sz="half" idx="2"/>
          </p:nvPr>
        </p:nvPicPr>
        <p:blipFill>
          <a:blip r:embed="rId2"/>
          <a:stretch>
            <a:fillRect/>
          </a:stretch>
        </p:blipFill>
        <p:spPr>
          <a:xfrm>
            <a:off x="2958303" y="2985290"/>
            <a:ext cx="2971806" cy="3200407"/>
          </a:xfrm>
        </p:spPr>
      </p:pic>
      <p:sp>
        <p:nvSpPr>
          <p:cNvPr id="14" name="Text Placeholder 13">
            <a:extLst>
              <a:ext uri="{FF2B5EF4-FFF2-40B4-BE49-F238E27FC236}">
                <a16:creationId xmlns:a16="http://schemas.microsoft.com/office/drawing/2014/main" id="{54BAD5E9-AFDB-CFA4-F46F-27E9800274DA}"/>
              </a:ext>
            </a:extLst>
          </p:cNvPr>
          <p:cNvSpPr>
            <a:spLocks noGrp="1"/>
          </p:cNvSpPr>
          <p:nvPr>
            <p:ph type="body" sz="quarter" idx="3"/>
          </p:nvPr>
        </p:nvSpPr>
        <p:spPr/>
        <p:txBody>
          <a:bodyPr/>
          <a:lstStyle/>
          <a:p>
            <a:pPr algn="ctr"/>
            <a:r>
              <a:rPr lang="en-US" dirty="0"/>
              <a:t>Extruded circle</a:t>
            </a:r>
          </a:p>
        </p:txBody>
      </p:sp>
      <p:pic>
        <p:nvPicPr>
          <p:cNvPr id="19" name="Content Placeholder 18" descr="A picture containing chart&#10;&#10;Description automatically generated">
            <a:extLst>
              <a:ext uri="{FF2B5EF4-FFF2-40B4-BE49-F238E27FC236}">
                <a16:creationId xmlns:a16="http://schemas.microsoft.com/office/drawing/2014/main" id="{F6F87081-037A-A364-5416-3FEF64316E2E}"/>
              </a:ext>
            </a:extLst>
          </p:cNvPr>
          <p:cNvPicPr>
            <a:picLocks noGrp="1" noChangeAspect="1"/>
          </p:cNvPicPr>
          <p:nvPr>
            <p:ph sz="quarter" idx="4"/>
          </p:nvPr>
        </p:nvPicPr>
        <p:blipFill>
          <a:blip r:embed="rId3"/>
          <a:stretch>
            <a:fillRect/>
          </a:stretch>
        </p:blipFill>
        <p:spPr>
          <a:xfrm>
            <a:off x="8024016" y="2985290"/>
            <a:ext cx="2971806" cy="3200407"/>
          </a:xfrm>
        </p:spPr>
      </p:pic>
      <p:sp>
        <p:nvSpPr>
          <p:cNvPr id="7" name="Date Placeholder 6">
            <a:extLst>
              <a:ext uri="{FF2B5EF4-FFF2-40B4-BE49-F238E27FC236}">
                <a16:creationId xmlns:a16="http://schemas.microsoft.com/office/drawing/2014/main" id="{03650A56-5B16-C71F-F172-C51D2BA13DCE}"/>
              </a:ext>
            </a:extLst>
          </p:cNvPr>
          <p:cNvSpPr>
            <a:spLocks noGrp="1"/>
          </p:cNvSpPr>
          <p:nvPr>
            <p:ph type="dt" sz="half" idx="10"/>
          </p:nvPr>
        </p:nvSpPr>
        <p:spPr/>
        <p:txBody>
          <a:bodyPr/>
          <a:lstStyle/>
          <a:p>
            <a:r>
              <a:rPr lang="en-US"/>
              <a:t>11/15/2022</a:t>
            </a:r>
          </a:p>
        </p:txBody>
      </p:sp>
      <p:sp>
        <p:nvSpPr>
          <p:cNvPr id="8" name="Footer Placeholder 7">
            <a:extLst>
              <a:ext uri="{FF2B5EF4-FFF2-40B4-BE49-F238E27FC236}">
                <a16:creationId xmlns:a16="http://schemas.microsoft.com/office/drawing/2014/main" id="{B75AE1AE-913B-485A-716F-178AC481D3C9}"/>
              </a:ext>
            </a:extLst>
          </p:cNvPr>
          <p:cNvSpPr>
            <a:spLocks noGrp="1"/>
          </p:cNvSpPr>
          <p:nvPr>
            <p:ph type="ftr" sz="quarter" idx="11"/>
          </p:nvPr>
        </p:nvSpPr>
        <p:spPr/>
        <p:txBody>
          <a:bodyPr/>
          <a:lstStyle/>
          <a:p>
            <a:r>
              <a:rPr lang="en-US"/>
              <a:t>Cylindrical orthogonal collision risk management in spacecraft formations</a:t>
            </a:r>
          </a:p>
        </p:txBody>
      </p:sp>
      <p:sp>
        <p:nvSpPr>
          <p:cNvPr id="9" name="Slide Number Placeholder 8">
            <a:extLst>
              <a:ext uri="{FF2B5EF4-FFF2-40B4-BE49-F238E27FC236}">
                <a16:creationId xmlns:a16="http://schemas.microsoft.com/office/drawing/2014/main" id="{E55A7C53-4657-8C31-56DF-0CC522E97DEE}"/>
              </a:ext>
            </a:extLst>
          </p:cNvPr>
          <p:cNvSpPr>
            <a:spLocks noGrp="1"/>
          </p:cNvSpPr>
          <p:nvPr>
            <p:ph type="sldNum" sz="quarter" idx="12"/>
          </p:nvPr>
        </p:nvSpPr>
        <p:spPr/>
        <p:txBody>
          <a:bodyPr/>
          <a:lstStyle/>
          <a:p>
            <a:fld id="{2D43A7CC-66C1-4E75-8C81-24DF013C57DC}" type="slidenum">
              <a:rPr lang="en-US" smtClean="0"/>
              <a:t>34</a:t>
            </a:fld>
            <a:endParaRPr lang="en-US"/>
          </a:p>
        </p:txBody>
      </p:sp>
    </p:spTree>
    <p:extLst>
      <p:ext uri="{BB962C8B-B14F-4D97-AF65-F5344CB8AC3E}">
        <p14:creationId xmlns:p14="http://schemas.microsoft.com/office/powerpoint/2010/main" val="14190278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EDBE403D-7434-CAA8-B11A-6D02C0B5AAAD}"/>
              </a:ext>
            </a:extLst>
          </p:cNvPr>
          <p:cNvSpPr>
            <a:spLocks noGrp="1"/>
          </p:cNvSpPr>
          <p:nvPr>
            <p:ph type="title"/>
          </p:nvPr>
        </p:nvSpPr>
        <p:spPr/>
        <p:txBody>
          <a:bodyPr/>
          <a:lstStyle/>
          <a:p>
            <a:r>
              <a:rPr lang="en-US" dirty="0"/>
              <a:t>Applicability of Results #1, #2 to other norms</a:t>
            </a:r>
            <a:br>
              <a:rPr lang="en-US" dirty="0"/>
            </a:br>
            <a:r>
              <a:rPr lang="en-US" dirty="0"/>
              <a:t>Proper 3D shapes</a:t>
            </a:r>
          </a:p>
        </p:txBody>
      </p:sp>
      <p:sp>
        <p:nvSpPr>
          <p:cNvPr id="12" name="Text Placeholder 11">
            <a:extLst>
              <a:ext uri="{FF2B5EF4-FFF2-40B4-BE49-F238E27FC236}">
                <a16:creationId xmlns:a16="http://schemas.microsoft.com/office/drawing/2014/main" id="{261F12F7-FA58-D23F-4FAA-CCCB90D735F9}"/>
              </a:ext>
            </a:extLst>
          </p:cNvPr>
          <p:cNvSpPr>
            <a:spLocks noGrp="1"/>
          </p:cNvSpPr>
          <p:nvPr>
            <p:ph type="body" idx="1"/>
          </p:nvPr>
        </p:nvSpPr>
        <p:spPr/>
        <p:txBody>
          <a:bodyPr/>
          <a:lstStyle/>
          <a:p>
            <a:pPr algn="ctr"/>
            <a:r>
              <a:rPr lang="en-US" dirty="0"/>
              <a:t>Rectangular cone</a:t>
            </a:r>
          </a:p>
        </p:txBody>
      </p:sp>
      <p:pic>
        <p:nvPicPr>
          <p:cNvPr id="15" name="Content Placeholder 14" descr="Chart&#10;&#10;Description automatically generated">
            <a:extLst>
              <a:ext uri="{FF2B5EF4-FFF2-40B4-BE49-F238E27FC236}">
                <a16:creationId xmlns:a16="http://schemas.microsoft.com/office/drawing/2014/main" id="{546C7DD0-3BAB-9D3A-A3ED-692B5BCC9D2A}"/>
              </a:ext>
            </a:extLst>
          </p:cNvPr>
          <p:cNvPicPr>
            <a:picLocks noGrp="1" noChangeAspect="1"/>
          </p:cNvPicPr>
          <p:nvPr>
            <p:ph sz="half" idx="2"/>
          </p:nvPr>
        </p:nvPicPr>
        <p:blipFill>
          <a:blip r:embed="rId2"/>
          <a:stretch>
            <a:fillRect/>
          </a:stretch>
        </p:blipFill>
        <p:spPr>
          <a:xfrm>
            <a:off x="2958303" y="2985290"/>
            <a:ext cx="2971806" cy="3200407"/>
          </a:xfrm>
        </p:spPr>
      </p:pic>
      <p:sp>
        <p:nvSpPr>
          <p:cNvPr id="14" name="Text Placeholder 13">
            <a:extLst>
              <a:ext uri="{FF2B5EF4-FFF2-40B4-BE49-F238E27FC236}">
                <a16:creationId xmlns:a16="http://schemas.microsoft.com/office/drawing/2014/main" id="{54BAD5E9-AFDB-CFA4-F46F-27E9800274DA}"/>
              </a:ext>
            </a:extLst>
          </p:cNvPr>
          <p:cNvSpPr>
            <a:spLocks noGrp="1"/>
          </p:cNvSpPr>
          <p:nvPr>
            <p:ph type="body" sz="quarter" idx="3"/>
          </p:nvPr>
        </p:nvSpPr>
        <p:spPr/>
        <p:txBody>
          <a:bodyPr/>
          <a:lstStyle/>
          <a:p>
            <a:pPr algn="ctr"/>
            <a:r>
              <a:rPr lang="en-US" dirty="0"/>
              <a:t>Ellipsoid</a:t>
            </a:r>
          </a:p>
        </p:txBody>
      </p:sp>
      <p:pic>
        <p:nvPicPr>
          <p:cNvPr id="5" name="Content Placeholder 4" descr="A picture containing diagram&#10;&#10;Description automatically generated">
            <a:extLst>
              <a:ext uri="{FF2B5EF4-FFF2-40B4-BE49-F238E27FC236}">
                <a16:creationId xmlns:a16="http://schemas.microsoft.com/office/drawing/2014/main" id="{BF36E0C1-548B-5F13-E7F9-A16A2744D890}"/>
              </a:ext>
            </a:extLst>
          </p:cNvPr>
          <p:cNvPicPr>
            <a:picLocks noGrp="1" noChangeAspect="1"/>
          </p:cNvPicPr>
          <p:nvPr>
            <p:ph sz="quarter" idx="4"/>
          </p:nvPr>
        </p:nvPicPr>
        <p:blipFill>
          <a:blip r:embed="rId3"/>
          <a:stretch>
            <a:fillRect/>
          </a:stretch>
        </p:blipFill>
        <p:spPr>
          <a:xfrm>
            <a:off x="8024016" y="2985290"/>
            <a:ext cx="2971806" cy="3200407"/>
          </a:xfrm>
        </p:spPr>
      </p:pic>
      <p:sp>
        <p:nvSpPr>
          <p:cNvPr id="7" name="Date Placeholder 6">
            <a:extLst>
              <a:ext uri="{FF2B5EF4-FFF2-40B4-BE49-F238E27FC236}">
                <a16:creationId xmlns:a16="http://schemas.microsoft.com/office/drawing/2014/main" id="{03650A56-5B16-C71F-F172-C51D2BA13DCE}"/>
              </a:ext>
            </a:extLst>
          </p:cNvPr>
          <p:cNvSpPr>
            <a:spLocks noGrp="1"/>
          </p:cNvSpPr>
          <p:nvPr>
            <p:ph type="dt" sz="half" idx="10"/>
          </p:nvPr>
        </p:nvSpPr>
        <p:spPr/>
        <p:txBody>
          <a:bodyPr/>
          <a:lstStyle/>
          <a:p>
            <a:r>
              <a:rPr lang="en-US"/>
              <a:t>11/15/2022</a:t>
            </a:r>
          </a:p>
        </p:txBody>
      </p:sp>
      <p:sp>
        <p:nvSpPr>
          <p:cNvPr id="8" name="Footer Placeholder 7">
            <a:extLst>
              <a:ext uri="{FF2B5EF4-FFF2-40B4-BE49-F238E27FC236}">
                <a16:creationId xmlns:a16="http://schemas.microsoft.com/office/drawing/2014/main" id="{B75AE1AE-913B-485A-716F-178AC481D3C9}"/>
              </a:ext>
            </a:extLst>
          </p:cNvPr>
          <p:cNvSpPr>
            <a:spLocks noGrp="1"/>
          </p:cNvSpPr>
          <p:nvPr>
            <p:ph type="ftr" sz="quarter" idx="11"/>
          </p:nvPr>
        </p:nvSpPr>
        <p:spPr/>
        <p:txBody>
          <a:bodyPr/>
          <a:lstStyle/>
          <a:p>
            <a:r>
              <a:rPr lang="en-US"/>
              <a:t>Cylindrical orthogonal collision risk management in spacecraft formations</a:t>
            </a:r>
          </a:p>
        </p:txBody>
      </p:sp>
      <p:sp>
        <p:nvSpPr>
          <p:cNvPr id="9" name="Slide Number Placeholder 8">
            <a:extLst>
              <a:ext uri="{FF2B5EF4-FFF2-40B4-BE49-F238E27FC236}">
                <a16:creationId xmlns:a16="http://schemas.microsoft.com/office/drawing/2014/main" id="{E55A7C53-4657-8C31-56DF-0CC522E97DEE}"/>
              </a:ext>
            </a:extLst>
          </p:cNvPr>
          <p:cNvSpPr>
            <a:spLocks noGrp="1"/>
          </p:cNvSpPr>
          <p:nvPr>
            <p:ph type="sldNum" sz="quarter" idx="12"/>
          </p:nvPr>
        </p:nvSpPr>
        <p:spPr/>
        <p:txBody>
          <a:bodyPr/>
          <a:lstStyle/>
          <a:p>
            <a:fld id="{2D43A7CC-66C1-4E75-8C81-24DF013C57DC}" type="slidenum">
              <a:rPr lang="en-US" smtClean="0"/>
              <a:t>35</a:t>
            </a:fld>
            <a:endParaRPr lang="en-US"/>
          </a:p>
        </p:txBody>
      </p:sp>
    </p:spTree>
    <p:extLst>
      <p:ext uri="{BB962C8B-B14F-4D97-AF65-F5344CB8AC3E}">
        <p14:creationId xmlns:p14="http://schemas.microsoft.com/office/powerpoint/2010/main" val="1684463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EDBE403D-7434-CAA8-B11A-6D02C0B5AAAD}"/>
              </a:ext>
            </a:extLst>
          </p:cNvPr>
          <p:cNvSpPr>
            <a:spLocks noGrp="1"/>
          </p:cNvSpPr>
          <p:nvPr>
            <p:ph type="title"/>
          </p:nvPr>
        </p:nvSpPr>
        <p:spPr/>
        <p:txBody>
          <a:bodyPr/>
          <a:lstStyle/>
          <a:p>
            <a:r>
              <a:rPr lang="en-US" dirty="0"/>
              <a:t>Applicability of Results #1, #2 to other norms</a:t>
            </a:r>
            <a:br>
              <a:rPr lang="en-US" dirty="0"/>
            </a:br>
            <a:r>
              <a:rPr lang="en-US" dirty="0"/>
              <a:t>Truncations of 3D shapes</a:t>
            </a:r>
          </a:p>
        </p:txBody>
      </p:sp>
      <p:sp>
        <p:nvSpPr>
          <p:cNvPr id="12" name="Text Placeholder 11">
            <a:extLst>
              <a:ext uri="{FF2B5EF4-FFF2-40B4-BE49-F238E27FC236}">
                <a16:creationId xmlns:a16="http://schemas.microsoft.com/office/drawing/2014/main" id="{261F12F7-FA58-D23F-4FAA-CCCB90D735F9}"/>
              </a:ext>
            </a:extLst>
          </p:cNvPr>
          <p:cNvSpPr>
            <a:spLocks noGrp="1"/>
          </p:cNvSpPr>
          <p:nvPr>
            <p:ph type="body" idx="1"/>
          </p:nvPr>
        </p:nvSpPr>
        <p:spPr/>
        <p:txBody>
          <a:bodyPr/>
          <a:lstStyle/>
          <a:p>
            <a:pPr algn="ctr"/>
            <a:r>
              <a:rPr lang="en-US" dirty="0"/>
              <a:t>Truncated rectangular cone</a:t>
            </a:r>
          </a:p>
        </p:txBody>
      </p:sp>
      <p:pic>
        <p:nvPicPr>
          <p:cNvPr id="6" name="Content Placeholder 5" descr="Chart, surface chart&#10;&#10;Description automatically generated">
            <a:extLst>
              <a:ext uri="{FF2B5EF4-FFF2-40B4-BE49-F238E27FC236}">
                <a16:creationId xmlns:a16="http://schemas.microsoft.com/office/drawing/2014/main" id="{DA781530-CC08-7A72-7A2E-229F1605C3E5}"/>
              </a:ext>
            </a:extLst>
          </p:cNvPr>
          <p:cNvPicPr>
            <a:picLocks noGrp="1" noChangeAspect="1"/>
          </p:cNvPicPr>
          <p:nvPr>
            <p:ph sz="half" idx="2"/>
          </p:nvPr>
        </p:nvPicPr>
        <p:blipFill>
          <a:blip r:embed="rId2"/>
          <a:stretch>
            <a:fillRect/>
          </a:stretch>
        </p:blipFill>
        <p:spPr>
          <a:xfrm>
            <a:off x="2958303" y="2985290"/>
            <a:ext cx="2971806" cy="3200407"/>
          </a:xfrm>
        </p:spPr>
      </p:pic>
      <p:sp>
        <p:nvSpPr>
          <p:cNvPr id="14" name="Text Placeholder 13">
            <a:extLst>
              <a:ext uri="{FF2B5EF4-FFF2-40B4-BE49-F238E27FC236}">
                <a16:creationId xmlns:a16="http://schemas.microsoft.com/office/drawing/2014/main" id="{54BAD5E9-AFDB-CFA4-F46F-27E9800274DA}"/>
              </a:ext>
            </a:extLst>
          </p:cNvPr>
          <p:cNvSpPr>
            <a:spLocks noGrp="1"/>
          </p:cNvSpPr>
          <p:nvPr>
            <p:ph type="body" sz="quarter" idx="3"/>
          </p:nvPr>
        </p:nvSpPr>
        <p:spPr/>
        <p:txBody>
          <a:bodyPr/>
          <a:lstStyle/>
          <a:p>
            <a:pPr algn="ctr"/>
            <a:r>
              <a:rPr lang="en-US" dirty="0"/>
              <a:t>Truncated ellipsoid</a:t>
            </a:r>
          </a:p>
        </p:txBody>
      </p:sp>
      <p:pic>
        <p:nvPicPr>
          <p:cNvPr id="17" name="Content Placeholder 16" descr="Chart&#10;&#10;Description automatically generated">
            <a:extLst>
              <a:ext uri="{FF2B5EF4-FFF2-40B4-BE49-F238E27FC236}">
                <a16:creationId xmlns:a16="http://schemas.microsoft.com/office/drawing/2014/main" id="{973CD79A-C917-1B7B-CB3D-21F38737ADBE}"/>
              </a:ext>
            </a:extLst>
          </p:cNvPr>
          <p:cNvPicPr>
            <a:picLocks noGrp="1" noChangeAspect="1"/>
          </p:cNvPicPr>
          <p:nvPr>
            <p:ph sz="quarter" idx="4"/>
          </p:nvPr>
        </p:nvPicPr>
        <p:blipFill>
          <a:blip r:embed="rId3"/>
          <a:stretch>
            <a:fillRect/>
          </a:stretch>
        </p:blipFill>
        <p:spPr>
          <a:xfrm>
            <a:off x="8024016" y="2985290"/>
            <a:ext cx="2971806" cy="3200407"/>
          </a:xfrm>
        </p:spPr>
      </p:pic>
      <p:sp>
        <p:nvSpPr>
          <p:cNvPr id="7" name="Date Placeholder 6">
            <a:extLst>
              <a:ext uri="{FF2B5EF4-FFF2-40B4-BE49-F238E27FC236}">
                <a16:creationId xmlns:a16="http://schemas.microsoft.com/office/drawing/2014/main" id="{03650A56-5B16-C71F-F172-C51D2BA13DCE}"/>
              </a:ext>
            </a:extLst>
          </p:cNvPr>
          <p:cNvSpPr>
            <a:spLocks noGrp="1"/>
          </p:cNvSpPr>
          <p:nvPr>
            <p:ph type="dt" sz="half" idx="10"/>
          </p:nvPr>
        </p:nvSpPr>
        <p:spPr/>
        <p:txBody>
          <a:bodyPr/>
          <a:lstStyle/>
          <a:p>
            <a:r>
              <a:rPr lang="en-US"/>
              <a:t>11/15/2022</a:t>
            </a:r>
          </a:p>
        </p:txBody>
      </p:sp>
      <p:sp>
        <p:nvSpPr>
          <p:cNvPr id="8" name="Footer Placeholder 7">
            <a:extLst>
              <a:ext uri="{FF2B5EF4-FFF2-40B4-BE49-F238E27FC236}">
                <a16:creationId xmlns:a16="http://schemas.microsoft.com/office/drawing/2014/main" id="{B75AE1AE-913B-485A-716F-178AC481D3C9}"/>
              </a:ext>
            </a:extLst>
          </p:cNvPr>
          <p:cNvSpPr>
            <a:spLocks noGrp="1"/>
          </p:cNvSpPr>
          <p:nvPr>
            <p:ph type="ftr" sz="quarter" idx="11"/>
          </p:nvPr>
        </p:nvSpPr>
        <p:spPr/>
        <p:txBody>
          <a:bodyPr/>
          <a:lstStyle/>
          <a:p>
            <a:r>
              <a:rPr lang="en-US"/>
              <a:t>Cylindrical orthogonal collision risk management in spacecraft formations</a:t>
            </a:r>
          </a:p>
        </p:txBody>
      </p:sp>
      <p:sp>
        <p:nvSpPr>
          <p:cNvPr id="9" name="Slide Number Placeholder 8">
            <a:extLst>
              <a:ext uri="{FF2B5EF4-FFF2-40B4-BE49-F238E27FC236}">
                <a16:creationId xmlns:a16="http://schemas.microsoft.com/office/drawing/2014/main" id="{E55A7C53-4657-8C31-56DF-0CC522E97DEE}"/>
              </a:ext>
            </a:extLst>
          </p:cNvPr>
          <p:cNvSpPr>
            <a:spLocks noGrp="1"/>
          </p:cNvSpPr>
          <p:nvPr>
            <p:ph type="sldNum" sz="quarter" idx="12"/>
          </p:nvPr>
        </p:nvSpPr>
        <p:spPr/>
        <p:txBody>
          <a:bodyPr/>
          <a:lstStyle/>
          <a:p>
            <a:fld id="{2D43A7CC-66C1-4E75-8C81-24DF013C57DC}" type="slidenum">
              <a:rPr lang="en-US" smtClean="0"/>
              <a:t>36</a:t>
            </a:fld>
            <a:endParaRPr lang="en-US"/>
          </a:p>
        </p:txBody>
      </p:sp>
    </p:spTree>
    <p:extLst>
      <p:ext uri="{BB962C8B-B14F-4D97-AF65-F5344CB8AC3E}">
        <p14:creationId xmlns:p14="http://schemas.microsoft.com/office/powerpoint/2010/main" val="39574951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CEFEB-D7CB-2DAE-2FA0-346C9D95BEFD}"/>
              </a:ext>
            </a:extLst>
          </p:cNvPr>
          <p:cNvSpPr>
            <a:spLocks noGrp="1"/>
          </p:cNvSpPr>
          <p:nvPr>
            <p:ph type="title"/>
          </p:nvPr>
        </p:nvSpPr>
        <p:spPr/>
        <p:txBody>
          <a:bodyPr/>
          <a:lstStyle/>
          <a:p>
            <a:r>
              <a:rPr lang="en-US" dirty="0"/>
              <a:t>Examples of non-spherical collision regions in the literature</a:t>
            </a:r>
          </a:p>
        </p:txBody>
      </p:sp>
      <p:sp>
        <p:nvSpPr>
          <p:cNvPr id="5" name="Text Placeholder 4">
            <a:extLst>
              <a:ext uri="{FF2B5EF4-FFF2-40B4-BE49-F238E27FC236}">
                <a16:creationId xmlns:a16="http://schemas.microsoft.com/office/drawing/2014/main" id="{789BB2FB-8FCA-5EE4-6808-5A70B256536F}"/>
              </a:ext>
            </a:extLst>
          </p:cNvPr>
          <p:cNvSpPr>
            <a:spLocks noGrp="1"/>
          </p:cNvSpPr>
          <p:nvPr>
            <p:ph type="body" sz="quarter" idx="3"/>
          </p:nvPr>
        </p:nvSpPr>
        <p:spPr/>
        <p:txBody>
          <a:bodyPr>
            <a:normAutofit lnSpcReduction="10000"/>
          </a:bodyPr>
          <a:lstStyle/>
          <a:p>
            <a:r>
              <a:rPr lang="en-US" dirty="0" err="1"/>
              <a:t>Ellipsoid+ball</a:t>
            </a:r>
            <a:r>
              <a:rPr lang="en-US" dirty="0"/>
              <a:t> (does not have norm structure) </a:t>
            </a:r>
          </a:p>
        </p:txBody>
      </p:sp>
      <p:pic>
        <p:nvPicPr>
          <p:cNvPr id="11" name="Content Placeholder 10" descr="Chart&#10;&#10;Description automatically generated">
            <a:extLst>
              <a:ext uri="{FF2B5EF4-FFF2-40B4-BE49-F238E27FC236}">
                <a16:creationId xmlns:a16="http://schemas.microsoft.com/office/drawing/2014/main" id="{1DD4B7D9-9A5D-D80A-4669-E4B41DAFD17B}"/>
              </a:ext>
            </a:extLst>
          </p:cNvPr>
          <p:cNvPicPr>
            <a:picLocks noGrp="1" noChangeAspect="1"/>
          </p:cNvPicPr>
          <p:nvPr>
            <p:ph sz="quarter" idx="4"/>
          </p:nvPr>
        </p:nvPicPr>
        <p:blipFill>
          <a:blip r:embed="rId2"/>
          <a:stretch>
            <a:fillRect/>
          </a:stretch>
        </p:blipFill>
        <p:spPr>
          <a:xfrm>
            <a:off x="8024016" y="2985290"/>
            <a:ext cx="2971806" cy="3200407"/>
          </a:xfrm>
        </p:spPr>
      </p:pic>
      <p:sp>
        <p:nvSpPr>
          <p:cNvPr id="7" name="Date Placeholder 6">
            <a:extLst>
              <a:ext uri="{FF2B5EF4-FFF2-40B4-BE49-F238E27FC236}">
                <a16:creationId xmlns:a16="http://schemas.microsoft.com/office/drawing/2014/main" id="{6FEA6F87-8B83-4EA8-60CF-3FF198217E53}"/>
              </a:ext>
            </a:extLst>
          </p:cNvPr>
          <p:cNvSpPr>
            <a:spLocks noGrp="1"/>
          </p:cNvSpPr>
          <p:nvPr>
            <p:ph type="dt" sz="half" idx="10"/>
          </p:nvPr>
        </p:nvSpPr>
        <p:spPr/>
        <p:txBody>
          <a:bodyPr/>
          <a:lstStyle/>
          <a:p>
            <a:r>
              <a:rPr lang="en-US"/>
              <a:t>11/15/2022</a:t>
            </a:r>
          </a:p>
        </p:txBody>
      </p:sp>
      <p:sp>
        <p:nvSpPr>
          <p:cNvPr id="8" name="Footer Placeholder 7">
            <a:extLst>
              <a:ext uri="{FF2B5EF4-FFF2-40B4-BE49-F238E27FC236}">
                <a16:creationId xmlns:a16="http://schemas.microsoft.com/office/drawing/2014/main" id="{143DB1BA-1504-9332-C48F-5431A6E5FA3A}"/>
              </a:ext>
            </a:extLst>
          </p:cNvPr>
          <p:cNvSpPr>
            <a:spLocks noGrp="1"/>
          </p:cNvSpPr>
          <p:nvPr>
            <p:ph type="ftr" sz="quarter" idx="11"/>
          </p:nvPr>
        </p:nvSpPr>
        <p:spPr/>
        <p:txBody>
          <a:bodyPr/>
          <a:lstStyle/>
          <a:p>
            <a:r>
              <a:rPr lang="en-US" dirty="0"/>
              <a:t>Cylindrical orthogonal collision risk management in spacecraft formations</a:t>
            </a:r>
          </a:p>
        </p:txBody>
      </p:sp>
      <p:sp>
        <p:nvSpPr>
          <p:cNvPr id="9" name="Slide Number Placeholder 8">
            <a:extLst>
              <a:ext uri="{FF2B5EF4-FFF2-40B4-BE49-F238E27FC236}">
                <a16:creationId xmlns:a16="http://schemas.microsoft.com/office/drawing/2014/main" id="{54F2032B-1933-A473-101A-ED056C88A100}"/>
              </a:ext>
            </a:extLst>
          </p:cNvPr>
          <p:cNvSpPr>
            <a:spLocks noGrp="1"/>
          </p:cNvSpPr>
          <p:nvPr>
            <p:ph type="sldNum" sz="quarter" idx="12"/>
          </p:nvPr>
        </p:nvSpPr>
        <p:spPr/>
        <p:txBody>
          <a:bodyPr/>
          <a:lstStyle/>
          <a:p>
            <a:fld id="{2D43A7CC-66C1-4E75-8C81-24DF013C57DC}" type="slidenum">
              <a:rPr lang="en-US" dirty="0" smtClean="0"/>
              <a:t>37</a:t>
            </a:fld>
            <a:endParaRPr lang="en-US" dirty="0"/>
          </a:p>
        </p:txBody>
      </p:sp>
      <p:sp>
        <p:nvSpPr>
          <p:cNvPr id="3" name="Text Placeholder 2">
            <a:extLst>
              <a:ext uri="{FF2B5EF4-FFF2-40B4-BE49-F238E27FC236}">
                <a16:creationId xmlns:a16="http://schemas.microsoft.com/office/drawing/2014/main" id="{4EF28C79-30F8-6B0F-8685-8EDB75D2DD05}"/>
              </a:ext>
            </a:extLst>
          </p:cNvPr>
          <p:cNvSpPr>
            <a:spLocks noGrp="1"/>
          </p:cNvSpPr>
          <p:nvPr>
            <p:ph type="body" idx="1"/>
          </p:nvPr>
        </p:nvSpPr>
        <p:spPr/>
        <p:txBody>
          <a:bodyPr>
            <a:normAutofit lnSpcReduction="10000"/>
          </a:bodyPr>
          <a:lstStyle/>
          <a:p>
            <a:r>
              <a:rPr lang="en-US" dirty="0"/>
              <a:t>Ellipsoid (with norm structure)</a:t>
            </a:r>
          </a:p>
        </p:txBody>
      </p:sp>
      <p:pic>
        <p:nvPicPr>
          <p:cNvPr id="15" name="Content Placeholder 14" descr="A picture containing diagram&#10;&#10;Description automatically generated">
            <a:extLst>
              <a:ext uri="{FF2B5EF4-FFF2-40B4-BE49-F238E27FC236}">
                <a16:creationId xmlns:a16="http://schemas.microsoft.com/office/drawing/2014/main" id="{199D90E5-306A-8C91-CD3A-A0479BE6D22E}"/>
              </a:ext>
            </a:extLst>
          </p:cNvPr>
          <p:cNvPicPr>
            <a:picLocks noGrp="1" noChangeAspect="1"/>
          </p:cNvPicPr>
          <p:nvPr>
            <p:ph sz="half" idx="2"/>
          </p:nvPr>
        </p:nvPicPr>
        <p:blipFill>
          <a:blip r:embed="rId3"/>
          <a:stretch>
            <a:fillRect/>
          </a:stretch>
        </p:blipFill>
        <p:spPr>
          <a:xfrm>
            <a:off x="2958303" y="2985290"/>
            <a:ext cx="2971806" cy="3200407"/>
          </a:xfrm>
        </p:spPr>
      </p:pic>
    </p:spTree>
    <p:extLst>
      <p:ext uri="{BB962C8B-B14F-4D97-AF65-F5344CB8AC3E}">
        <p14:creationId xmlns:p14="http://schemas.microsoft.com/office/powerpoint/2010/main" val="5166658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F8C43C-65AD-5D91-F743-ECE882A89980}"/>
              </a:ext>
            </a:extLst>
          </p:cNvPr>
          <p:cNvSpPr>
            <a:spLocks noGrp="1"/>
          </p:cNvSpPr>
          <p:nvPr>
            <p:ph type="title"/>
          </p:nvPr>
        </p:nvSpPr>
        <p:spPr/>
        <p:txBody>
          <a:bodyPr/>
          <a:lstStyle/>
          <a:p>
            <a:r>
              <a:rPr lang="en-US" dirty="0"/>
              <a:t>Conclusion</a:t>
            </a:r>
          </a:p>
        </p:txBody>
      </p:sp>
      <p:sp>
        <p:nvSpPr>
          <p:cNvPr id="3" name="Content Placeholder 2">
            <a:extLst>
              <a:ext uri="{FF2B5EF4-FFF2-40B4-BE49-F238E27FC236}">
                <a16:creationId xmlns:a16="http://schemas.microsoft.com/office/drawing/2014/main" id="{0611B173-22CC-DC6D-49C1-ACA7570E6E13}"/>
              </a:ext>
            </a:extLst>
          </p:cNvPr>
          <p:cNvSpPr>
            <a:spLocks noGrp="1"/>
          </p:cNvSpPr>
          <p:nvPr>
            <p:ph sz="half" idx="1"/>
          </p:nvPr>
        </p:nvSpPr>
        <p:spPr/>
        <p:txBody>
          <a:bodyPr>
            <a:normAutofit fontScale="92500" lnSpcReduction="10000"/>
          </a:bodyPr>
          <a:lstStyle/>
          <a:p>
            <a:r>
              <a:rPr lang="en-US" dirty="0"/>
              <a:t>Cylindrical orthogonal collision region</a:t>
            </a:r>
          </a:p>
          <a:p>
            <a:pPr lvl="1"/>
            <a:r>
              <a:rPr lang="en-US" dirty="0"/>
              <a:t>Motivated</a:t>
            </a:r>
          </a:p>
          <a:p>
            <a:pPr lvl="1"/>
            <a:r>
              <a:rPr lang="en-US" dirty="0"/>
              <a:t>Definition </a:t>
            </a:r>
          </a:p>
          <a:p>
            <a:pPr lvl="1"/>
            <a:r>
              <a:rPr lang="en-US" dirty="0"/>
              <a:t>Deterministic properties</a:t>
            </a:r>
          </a:p>
          <a:p>
            <a:pPr lvl="1"/>
            <a:r>
              <a:rPr lang="en-US" dirty="0"/>
              <a:t>Stochastic collision risk theoretical results</a:t>
            </a:r>
          </a:p>
          <a:p>
            <a:pPr lvl="1"/>
            <a:r>
              <a:rPr lang="en-US" dirty="0"/>
              <a:t>Stochastic collision risk inequality relationships</a:t>
            </a:r>
          </a:p>
          <a:p>
            <a:pPr lvl="1"/>
            <a:r>
              <a:rPr lang="en-US" dirty="0"/>
              <a:t>Computational validation</a:t>
            </a:r>
          </a:p>
        </p:txBody>
      </p:sp>
      <p:pic>
        <p:nvPicPr>
          <p:cNvPr id="9" name="Content Placeholder 8" descr="Chart, surface chart&#10;&#10;Description automatically generated">
            <a:extLst>
              <a:ext uri="{FF2B5EF4-FFF2-40B4-BE49-F238E27FC236}">
                <a16:creationId xmlns:a16="http://schemas.microsoft.com/office/drawing/2014/main" id="{B7FCB9FA-FFFC-F261-4B40-41D0292BE02D}"/>
              </a:ext>
            </a:extLst>
          </p:cNvPr>
          <p:cNvPicPr>
            <a:picLocks noGrp="1" noChangeAspect="1"/>
          </p:cNvPicPr>
          <p:nvPr>
            <p:ph sz="half" idx="2"/>
          </p:nvPr>
        </p:nvPicPr>
        <p:blipFill rotWithShape="1">
          <a:blip r:embed="rId2"/>
          <a:srcRect t="6572"/>
          <a:stretch/>
        </p:blipFill>
        <p:spPr>
          <a:xfrm>
            <a:off x="7633198" y="2139694"/>
            <a:ext cx="3962444" cy="3986783"/>
          </a:xfrm>
        </p:spPr>
      </p:pic>
      <p:sp>
        <p:nvSpPr>
          <p:cNvPr id="5" name="Date Placeholder 4">
            <a:extLst>
              <a:ext uri="{FF2B5EF4-FFF2-40B4-BE49-F238E27FC236}">
                <a16:creationId xmlns:a16="http://schemas.microsoft.com/office/drawing/2014/main" id="{D95DA811-5ABD-33BD-861B-C71C5A4AEDD5}"/>
              </a:ext>
            </a:extLst>
          </p:cNvPr>
          <p:cNvSpPr>
            <a:spLocks noGrp="1"/>
          </p:cNvSpPr>
          <p:nvPr>
            <p:ph type="dt" sz="half" idx="10"/>
          </p:nvPr>
        </p:nvSpPr>
        <p:spPr/>
        <p:txBody>
          <a:bodyPr/>
          <a:lstStyle/>
          <a:p>
            <a:r>
              <a:rPr lang="en-US"/>
              <a:t>11/15/2022</a:t>
            </a:r>
          </a:p>
        </p:txBody>
      </p:sp>
      <p:sp>
        <p:nvSpPr>
          <p:cNvPr id="6" name="Footer Placeholder 5">
            <a:extLst>
              <a:ext uri="{FF2B5EF4-FFF2-40B4-BE49-F238E27FC236}">
                <a16:creationId xmlns:a16="http://schemas.microsoft.com/office/drawing/2014/main" id="{2C46DB93-BB2C-CD7A-21BB-6BED168080EA}"/>
              </a:ext>
            </a:extLst>
          </p:cNvPr>
          <p:cNvSpPr>
            <a:spLocks noGrp="1"/>
          </p:cNvSpPr>
          <p:nvPr>
            <p:ph type="ftr" sz="quarter" idx="11"/>
          </p:nvPr>
        </p:nvSpPr>
        <p:spPr/>
        <p:txBody>
          <a:bodyPr/>
          <a:lstStyle/>
          <a:p>
            <a:r>
              <a:rPr lang="en-US"/>
              <a:t>Cylindrical orthogonal collision risk management in spacecraft formations</a:t>
            </a:r>
          </a:p>
        </p:txBody>
      </p:sp>
      <p:sp>
        <p:nvSpPr>
          <p:cNvPr id="7" name="Slide Number Placeholder 6">
            <a:extLst>
              <a:ext uri="{FF2B5EF4-FFF2-40B4-BE49-F238E27FC236}">
                <a16:creationId xmlns:a16="http://schemas.microsoft.com/office/drawing/2014/main" id="{E171C5B2-2AFB-37D4-5F05-7C429B58814A}"/>
              </a:ext>
            </a:extLst>
          </p:cNvPr>
          <p:cNvSpPr>
            <a:spLocks noGrp="1"/>
          </p:cNvSpPr>
          <p:nvPr>
            <p:ph type="sldNum" sz="quarter" idx="12"/>
          </p:nvPr>
        </p:nvSpPr>
        <p:spPr/>
        <p:txBody>
          <a:bodyPr/>
          <a:lstStyle/>
          <a:p>
            <a:fld id="{2D43A7CC-66C1-4E75-8C81-24DF013C57DC}" type="slidenum">
              <a:rPr lang="en-US" smtClean="0"/>
              <a:t>38</a:t>
            </a:fld>
            <a:endParaRPr lang="en-US"/>
          </a:p>
        </p:txBody>
      </p:sp>
    </p:spTree>
    <p:extLst>
      <p:ext uri="{BB962C8B-B14F-4D97-AF65-F5344CB8AC3E}">
        <p14:creationId xmlns:p14="http://schemas.microsoft.com/office/powerpoint/2010/main" val="13406554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2ED9637-CBE9-4ED4-BE5D-6A5A5CD6BEB2}"/>
              </a:ext>
            </a:extLst>
          </p:cNvPr>
          <p:cNvSpPr>
            <a:spLocks noGrp="1"/>
          </p:cNvSpPr>
          <p:nvPr>
            <p:ph type="title"/>
          </p:nvPr>
        </p:nvSpPr>
        <p:spPr/>
        <p:txBody>
          <a:bodyPr/>
          <a:lstStyle/>
          <a:p>
            <a:r>
              <a:rPr lang="en-US" dirty="0"/>
              <a:t>Questions?</a:t>
            </a:r>
          </a:p>
        </p:txBody>
      </p:sp>
      <p:pic>
        <p:nvPicPr>
          <p:cNvPr id="10" name="ANIMACION DE ULICES 1">
            <a:hlinkClick r:id="" action="ppaction://media"/>
            <a:extLst>
              <a:ext uri="{FF2B5EF4-FFF2-40B4-BE49-F238E27FC236}">
                <a16:creationId xmlns:a16="http://schemas.microsoft.com/office/drawing/2014/main" id="{E914B0D9-43D1-45F9-872D-71F17ECDF74F}"/>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3432175" y="2138363"/>
            <a:ext cx="7089775" cy="3987800"/>
          </a:xfrm>
        </p:spPr>
      </p:pic>
      <p:sp>
        <p:nvSpPr>
          <p:cNvPr id="4" name="Date Placeholder 3">
            <a:extLst>
              <a:ext uri="{FF2B5EF4-FFF2-40B4-BE49-F238E27FC236}">
                <a16:creationId xmlns:a16="http://schemas.microsoft.com/office/drawing/2014/main" id="{BED23A87-A583-4FBD-973E-93588FAA1FD2}"/>
              </a:ext>
            </a:extLst>
          </p:cNvPr>
          <p:cNvSpPr>
            <a:spLocks noGrp="1"/>
          </p:cNvSpPr>
          <p:nvPr>
            <p:ph type="dt" sz="half" idx="10"/>
          </p:nvPr>
        </p:nvSpPr>
        <p:spPr/>
        <p:txBody>
          <a:bodyPr/>
          <a:lstStyle/>
          <a:p>
            <a:r>
              <a:rPr lang="en-US"/>
              <a:t>11/15/2022</a:t>
            </a:r>
          </a:p>
        </p:txBody>
      </p:sp>
      <p:sp>
        <p:nvSpPr>
          <p:cNvPr id="5" name="Footer Placeholder 4">
            <a:extLst>
              <a:ext uri="{FF2B5EF4-FFF2-40B4-BE49-F238E27FC236}">
                <a16:creationId xmlns:a16="http://schemas.microsoft.com/office/drawing/2014/main" id="{65DBDBE6-4188-4355-98B7-023B7B214451}"/>
              </a:ext>
            </a:extLst>
          </p:cNvPr>
          <p:cNvSpPr>
            <a:spLocks noGrp="1"/>
          </p:cNvSpPr>
          <p:nvPr>
            <p:ph type="ftr" sz="quarter" idx="11"/>
          </p:nvPr>
        </p:nvSpPr>
        <p:spPr/>
        <p:txBody>
          <a:bodyPr/>
          <a:lstStyle/>
          <a:p>
            <a:r>
              <a:rPr lang="en-US"/>
              <a:t>Cylindrical orthogonal collision risk management in spacecraft formations</a:t>
            </a:r>
            <a:endParaRPr lang="en-US" dirty="0"/>
          </a:p>
        </p:txBody>
      </p:sp>
      <p:sp>
        <p:nvSpPr>
          <p:cNvPr id="6" name="Slide Number Placeholder 5">
            <a:extLst>
              <a:ext uri="{FF2B5EF4-FFF2-40B4-BE49-F238E27FC236}">
                <a16:creationId xmlns:a16="http://schemas.microsoft.com/office/drawing/2014/main" id="{5C7948C1-CE63-4EF5-A98D-DFBBD8AC43FF}"/>
              </a:ext>
            </a:extLst>
          </p:cNvPr>
          <p:cNvSpPr>
            <a:spLocks noGrp="1"/>
          </p:cNvSpPr>
          <p:nvPr>
            <p:ph type="sldNum" sz="quarter" idx="12"/>
          </p:nvPr>
        </p:nvSpPr>
        <p:spPr/>
        <p:txBody>
          <a:bodyPr/>
          <a:lstStyle/>
          <a:p>
            <a:fld id="{2D43A7CC-66C1-4E75-8C81-24DF013C57DC}" type="slidenum">
              <a:rPr lang="en-US" smtClean="0"/>
              <a:t>39</a:t>
            </a:fld>
            <a:endParaRPr lang="en-US"/>
          </a:p>
        </p:txBody>
      </p:sp>
    </p:spTree>
    <p:extLst>
      <p:ext uri="{BB962C8B-B14F-4D97-AF65-F5344CB8AC3E}">
        <p14:creationId xmlns:p14="http://schemas.microsoft.com/office/powerpoint/2010/main" val="881699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5"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7">
            <a:extLst>
              <a:ext uri="{FF2B5EF4-FFF2-40B4-BE49-F238E27FC236}">
                <a16:creationId xmlns:a16="http://schemas.microsoft.com/office/drawing/2014/main" id="{048AC367-11F4-4222-80F7-D91995EEA736}"/>
              </a:ext>
            </a:extLst>
          </p:cNvPr>
          <p:cNvSpPr txBox="1">
            <a:spLocks/>
          </p:cNvSpPr>
          <p:nvPr/>
        </p:nvSpPr>
        <p:spPr>
          <a:xfrm>
            <a:off x="7050024" y="1873604"/>
            <a:ext cx="4919472" cy="758952"/>
          </a:xfrm>
          <a:prstGeom prst="rect">
            <a:avLst/>
          </a:prstGeom>
        </p:spPr>
        <p:txBody>
          <a:bodyPr vert="horz" anchor="b">
            <a:normAutofit/>
          </a:bodyPr>
          <a:lstStyle>
            <a:lvl1pPr marL="0" indent="0" algn="l" rtl="0" eaLnBrk="1" latinLnBrk="0" hangingPunct="1">
              <a:spcBef>
                <a:spcPct val="20000"/>
              </a:spcBef>
              <a:buClr>
                <a:schemeClr val="accent1"/>
              </a:buClr>
              <a:buSzPct val="80000"/>
              <a:buFont typeface="Wingdings 2"/>
              <a:buNone/>
              <a:defRPr kumimoji="0" sz="2400" b="1" kern="1200">
                <a:solidFill>
                  <a:srgbClr val="FFFFFF"/>
                </a:solidFill>
                <a:latin typeface="Arial"/>
                <a:ea typeface="+mn-ea"/>
                <a:cs typeface="Arial"/>
              </a:defRPr>
            </a:lvl1pPr>
            <a:lvl2pPr marL="457200" indent="0" algn="l" rtl="0" eaLnBrk="1" latinLnBrk="0" hangingPunct="1">
              <a:spcBef>
                <a:spcPct val="20000"/>
              </a:spcBef>
              <a:buClr>
                <a:schemeClr val="accent1"/>
              </a:buClr>
              <a:buSzPct val="90000"/>
              <a:buFont typeface="Wingdings 2"/>
              <a:buNone/>
              <a:defRPr kumimoji="0" sz="2000" b="1" kern="1200">
                <a:solidFill>
                  <a:srgbClr val="FFFFFF"/>
                </a:solidFill>
                <a:latin typeface="Arial"/>
                <a:ea typeface="+mn-ea"/>
                <a:cs typeface="Arial"/>
              </a:defRPr>
            </a:lvl2pPr>
            <a:lvl3pPr marL="914400" indent="0" algn="l" rtl="0" eaLnBrk="1" latinLnBrk="0" hangingPunct="1">
              <a:spcBef>
                <a:spcPct val="20000"/>
              </a:spcBef>
              <a:buClr>
                <a:schemeClr val="accent2"/>
              </a:buClr>
              <a:buSzPct val="85000"/>
              <a:buFont typeface="Arial"/>
              <a:buNone/>
              <a:defRPr kumimoji="0" sz="1800" b="1" kern="1200">
                <a:solidFill>
                  <a:srgbClr val="FFFFFF"/>
                </a:solidFill>
                <a:latin typeface="Arial"/>
                <a:ea typeface="+mn-ea"/>
                <a:cs typeface="Arial"/>
              </a:defRPr>
            </a:lvl3pPr>
            <a:lvl4pPr marL="1371600" indent="0" algn="l" rtl="0" eaLnBrk="1" latinLnBrk="0" hangingPunct="1">
              <a:spcBef>
                <a:spcPct val="20000"/>
              </a:spcBef>
              <a:buClr>
                <a:schemeClr val="accent3"/>
              </a:buClr>
              <a:buSzPct val="90000"/>
              <a:buFont typeface="Wingdings 2"/>
              <a:buNone/>
              <a:defRPr kumimoji="0" sz="1600" b="1" kern="1200">
                <a:solidFill>
                  <a:srgbClr val="FFFFFF"/>
                </a:solidFill>
                <a:latin typeface="Arial"/>
                <a:ea typeface="+mn-ea"/>
                <a:cs typeface="Arial"/>
              </a:defRPr>
            </a:lvl4pPr>
            <a:lvl5pPr marL="1828800" indent="0" algn="l" rtl="0" eaLnBrk="1" latinLnBrk="0" hangingPunct="1">
              <a:spcBef>
                <a:spcPct val="20000"/>
              </a:spcBef>
              <a:buClr>
                <a:schemeClr val="accent4"/>
              </a:buClr>
              <a:buSzPct val="100000"/>
              <a:buFont typeface="Arial"/>
              <a:buNone/>
              <a:defRPr kumimoji="0" sz="1600" b="1" kern="1200">
                <a:solidFill>
                  <a:srgbClr val="FFFFFF"/>
                </a:solidFill>
                <a:latin typeface="Arial"/>
                <a:ea typeface="+mn-ea"/>
                <a:cs typeface="Arial"/>
              </a:defRPr>
            </a:lvl5pPr>
            <a:lvl6pPr marL="2286000" indent="0" algn="l" rtl="0" eaLnBrk="1" latinLnBrk="0" hangingPunct="1">
              <a:spcBef>
                <a:spcPct val="20000"/>
              </a:spcBef>
              <a:buClr>
                <a:schemeClr val="accent5"/>
              </a:buClr>
              <a:buFont typeface="Arial"/>
              <a:buNone/>
              <a:defRPr kumimoji="0" sz="1600" b="1" kern="1200" baseline="0">
                <a:solidFill>
                  <a:schemeClr val="tx1"/>
                </a:solidFill>
                <a:latin typeface="+mn-lt"/>
                <a:ea typeface="+mn-ea"/>
                <a:cs typeface="+mn-cs"/>
              </a:defRPr>
            </a:lvl6pPr>
            <a:lvl7pPr marL="2743200" indent="0" algn="l" rtl="0" eaLnBrk="1" latinLnBrk="0" hangingPunct="1">
              <a:spcBef>
                <a:spcPct val="20000"/>
              </a:spcBef>
              <a:buClr>
                <a:schemeClr val="accent6"/>
              </a:buClr>
              <a:buSzPct val="100000"/>
              <a:buFont typeface="Arial"/>
              <a:buNone/>
              <a:defRPr kumimoji="0" sz="1600" b="1" kern="1200" baseline="0">
                <a:solidFill>
                  <a:schemeClr val="tx1"/>
                </a:solidFill>
                <a:latin typeface="+mn-lt"/>
                <a:ea typeface="+mn-ea"/>
                <a:cs typeface="+mn-cs"/>
              </a:defRPr>
            </a:lvl7pPr>
            <a:lvl8pPr marL="3200400" indent="0" algn="l" rtl="0" eaLnBrk="1" latinLnBrk="0" hangingPunct="1">
              <a:spcBef>
                <a:spcPct val="20000"/>
              </a:spcBef>
              <a:buClr>
                <a:schemeClr val="accent6"/>
              </a:buClr>
              <a:buFont typeface="Arial"/>
              <a:buNone/>
              <a:defRPr kumimoji="0" sz="1600" b="1" kern="1200">
                <a:solidFill>
                  <a:schemeClr val="tx1"/>
                </a:solidFill>
                <a:latin typeface="+mn-lt"/>
                <a:ea typeface="+mn-ea"/>
                <a:cs typeface="+mn-cs"/>
              </a:defRPr>
            </a:lvl8pPr>
            <a:lvl9pPr marL="3657600" indent="0" algn="l" rtl="0" eaLnBrk="1" latinLnBrk="0" hangingPunct="1">
              <a:spcBef>
                <a:spcPct val="20000"/>
              </a:spcBef>
              <a:buClr>
                <a:schemeClr val="accent6"/>
              </a:buClr>
              <a:buFont typeface="Arial"/>
              <a:buNone/>
              <a:defRPr kumimoji="0" sz="1600" b="1" kern="1200">
                <a:solidFill>
                  <a:schemeClr val="tx1"/>
                </a:solidFill>
                <a:latin typeface="+mn-lt"/>
                <a:ea typeface="+mn-ea"/>
                <a:cs typeface="+mn-cs"/>
              </a:defRPr>
            </a:lvl9pPr>
          </a:lstStyle>
          <a:p>
            <a:r>
              <a:rPr lang="en-US" dirty="0"/>
              <a:t>Constellations (e.g. GPS)</a:t>
            </a:r>
          </a:p>
        </p:txBody>
      </p:sp>
      <p:sp>
        <p:nvSpPr>
          <p:cNvPr id="2" name="Title 1">
            <a:extLst>
              <a:ext uri="{FF2B5EF4-FFF2-40B4-BE49-F238E27FC236}">
                <a16:creationId xmlns:a16="http://schemas.microsoft.com/office/drawing/2014/main" id="{15836781-2486-41E3-8016-5EFC4A40BAE0}"/>
              </a:ext>
            </a:extLst>
          </p:cNvPr>
          <p:cNvSpPr>
            <a:spLocks noGrp="1"/>
          </p:cNvSpPr>
          <p:nvPr>
            <p:ph type="title"/>
          </p:nvPr>
        </p:nvSpPr>
        <p:spPr/>
        <p:txBody>
          <a:bodyPr/>
          <a:lstStyle/>
          <a:p>
            <a:r>
              <a:rPr lang="en-US" dirty="0"/>
              <a:t>Spacecraft formation flying (SFF)</a:t>
            </a:r>
            <a:br>
              <a:rPr lang="en-US" dirty="0"/>
            </a:br>
            <a:r>
              <a:rPr lang="en-US" dirty="0"/>
              <a:t>NOT Examples</a:t>
            </a:r>
          </a:p>
        </p:txBody>
      </p:sp>
      <p:sp>
        <p:nvSpPr>
          <p:cNvPr id="7" name="Text Placeholder 6">
            <a:extLst>
              <a:ext uri="{FF2B5EF4-FFF2-40B4-BE49-F238E27FC236}">
                <a16:creationId xmlns:a16="http://schemas.microsoft.com/office/drawing/2014/main" id="{1B5C6E38-80F6-4366-8A3E-7EDE66922C8B}"/>
              </a:ext>
            </a:extLst>
          </p:cNvPr>
          <p:cNvSpPr>
            <a:spLocks noGrp="1"/>
          </p:cNvSpPr>
          <p:nvPr>
            <p:ph type="body" idx="1"/>
          </p:nvPr>
        </p:nvSpPr>
        <p:spPr>
          <a:xfrm>
            <a:off x="1984248" y="1866982"/>
            <a:ext cx="4919472" cy="758952"/>
          </a:xfrm>
        </p:spPr>
        <p:txBody>
          <a:bodyPr>
            <a:normAutofit lnSpcReduction="10000"/>
          </a:bodyPr>
          <a:lstStyle/>
          <a:p>
            <a:r>
              <a:rPr lang="en-US" dirty="0"/>
              <a:t>Individual spacecraft (e.g. Hubble Space Telescope)</a:t>
            </a:r>
          </a:p>
        </p:txBody>
      </p:sp>
      <p:pic>
        <p:nvPicPr>
          <p:cNvPr id="19" name="Content Placeholder 18">
            <a:extLst>
              <a:ext uri="{FF2B5EF4-FFF2-40B4-BE49-F238E27FC236}">
                <a16:creationId xmlns:a16="http://schemas.microsoft.com/office/drawing/2014/main" id="{B63EC23F-C377-453C-AFAA-567C001A4950}"/>
              </a:ext>
            </a:extLst>
          </p:cNvPr>
          <p:cNvPicPr>
            <a:picLocks noGrp="1" noChangeAspect="1"/>
          </p:cNvPicPr>
          <p:nvPr>
            <p:ph sz="quarter" idx="4"/>
          </p:nvPr>
        </p:nvPicPr>
        <p:blipFill>
          <a:blip r:embed="rId3"/>
          <a:srcRect/>
          <a:stretch/>
        </p:blipFill>
        <p:spPr>
          <a:xfrm>
            <a:off x="7531456" y="2625725"/>
            <a:ext cx="3956925" cy="3375025"/>
          </a:xfrm>
          <a:prstGeom prst="rect">
            <a:avLst/>
          </a:prstGeom>
        </p:spPr>
      </p:pic>
      <p:sp>
        <p:nvSpPr>
          <p:cNvPr id="4" name="Date Placeholder 3">
            <a:extLst>
              <a:ext uri="{FF2B5EF4-FFF2-40B4-BE49-F238E27FC236}">
                <a16:creationId xmlns:a16="http://schemas.microsoft.com/office/drawing/2014/main" id="{CB459269-78F0-4F46-975D-94478E79250A}"/>
              </a:ext>
            </a:extLst>
          </p:cNvPr>
          <p:cNvSpPr>
            <a:spLocks noGrp="1"/>
          </p:cNvSpPr>
          <p:nvPr>
            <p:ph type="dt" sz="half" idx="10"/>
          </p:nvPr>
        </p:nvSpPr>
        <p:spPr/>
        <p:txBody>
          <a:bodyPr/>
          <a:lstStyle/>
          <a:p>
            <a:r>
              <a:rPr lang="en-US"/>
              <a:t>11/15/2022</a:t>
            </a:r>
            <a:endParaRPr lang="en-US" dirty="0"/>
          </a:p>
        </p:txBody>
      </p:sp>
      <p:sp>
        <p:nvSpPr>
          <p:cNvPr id="5" name="Footer Placeholder 4">
            <a:extLst>
              <a:ext uri="{FF2B5EF4-FFF2-40B4-BE49-F238E27FC236}">
                <a16:creationId xmlns:a16="http://schemas.microsoft.com/office/drawing/2014/main" id="{086110FA-A042-4122-9746-1F396D91A5ED}"/>
              </a:ext>
            </a:extLst>
          </p:cNvPr>
          <p:cNvSpPr>
            <a:spLocks noGrp="1"/>
          </p:cNvSpPr>
          <p:nvPr>
            <p:ph type="ftr" sz="quarter" idx="11"/>
          </p:nvPr>
        </p:nvSpPr>
        <p:spPr/>
        <p:txBody>
          <a:bodyPr/>
          <a:lstStyle/>
          <a:p>
            <a:r>
              <a:rPr lang="en-US"/>
              <a:t>Cylindrical orthogonal collision risk management in spacecraft formations</a:t>
            </a:r>
            <a:endParaRPr lang="en-US" dirty="0"/>
          </a:p>
        </p:txBody>
      </p:sp>
      <p:sp>
        <p:nvSpPr>
          <p:cNvPr id="6" name="Slide Number Placeholder 5">
            <a:extLst>
              <a:ext uri="{FF2B5EF4-FFF2-40B4-BE49-F238E27FC236}">
                <a16:creationId xmlns:a16="http://schemas.microsoft.com/office/drawing/2014/main" id="{BC4FA336-8F88-4132-9BB0-8E8922840F3E}"/>
              </a:ext>
            </a:extLst>
          </p:cNvPr>
          <p:cNvSpPr>
            <a:spLocks noGrp="1"/>
          </p:cNvSpPr>
          <p:nvPr>
            <p:ph type="sldNum" sz="quarter" idx="12"/>
          </p:nvPr>
        </p:nvSpPr>
        <p:spPr/>
        <p:txBody>
          <a:bodyPr/>
          <a:lstStyle/>
          <a:p>
            <a:fld id="{2D43A7CC-66C1-4E75-8C81-24DF013C57DC}" type="slidenum">
              <a:rPr lang="en-US" smtClean="0"/>
              <a:t>4</a:t>
            </a:fld>
            <a:endParaRPr lang="en-US" dirty="0"/>
          </a:p>
        </p:txBody>
      </p:sp>
      <p:pic>
        <p:nvPicPr>
          <p:cNvPr id="1026" name="Picture 2">
            <a:extLst>
              <a:ext uri="{FF2B5EF4-FFF2-40B4-BE49-F238E27FC236}">
                <a16:creationId xmlns:a16="http://schemas.microsoft.com/office/drawing/2014/main" id="{9D446EC8-853D-4A9C-9DE3-442648B7C162}"/>
              </a:ext>
            </a:extLst>
          </p:cNvPr>
          <p:cNvPicPr>
            <a:picLocks noGrp="1" noChangeAspect="1" noChangeArrowheads="1"/>
          </p:cNvPicPr>
          <p:nvPr>
            <p:ph sz="half" idx="2"/>
          </p:nvPr>
        </p:nvPicPr>
        <p:blipFill>
          <a:blip r:embed="rId4"/>
          <a:srcRect/>
          <a:stretch/>
        </p:blipFill>
        <p:spPr bwMode="auto">
          <a:xfrm>
            <a:off x="2280036" y="2870000"/>
            <a:ext cx="4328341" cy="288556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C3652A3B-A09C-4E16-8F26-DD2608D4E8CE}"/>
              </a:ext>
            </a:extLst>
          </p:cNvPr>
          <p:cNvSpPr txBox="1"/>
          <p:nvPr/>
        </p:nvSpPr>
        <p:spPr>
          <a:xfrm>
            <a:off x="2889503" y="5767033"/>
            <a:ext cx="3108961" cy="369332"/>
          </a:xfrm>
          <a:prstGeom prst="rect">
            <a:avLst/>
          </a:prstGeom>
          <a:noFill/>
        </p:spPr>
        <p:txBody>
          <a:bodyPr wrap="square" rtlCol="0">
            <a:spAutoFit/>
          </a:bodyPr>
          <a:lstStyle/>
          <a:p>
            <a:pPr algn="ctr"/>
            <a:r>
              <a:rPr lang="en-US" dirty="0"/>
              <a:t>NASA (2020)</a:t>
            </a:r>
          </a:p>
        </p:txBody>
      </p:sp>
      <p:sp>
        <p:nvSpPr>
          <p:cNvPr id="20" name="TextBox 19">
            <a:extLst>
              <a:ext uri="{FF2B5EF4-FFF2-40B4-BE49-F238E27FC236}">
                <a16:creationId xmlns:a16="http://schemas.microsoft.com/office/drawing/2014/main" id="{3DAAE6FF-C2AE-4AA0-86FF-904A619CDB1B}"/>
              </a:ext>
            </a:extLst>
          </p:cNvPr>
          <p:cNvSpPr txBox="1"/>
          <p:nvPr/>
        </p:nvSpPr>
        <p:spPr>
          <a:xfrm>
            <a:off x="7955279" y="6005822"/>
            <a:ext cx="3108961" cy="369332"/>
          </a:xfrm>
          <a:prstGeom prst="rect">
            <a:avLst/>
          </a:prstGeom>
          <a:noFill/>
        </p:spPr>
        <p:txBody>
          <a:bodyPr wrap="square" rtlCol="0">
            <a:spAutoFit/>
          </a:bodyPr>
          <a:lstStyle/>
          <a:p>
            <a:pPr algn="ctr"/>
            <a:r>
              <a:rPr lang="en-US" dirty="0"/>
              <a:t>GPS.gov (2011)</a:t>
            </a:r>
          </a:p>
        </p:txBody>
      </p:sp>
    </p:spTree>
    <p:extLst>
      <p:ext uri="{BB962C8B-B14F-4D97-AF65-F5344CB8AC3E}">
        <p14:creationId xmlns:p14="http://schemas.microsoft.com/office/powerpoint/2010/main" val="13979669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139B9CE-17D9-4497-9767-334D734EA5E3}"/>
              </a:ext>
            </a:extLst>
          </p:cNvPr>
          <p:cNvSpPr>
            <a:spLocks noGrp="1"/>
          </p:cNvSpPr>
          <p:nvPr>
            <p:ph type="title"/>
          </p:nvPr>
        </p:nvSpPr>
        <p:spPr/>
        <p:txBody>
          <a:bodyPr/>
          <a:lstStyle/>
          <a:p>
            <a:r>
              <a:rPr lang="es-ES" dirty="0" err="1"/>
              <a:t>Spacecraft</a:t>
            </a:r>
            <a:r>
              <a:rPr lang="es-ES" dirty="0"/>
              <a:t> </a:t>
            </a:r>
            <a:r>
              <a:rPr lang="es-ES" dirty="0" err="1"/>
              <a:t>formation</a:t>
            </a:r>
            <a:r>
              <a:rPr lang="es-ES" dirty="0"/>
              <a:t> </a:t>
            </a:r>
            <a:r>
              <a:rPr lang="es-ES" dirty="0" err="1"/>
              <a:t>flying</a:t>
            </a:r>
            <a:r>
              <a:rPr lang="en-US" dirty="0"/>
              <a:t> (SFF)</a:t>
            </a:r>
            <a:br>
              <a:rPr lang="en-US" dirty="0"/>
            </a:br>
            <a:r>
              <a:rPr lang="en-US" dirty="0"/>
              <a:t>Benefits</a:t>
            </a:r>
          </a:p>
        </p:txBody>
      </p:sp>
      <p:sp>
        <p:nvSpPr>
          <p:cNvPr id="8" name="Content Placeholder 7">
            <a:extLst>
              <a:ext uri="{FF2B5EF4-FFF2-40B4-BE49-F238E27FC236}">
                <a16:creationId xmlns:a16="http://schemas.microsoft.com/office/drawing/2014/main" id="{E8FB5D35-749D-4203-8A55-F6D4EFA10853}"/>
              </a:ext>
            </a:extLst>
          </p:cNvPr>
          <p:cNvSpPr>
            <a:spLocks noGrp="1"/>
          </p:cNvSpPr>
          <p:nvPr>
            <p:ph sz="half" idx="1"/>
          </p:nvPr>
        </p:nvSpPr>
        <p:spPr/>
        <p:txBody>
          <a:bodyPr>
            <a:normAutofit fontScale="85000" lnSpcReduction="10000"/>
          </a:bodyPr>
          <a:lstStyle/>
          <a:p>
            <a:r>
              <a:rPr lang="es-ES" dirty="0" err="1"/>
              <a:t>Improved</a:t>
            </a:r>
            <a:r>
              <a:rPr lang="es-ES" dirty="0"/>
              <a:t> </a:t>
            </a:r>
            <a:r>
              <a:rPr lang="es-ES" dirty="0" err="1"/>
              <a:t>systems</a:t>
            </a:r>
            <a:r>
              <a:rPr lang="es-ES" dirty="0"/>
              <a:t> </a:t>
            </a:r>
            <a:r>
              <a:rPr lang="es-ES" dirty="0" err="1"/>
              <a:t>enginee</a:t>
            </a:r>
            <a:r>
              <a:rPr lang="en-US" dirty="0"/>
              <a:t>ring attributes </a:t>
            </a:r>
            <a:br>
              <a:rPr lang="en-US" dirty="0"/>
            </a:br>
            <a:r>
              <a:rPr lang="en-US" dirty="0"/>
              <a:t>(“-</a:t>
            </a:r>
            <a:r>
              <a:rPr lang="en-US" dirty="0" err="1"/>
              <a:t>ilities</a:t>
            </a:r>
            <a:r>
              <a:rPr lang="en-US" dirty="0"/>
              <a:t>”) </a:t>
            </a:r>
          </a:p>
          <a:p>
            <a:r>
              <a:rPr lang="en-US" dirty="0"/>
              <a:t>Improved system flexibility</a:t>
            </a:r>
          </a:p>
          <a:p>
            <a:pPr lvl="1"/>
            <a:r>
              <a:rPr lang="en-US" dirty="0"/>
              <a:t>Modularity </a:t>
            </a:r>
          </a:p>
          <a:p>
            <a:pPr lvl="1"/>
            <a:r>
              <a:rPr lang="en-US" dirty="0"/>
              <a:t>Adaptability</a:t>
            </a:r>
          </a:p>
          <a:p>
            <a:pPr lvl="1"/>
            <a:r>
              <a:rPr lang="en-US" dirty="0"/>
              <a:t>Maintainability</a:t>
            </a:r>
          </a:p>
          <a:p>
            <a:r>
              <a:rPr lang="en-US" dirty="0"/>
              <a:t>Improved system robustness</a:t>
            </a:r>
          </a:p>
          <a:p>
            <a:pPr lvl="1"/>
            <a:r>
              <a:rPr lang="en-US" dirty="0"/>
              <a:t>Fault tolerance </a:t>
            </a:r>
          </a:p>
          <a:p>
            <a:pPr lvl="1"/>
            <a:r>
              <a:rPr lang="en-US" dirty="0"/>
              <a:t>Reliability  </a:t>
            </a:r>
          </a:p>
        </p:txBody>
      </p:sp>
      <p:sp>
        <p:nvSpPr>
          <p:cNvPr id="4" name="Date Placeholder 3">
            <a:extLst>
              <a:ext uri="{FF2B5EF4-FFF2-40B4-BE49-F238E27FC236}">
                <a16:creationId xmlns:a16="http://schemas.microsoft.com/office/drawing/2014/main" id="{269BBEB1-FBA4-4DEF-AF45-D9EDF15FD55C}"/>
              </a:ext>
            </a:extLst>
          </p:cNvPr>
          <p:cNvSpPr>
            <a:spLocks noGrp="1"/>
          </p:cNvSpPr>
          <p:nvPr>
            <p:ph type="dt" sz="half" idx="10"/>
          </p:nvPr>
        </p:nvSpPr>
        <p:spPr/>
        <p:txBody>
          <a:bodyPr/>
          <a:lstStyle/>
          <a:p>
            <a:r>
              <a:rPr lang="en-US"/>
              <a:t>11/15/2022</a:t>
            </a:r>
            <a:endParaRPr lang="en-US" dirty="0"/>
          </a:p>
        </p:txBody>
      </p:sp>
      <p:sp>
        <p:nvSpPr>
          <p:cNvPr id="5" name="Footer Placeholder 4">
            <a:extLst>
              <a:ext uri="{FF2B5EF4-FFF2-40B4-BE49-F238E27FC236}">
                <a16:creationId xmlns:a16="http://schemas.microsoft.com/office/drawing/2014/main" id="{549C3B17-079A-412E-822A-07AC586A79C3}"/>
              </a:ext>
            </a:extLst>
          </p:cNvPr>
          <p:cNvSpPr>
            <a:spLocks noGrp="1"/>
          </p:cNvSpPr>
          <p:nvPr>
            <p:ph type="ftr" sz="quarter" idx="11"/>
          </p:nvPr>
        </p:nvSpPr>
        <p:spPr/>
        <p:txBody>
          <a:bodyPr/>
          <a:lstStyle/>
          <a:p>
            <a:r>
              <a:rPr lang="en-US"/>
              <a:t>Cylindrical orthogonal collision risk management in spacecraft formations</a:t>
            </a:r>
            <a:endParaRPr lang="en-US" dirty="0"/>
          </a:p>
        </p:txBody>
      </p:sp>
      <p:sp>
        <p:nvSpPr>
          <p:cNvPr id="6" name="Slide Number Placeholder 5">
            <a:extLst>
              <a:ext uri="{FF2B5EF4-FFF2-40B4-BE49-F238E27FC236}">
                <a16:creationId xmlns:a16="http://schemas.microsoft.com/office/drawing/2014/main" id="{059E8523-50C5-4886-A361-5B6305425B73}"/>
              </a:ext>
            </a:extLst>
          </p:cNvPr>
          <p:cNvSpPr>
            <a:spLocks noGrp="1"/>
          </p:cNvSpPr>
          <p:nvPr>
            <p:ph type="sldNum" sz="quarter" idx="12"/>
          </p:nvPr>
        </p:nvSpPr>
        <p:spPr/>
        <p:txBody>
          <a:bodyPr/>
          <a:lstStyle/>
          <a:p>
            <a:fld id="{2D43A7CC-66C1-4E75-8C81-24DF013C57DC}" type="slidenum">
              <a:rPr lang="en-US" smtClean="0"/>
              <a:t>5</a:t>
            </a:fld>
            <a:endParaRPr lang="en-US" dirty="0"/>
          </a:p>
        </p:txBody>
      </p:sp>
      <p:pic>
        <p:nvPicPr>
          <p:cNvPr id="10" name="Content Placeholder 7">
            <a:extLst>
              <a:ext uri="{FF2B5EF4-FFF2-40B4-BE49-F238E27FC236}">
                <a16:creationId xmlns:a16="http://schemas.microsoft.com/office/drawing/2014/main" id="{3001AC65-BE4E-416A-8891-1AB2B7FFA4C5}"/>
              </a:ext>
            </a:extLst>
          </p:cNvPr>
          <p:cNvPicPr>
            <a:picLocks noGrp="1" noChangeAspect="1"/>
          </p:cNvPicPr>
          <p:nvPr>
            <p:ph sz="half" idx="2"/>
          </p:nvPr>
        </p:nvPicPr>
        <p:blipFill>
          <a:blip r:embed="rId3"/>
          <a:stretch>
            <a:fillRect/>
          </a:stretch>
        </p:blipFill>
        <p:spPr>
          <a:xfrm>
            <a:off x="7050088" y="2609161"/>
            <a:ext cx="4919662" cy="3047790"/>
          </a:xfrm>
          <a:prstGeom prst="rect">
            <a:avLst/>
          </a:prstGeom>
        </p:spPr>
      </p:pic>
      <p:sp>
        <p:nvSpPr>
          <p:cNvPr id="11" name="TextBox 10">
            <a:extLst>
              <a:ext uri="{FF2B5EF4-FFF2-40B4-BE49-F238E27FC236}">
                <a16:creationId xmlns:a16="http://schemas.microsoft.com/office/drawing/2014/main" id="{B0712CDE-887E-4B8B-AB53-F9916EC99646}"/>
              </a:ext>
            </a:extLst>
          </p:cNvPr>
          <p:cNvSpPr txBox="1"/>
          <p:nvPr/>
        </p:nvSpPr>
        <p:spPr>
          <a:xfrm>
            <a:off x="7955438" y="5685718"/>
            <a:ext cx="3108961" cy="369332"/>
          </a:xfrm>
          <a:prstGeom prst="rect">
            <a:avLst/>
          </a:prstGeom>
          <a:noFill/>
        </p:spPr>
        <p:txBody>
          <a:bodyPr wrap="square" rtlCol="0">
            <a:spAutoFit/>
          </a:bodyPr>
          <a:lstStyle/>
          <a:p>
            <a:pPr algn="ctr"/>
            <a:r>
              <a:rPr lang="en-US" dirty="0"/>
              <a:t>Ran et. al (2017)</a:t>
            </a:r>
          </a:p>
        </p:txBody>
      </p:sp>
    </p:spTree>
    <p:extLst>
      <p:ext uri="{BB962C8B-B14F-4D97-AF65-F5344CB8AC3E}">
        <p14:creationId xmlns:p14="http://schemas.microsoft.com/office/powerpoint/2010/main" val="31911181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36781-2486-41E3-8016-5EFC4A40BAE0}"/>
              </a:ext>
            </a:extLst>
          </p:cNvPr>
          <p:cNvSpPr>
            <a:spLocks noGrp="1"/>
          </p:cNvSpPr>
          <p:nvPr>
            <p:ph type="title"/>
          </p:nvPr>
        </p:nvSpPr>
        <p:spPr/>
        <p:txBody>
          <a:bodyPr/>
          <a:lstStyle/>
          <a:p>
            <a:r>
              <a:rPr lang="en-US" dirty="0"/>
              <a:t>Spacecraft formation flying (SFF)</a:t>
            </a:r>
            <a:br>
              <a:rPr lang="en-US" dirty="0"/>
            </a:br>
            <a:r>
              <a:rPr lang="en-US" dirty="0"/>
              <a:t>Benefits (scientific applications)</a:t>
            </a:r>
          </a:p>
        </p:txBody>
      </p:sp>
      <p:pic>
        <p:nvPicPr>
          <p:cNvPr id="11" name="Content Placeholder 10">
            <a:extLst>
              <a:ext uri="{FF2B5EF4-FFF2-40B4-BE49-F238E27FC236}">
                <a16:creationId xmlns:a16="http://schemas.microsoft.com/office/drawing/2014/main" id="{01C9D080-0B6A-4B1E-A753-C54D38E68EBA}"/>
              </a:ext>
            </a:extLst>
          </p:cNvPr>
          <p:cNvPicPr>
            <a:picLocks noGrp="1" noChangeAspect="1"/>
          </p:cNvPicPr>
          <p:nvPr>
            <p:ph idx="1"/>
          </p:nvPr>
        </p:nvPicPr>
        <p:blipFill>
          <a:blip r:embed="rId3"/>
          <a:stretch>
            <a:fillRect/>
          </a:stretch>
        </p:blipFill>
        <p:spPr>
          <a:xfrm>
            <a:off x="1984375" y="2806443"/>
            <a:ext cx="9985375" cy="2651640"/>
          </a:xfrm>
          <a:prstGeom prst="rect">
            <a:avLst/>
          </a:prstGeom>
        </p:spPr>
      </p:pic>
      <p:sp>
        <p:nvSpPr>
          <p:cNvPr id="4" name="Date Placeholder 3">
            <a:extLst>
              <a:ext uri="{FF2B5EF4-FFF2-40B4-BE49-F238E27FC236}">
                <a16:creationId xmlns:a16="http://schemas.microsoft.com/office/drawing/2014/main" id="{CB459269-78F0-4F46-975D-94478E79250A}"/>
              </a:ext>
            </a:extLst>
          </p:cNvPr>
          <p:cNvSpPr>
            <a:spLocks noGrp="1"/>
          </p:cNvSpPr>
          <p:nvPr>
            <p:ph type="dt" sz="half" idx="10"/>
          </p:nvPr>
        </p:nvSpPr>
        <p:spPr/>
        <p:txBody>
          <a:bodyPr/>
          <a:lstStyle/>
          <a:p>
            <a:r>
              <a:rPr lang="en-US"/>
              <a:t>11/15/2022</a:t>
            </a:r>
            <a:endParaRPr lang="en-US" dirty="0"/>
          </a:p>
        </p:txBody>
      </p:sp>
      <p:sp>
        <p:nvSpPr>
          <p:cNvPr id="5" name="Footer Placeholder 4">
            <a:extLst>
              <a:ext uri="{FF2B5EF4-FFF2-40B4-BE49-F238E27FC236}">
                <a16:creationId xmlns:a16="http://schemas.microsoft.com/office/drawing/2014/main" id="{086110FA-A042-4122-9746-1F396D91A5ED}"/>
              </a:ext>
            </a:extLst>
          </p:cNvPr>
          <p:cNvSpPr>
            <a:spLocks noGrp="1"/>
          </p:cNvSpPr>
          <p:nvPr>
            <p:ph type="ftr" sz="quarter" idx="11"/>
          </p:nvPr>
        </p:nvSpPr>
        <p:spPr/>
        <p:txBody>
          <a:bodyPr/>
          <a:lstStyle/>
          <a:p>
            <a:r>
              <a:rPr lang="en-US"/>
              <a:t>Cylindrical orthogonal collision risk management in spacecraft formations</a:t>
            </a:r>
            <a:endParaRPr lang="en-US" dirty="0"/>
          </a:p>
        </p:txBody>
      </p:sp>
      <p:sp>
        <p:nvSpPr>
          <p:cNvPr id="6" name="Slide Number Placeholder 5">
            <a:extLst>
              <a:ext uri="{FF2B5EF4-FFF2-40B4-BE49-F238E27FC236}">
                <a16:creationId xmlns:a16="http://schemas.microsoft.com/office/drawing/2014/main" id="{BC4FA336-8F88-4132-9BB0-8E8922840F3E}"/>
              </a:ext>
            </a:extLst>
          </p:cNvPr>
          <p:cNvSpPr>
            <a:spLocks noGrp="1"/>
          </p:cNvSpPr>
          <p:nvPr>
            <p:ph type="sldNum" sz="quarter" idx="12"/>
          </p:nvPr>
        </p:nvSpPr>
        <p:spPr/>
        <p:txBody>
          <a:bodyPr/>
          <a:lstStyle/>
          <a:p>
            <a:fld id="{2D43A7CC-66C1-4E75-8C81-24DF013C57DC}" type="slidenum">
              <a:rPr lang="en-US" smtClean="0"/>
              <a:t>6</a:t>
            </a:fld>
            <a:endParaRPr lang="en-US" dirty="0"/>
          </a:p>
        </p:txBody>
      </p:sp>
      <p:sp>
        <p:nvSpPr>
          <p:cNvPr id="12" name="TextBox 11">
            <a:extLst>
              <a:ext uri="{FF2B5EF4-FFF2-40B4-BE49-F238E27FC236}">
                <a16:creationId xmlns:a16="http://schemas.microsoft.com/office/drawing/2014/main" id="{86FD0AFE-25B2-4527-80E6-A5A5E34BCF6A}"/>
              </a:ext>
            </a:extLst>
          </p:cNvPr>
          <p:cNvSpPr txBox="1"/>
          <p:nvPr/>
        </p:nvSpPr>
        <p:spPr>
          <a:xfrm>
            <a:off x="4699000" y="5685718"/>
            <a:ext cx="3784600" cy="369332"/>
          </a:xfrm>
          <a:prstGeom prst="rect">
            <a:avLst/>
          </a:prstGeom>
          <a:noFill/>
        </p:spPr>
        <p:txBody>
          <a:bodyPr wrap="square" rtlCol="0">
            <a:spAutoFit/>
          </a:bodyPr>
          <a:lstStyle/>
          <a:p>
            <a:pPr algn="ctr"/>
            <a:r>
              <a:rPr lang="en-US" dirty="0"/>
              <a:t>New Worlds Observer team (2017)</a:t>
            </a:r>
          </a:p>
        </p:txBody>
      </p:sp>
      <p:sp>
        <p:nvSpPr>
          <p:cNvPr id="22" name="Text Placeholder 15">
            <a:extLst>
              <a:ext uri="{FF2B5EF4-FFF2-40B4-BE49-F238E27FC236}">
                <a16:creationId xmlns:a16="http://schemas.microsoft.com/office/drawing/2014/main" id="{503F1370-AE3E-40DA-A819-BA510A7DDE87}"/>
              </a:ext>
            </a:extLst>
          </p:cNvPr>
          <p:cNvSpPr txBox="1">
            <a:spLocks/>
          </p:cNvSpPr>
          <p:nvPr/>
        </p:nvSpPr>
        <p:spPr>
          <a:xfrm>
            <a:off x="4131564" y="1873604"/>
            <a:ext cx="4919472" cy="758952"/>
          </a:xfrm>
          <a:prstGeom prst="rect">
            <a:avLst/>
          </a:prstGeom>
        </p:spPr>
        <p:txBody>
          <a:bodyPr vert="horz" anchor="b">
            <a:normAutofit/>
          </a:bodyPr>
          <a:lstStyle>
            <a:lvl1pPr marL="420624" indent="-384048" algn="l" rtl="0" eaLnBrk="1" latinLnBrk="0" hangingPunct="1">
              <a:spcBef>
                <a:spcPct val="20000"/>
              </a:spcBef>
              <a:buClr>
                <a:schemeClr val="accent1"/>
              </a:buClr>
              <a:buSzPct val="80000"/>
              <a:buFont typeface="Wingdings 2"/>
              <a:buChar char=""/>
              <a:defRPr kumimoji="0" sz="3000" kern="1200">
                <a:solidFill>
                  <a:srgbClr val="FFFFFF"/>
                </a:solidFill>
                <a:latin typeface="Arial"/>
                <a:ea typeface="+mn-ea"/>
                <a:cs typeface="Arial"/>
              </a:defRPr>
            </a:lvl1pPr>
            <a:lvl2pPr marL="722376" indent="-274320" algn="l" rtl="0" eaLnBrk="1" latinLnBrk="0" hangingPunct="1">
              <a:spcBef>
                <a:spcPct val="20000"/>
              </a:spcBef>
              <a:buClr>
                <a:schemeClr val="accent1"/>
              </a:buClr>
              <a:buSzPct val="90000"/>
              <a:buFont typeface="Wingdings 2"/>
              <a:buChar char=""/>
              <a:defRPr kumimoji="0" sz="2600" kern="1200">
                <a:solidFill>
                  <a:srgbClr val="FFFFFF"/>
                </a:solidFill>
                <a:latin typeface="Arial"/>
                <a:ea typeface="+mn-ea"/>
                <a:cs typeface="Arial"/>
              </a:defRPr>
            </a:lvl2pPr>
            <a:lvl3pPr marL="1005840" indent="-256032" algn="l" rtl="0" eaLnBrk="1" latinLnBrk="0" hangingPunct="1">
              <a:spcBef>
                <a:spcPct val="20000"/>
              </a:spcBef>
              <a:buClr>
                <a:schemeClr val="accent2"/>
              </a:buClr>
              <a:buSzPct val="85000"/>
              <a:buFont typeface="Arial"/>
              <a:buChar char="○"/>
              <a:defRPr kumimoji="0" sz="2400" kern="1200">
                <a:solidFill>
                  <a:srgbClr val="FFFFFF"/>
                </a:solidFill>
                <a:latin typeface="Arial"/>
                <a:ea typeface="+mn-ea"/>
                <a:cs typeface="Arial"/>
              </a:defRPr>
            </a:lvl3pPr>
            <a:lvl4pPr marL="1280160" indent="-237744" algn="l" rtl="0" eaLnBrk="1" latinLnBrk="0" hangingPunct="1">
              <a:spcBef>
                <a:spcPct val="20000"/>
              </a:spcBef>
              <a:buClr>
                <a:schemeClr val="accent3"/>
              </a:buClr>
              <a:buSzPct val="90000"/>
              <a:buFont typeface="Wingdings 2"/>
              <a:buChar char=""/>
              <a:defRPr kumimoji="0" sz="2000" kern="1200">
                <a:solidFill>
                  <a:srgbClr val="FFFFFF"/>
                </a:solidFill>
                <a:latin typeface="Arial"/>
                <a:ea typeface="+mn-ea"/>
                <a:cs typeface="Arial"/>
              </a:defRPr>
            </a:lvl4pPr>
            <a:lvl5pPr marL="1490472" indent="-182880" algn="l" rtl="0" eaLnBrk="1" latinLnBrk="0" hangingPunct="1">
              <a:spcBef>
                <a:spcPct val="20000"/>
              </a:spcBef>
              <a:buClr>
                <a:schemeClr val="accent4"/>
              </a:buClr>
              <a:buSzPct val="100000"/>
              <a:buFont typeface="Arial"/>
              <a:buChar char="-"/>
              <a:defRPr kumimoji="0" sz="2000" kern="1200">
                <a:solidFill>
                  <a:srgbClr val="FFFFFF"/>
                </a:solidFill>
                <a:latin typeface="Arial"/>
                <a:ea typeface="+mn-ea"/>
                <a:cs typeface="Arial"/>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marL="0" indent="0" algn="ctr">
              <a:buNone/>
            </a:pPr>
            <a:r>
              <a:rPr lang="en-US" sz="2400" b="1" dirty="0"/>
              <a:t>Occultation methods</a:t>
            </a:r>
          </a:p>
        </p:txBody>
      </p:sp>
    </p:spTree>
    <p:extLst>
      <p:ext uri="{BB962C8B-B14F-4D97-AF65-F5344CB8AC3E}">
        <p14:creationId xmlns:p14="http://schemas.microsoft.com/office/powerpoint/2010/main" val="41848420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7">
            <a:extLst>
              <a:ext uri="{FF2B5EF4-FFF2-40B4-BE49-F238E27FC236}">
                <a16:creationId xmlns:a16="http://schemas.microsoft.com/office/drawing/2014/main" id="{048AC367-11F4-4222-80F7-D91995EEA736}"/>
              </a:ext>
            </a:extLst>
          </p:cNvPr>
          <p:cNvSpPr txBox="1">
            <a:spLocks/>
          </p:cNvSpPr>
          <p:nvPr/>
        </p:nvSpPr>
        <p:spPr>
          <a:xfrm>
            <a:off x="7050024" y="1873604"/>
            <a:ext cx="4919472" cy="758952"/>
          </a:xfrm>
          <a:prstGeom prst="rect">
            <a:avLst/>
          </a:prstGeom>
        </p:spPr>
        <p:txBody>
          <a:bodyPr vert="horz" anchor="b">
            <a:normAutofit/>
          </a:bodyPr>
          <a:lstStyle>
            <a:lvl1pPr marL="0" indent="0" algn="l" rtl="0" eaLnBrk="1" latinLnBrk="0" hangingPunct="1">
              <a:spcBef>
                <a:spcPct val="20000"/>
              </a:spcBef>
              <a:buClr>
                <a:schemeClr val="accent1"/>
              </a:buClr>
              <a:buSzPct val="80000"/>
              <a:buFont typeface="Wingdings 2"/>
              <a:buNone/>
              <a:defRPr kumimoji="0" sz="2400" b="1" kern="1200">
                <a:solidFill>
                  <a:srgbClr val="FFFFFF"/>
                </a:solidFill>
                <a:latin typeface="Arial"/>
                <a:ea typeface="+mn-ea"/>
                <a:cs typeface="Arial"/>
              </a:defRPr>
            </a:lvl1pPr>
            <a:lvl2pPr marL="457200" indent="0" algn="l" rtl="0" eaLnBrk="1" latinLnBrk="0" hangingPunct="1">
              <a:spcBef>
                <a:spcPct val="20000"/>
              </a:spcBef>
              <a:buClr>
                <a:schemeClr val="accent1"/>
              </a:buClr>
              <a:buSzPct val="90000"/>
              <a:buFont typeface="Wingdings 2"/>
              <a:buNone/>
              <a:defRPr kumimoji="0" sz="2000" b="1" kern="1200">
                <a:solidFill>
                  <a:srgbClr val="FFFFFF"/>
                </a:solidFill>
                <a:latin typeface="Arial"/>
                <a:ea typeface="+mn-ea"/>
                <a:cs typeface="Arial"/>
              </a:defRPr>
            </a:lvl2pPr>
            <a:lvl3pPr marL="914400" indent="0" algn="l" rtl="0" eaLnBrk="1" latinLnBrk="0" hangingPunct="1">
              <a:spcBef>
                <a:spcPct val="20000"/>
              </a:spcBef>
              <a:buClr>
                <a:schemeClr val="accent2"/>
              </a:buClr>
              <a:buSzPct val="85000"/>
              <a:buFont typeface="Arial"/>
              <a:buNone/>
              <a:defRPr kumimoji="0" sz="1800" b="1" kern="1200">
                <a:solidFill>
                  <a:srgbClr val="FFFFFF"/>
                </a:solidFill>
                <a:latin typeface="Arial"/>
                <a:ea typeface="+mn-ea"/>
                <a:cs typeface="Arial"/>
              </a:defRPr>
            </a:lvl3pPr>
            <a:lvl4pPr marL="1371600" indent="0" algn="l" rtl="0" eaLnBrk="1" latinLnBrk="0" hangingPunct="1">
              <a:spcBef>
                <a:spcPct val="20000"/>
              </a:spcBef>
              <a:buClr>
                <a:schemeClr val="accent3"/>
              </a:buClr>
              <a:buSzPct val="90000"/>
              <a:buFont typeface="Wingdings 2"/>
              <a:buNone/>
              <a:defRPr kumimoji="0" sz="1600" b="1" kern="1200">
                <a:solidFill>
                  <a:srgbClr val="FFFFFF"/>
                </a:solidFill>
                <a:latin typeface="Arial"/>
                <a:ea typeface="+mn-ea"/>
                <a:cs typeface="Arial"/>
              </a:defRPr>
            </a:lvl4pPr>
            <a:lvl5pPr marL="1828800" indent="0" algn="l" rtl="0" eaLnBrk="1" latinLnBrk="0" hangingPunct="1">
              <a:spcBef>
                <a:spcPct val="20000"/>
              </a:spcBef>
              <a:buClr>
                <a:schemeClr val="accent4"/>
              </a:buClr>
              <a:buSzPct val="100000"/>
              <a:buFont typeface="Arial"/>
              <a:buNone/>
              <a:defRPr kumimoji="0" sz="1600" b="1" kern="1200">
                <a:solidFill>
                  <a:srgbClr val="FFFFFF"/>
                </a:solidFill>
                <a:latin typeface="Arial"/>
                <a:ea typeface="+mn-ea"/>
                <a:cs typeface="Arial"/>
              </a:defRPr>
            </a:lvl5pPr>
            <a:lvl6pPr marL="2286000" indent="0" algn="l" rtl="0" eaLnBrk="1" latinLnBrk="0" hangingPunct="1">
              <a:spcBef>
                <a:spcPct val="20000"/>
              </a:spcBef>
              <a:buClr>
                <a:schemeClr val="accent5"/>
              </a:buClr>
              <a:buFont typeface="Arial"/>
              <a:buNone/>
              <a:defRPr kumimoji="0" sz="1600" b="1" kern="1200" baseline="0">
                <a:solidFill>
                  <a:schemeClr val="tx1"/>
                </a:solidFill>
                <a:latin typeface="+mn-lt"/>
                <a:ea typeface="+mn-ea"/>
                <a:cs typeface="+mn-cs"/>
              </a:defRPr>
            </a:lvl6pPr>
            <a:lvl7pPr marL="2743200" indent="0" algn="l" rtl="0" eaLnBrk="1" latinLnBrk="0" hangingPunct="1">
              <a:spcBef>
                <a:spcPct val="20000"/>
              </a:spcBef>
              <a:buClr>
                <a:schemeClr val="accent6"/>
              </a:buClr>
              <a:buSzPct val="100000"/>
              <a:buFont typeface="Arial"/>
              <a:buNone/>
              <a:defRPr kumimoji="0" sz="1600" b="1" kern="1200" baseline="0">
                <a:solidFill>
                  <a:schemeClr val="tx1"/>
                </a:solidFill>
                <a:latin typeface="+mn-lt"/>
                <a:ea typeface="+mn-ea"/>
                <a:cs typeface="+mn-cs"/>
              </a:defRPr>
            </a:lvl7pPr>
            <a:lvl8pPr marL="3200400" indent="0" algn="l" rtl="0" eaLnBrk="1" latinLnBrk="0" hangingPunct="1">
              <a:spcBef>
                <a:spcPct val="20000"/>
              </a:spcBef>
              <a:buClr>
                <a:schemeClr val="accent6"/>
              </a:buClr>
              <a:buFont typeface="Arial"/>
              <a:buNone/>
              <a:defRPr kumimoji="0" sz="1600" b="1" kern="1200">
                <a:solidFill>
                  <a:schemeClr val="tx1"/>
                </a:solidFill>
                <a:latin typeface="+mn-lt"/>
                <a:ea typeface="+mn-ea"/>
                <a:cs typeface="+mn-cs"/>
              </a:defRPr>
            </a:lvl8pPr>
            <a:lvl9pPr marL="3657600" indent="0" algn="l" rtl="0" eaLnBrk="1" latinLnBrk="0" hangingPunct="1">
              <a:spcBef>
                <a:spcPct val="20000"/>
              </a:spcBef>
              <a:buClr>
                <a:schemeClr val="accent6"/>
              </a:buClr>
              <a:buFont typeface="Arial"/>
              <a:buNone/>
              <a:defRPr kumimoji="0" sz="1600" b="1" kern="1200">
                <a:solidFill>
                  <a:schemeClr val="tx1"/>
                </a:solidFill>
                <a:latin typeface="+mn-lt"/>
                <a:ea typeface="+mn-ea"/>
                <a:cs typeface="+mn-cs"/>
              </a:defRPr>
            </a:lvl9pPr>
          </a:lstStyle>
          <a:p>
            <a:r>
              <a:rPr lang="en-US" dirty="0"/>
              <a:t>Synthetic aperture radiometry</a:t>
            </a:r>
          </a:p>
        </p:txBody>
      </p:sp>
      <p:sp>
        <p:nvSpPr>
          <p:cNvPr id="2" name="Title 1">
            <a:extLst>
              <a:ext uri="{FF2B5EF4-FFF2-40B4-BE49-F238E27FC236}">
                <a16:creationId xmlns:a16="http://schemas.microsoft.com/office/drawing/2014/main" id="{15836781-2486-41E3-8016-5EFC4A40BAE0}"/>
              </a:ext>
            </a:extLst>
          </p:cNvPr>
          <p:cNvSpPr>
            <a:spLocks noGrp="1"/>
          </p:cNvSpPr>
          <p:nvPr>
            <p:ph type="title"/>
          </p:nvPr>
        </p:nvSpPr>
        <p:spPr/>
        <p:txBody>
          <a:bodyPr/>
          <a:lstStyle/>
          <a:p>
            <a:r>
              <a:rPr lang="en-US" dirty="0"/>
              <a:t>Spacecraft formation flying (SFF)</a:t>
            </a:r>
            <a:br>
              <a:rPr lang="en-US" dirty="0"/>
            </a:br>
            <a:r>
              <a:rPr lang="en-US" dirty="0"/>
              <a:t>Benefits</a:t>
            </a:r>
          </a:p>
        </p:txBody>
      </p:sp>
      <p:sp>
        <p:nvSpPr>
          <p:cNvPr id="7" name="Text Placeholder 6">
            <a:extLst>
              <a:ext uri="{FF2B5EF4-FFF2-40B4-BE49-F238E27FC236}">
                <a16:creationId xmlns:a16="http://schemas.microsoft.com/office/drawing/2014/main" id="{1B5C6E38-80F6-4366-8A3E-7EDE66922C8B}"/>
              </a:ext>
            </a:extLst>
          </p:cNvPr>
          <p:cNvSpPr>
            <a:spLocks noGrp="1"/>
          </p:cNvSpPr>
          <p:nvPr>
            <p:ph type="body" idx="1"/>
          </p:nvPr>
        </p:nvSpPr>
        <p:spPr>
          <a:xfrm>
            <a:off x="1984248" y="1866982"/>
            <a:ext cx="4919472" cy="758952"/>
          </a:xfrm>
        </p:spPr>
        <p:txBody>
          <a:bodyPr>
            <a:normAutofit/>
          </a:bodyPr>
          <a:lstStyle/>
          <a:p>
            <a:r>
              <a:rPr lang="en-US" dirty="0"/>
              <a:t>Scientific applications</a:t>
            </a:r>
          </a:p>
        </p:txBody>
      </p:sp>
      <p:pic>
        <p:nvPicPr>
          <p:cNvPr id="19" name="Content Placeholder 18">
            <a:extLst>
              <a:ext uri="{FF2B5EF4-FFF2-40B4-BE49-F238E27FC236}">
                <a16:creationId xmlns:a16="http://schemas.microsoft.com/office/drawing/2014/main" id="{B63EC23F-C377-453C-AFAA-567C001A4950}"/>
              </a:ext>
            </a:extLst>
          </p:cNvPr>
          <p:cNvPicPr>
            <a:picLocks noGrp="1" noChangeAspect="1"/>
          </p:cNvPicPr>
          <p:nvPr>
            <p:ph sz="quarter" idx="4"/>
          </p:nvPr>
        </p:nvPicPr>
        <p:blipFill>
          <a:blip r:embed="rId3"/>
          <a:srcRect/>
          <a:stretch/>
        </p:blipFill>
        <p:spPr>
          <a:xfrm>
            <a:off x="8005054" y="2625725"/>
            <a:ext cx="3009728" cy="3375025"/>
          </a:xfrm>
          <a:prstGeom prst="rect">
            <a:avLst/>
          </a:prstGeom>
        </p:spPr>
      </p:pic>
      <p:sp>
        <p:nvSpPr>
          <p:cNvPr id="4" name="Date Placeholder 3">
            <a:extLst>
              <a:ext uri="{FF2B5EF4-FFF2-40B4-BE49-F238E27FC236}">
                <a16:creationId xmlns:a16="http://schemas.microsoft.com/office/drawing/2014/main" id="{CB459269-78F0-4F46-975D-94478E79250A}"/>
              </a:ext>
            </a:extLst>
          </p:cNvPr>
          <p:cNvSpPr>
            <a:spLocks noGrp="1"/>
          </p:cNvSpPr>
          <p:nvPr>
            <p:ph type="dt" sz="half" idx="10"/>
          </p:nvPr>
        </p:nvSpPr>
        <p:spPr/>
        <p:txBody>
          <a:bodyPr/>
          <a:lstStyle/>
          <a:p>
            <a:r>
              <a:rPr lang="en-US"/>
              <a:t>11/15/2022</a:t>
            </a:r>
            <a:endParaRPr lang="en-US" dirty="0"/>
          </a:p>
        </p:txBody>
      </p:sp>
      <p:sp>
        <p:nvSpPr>
          <p:cNvPr id="5" name="Footer Placeholder 4">
            <a:extLst>
              <a:ext uri="{FF2B5EF4-FFF2-40B4-BE49-F238E27FC236}">
                <a16:creationId xmlns:a16="http://schemas.microsoft.com/office/drawing/2014/main" id="{086110FA-A042-4122-9746-1F396D91A5ED}"/>
              </a:ext>
            </a:extLst>
          </p:cNvPr>
          <p:cNvSpPr>
            <a:spLocks noGrp="1"/>
          </p:cNvSpPr>
          <p:nvPr>
            <p:ph type="ftr" sz="quarter" idx="11"/>
          </p:nvPr>
        </p:nvSpPr>
        <p:spPr/>
        <p:txBody>
          <a:bodyPr/>
          <a:lstStyle/>
          <a:p>
            <a:r>
              <a:rPr lang="en-US"/>
              <a:t>Cylindrical orthogonal collision risk management in spacecraft formations</a:t>
            </a:r>
            <a:endParaRPr lang="en-US" dirty="0"/>
          </a:p>
        </p:txBody>
      </p:sp>
      <p:sp>
        <p:nvSpPr>
          <p:cNvPr id="6" name="Slide Number Placeholder 5">
            <a:extLst>
              <a:ext uri="{FF2B5EF4-FFF2-40B4-BE49-F238E27FC236}">
                <a16:creationId xmlns:a16="http://schemas.microsoft.com/office/drawing/2014/main" id="{BC4FA336-8F88-4132-9BB0-8E8922840F3E}"/>
              </a:ext>
            </a:extLst>
          </p:cNvPr>
          <p:cNvSpPr>
            <a:spLocks noGrp="1"/>
          </p:cNvSpPr>
          <p:nvPr>
            <p:ph type="sldNum" sz="quarter" idx="12"/>
          </p:nvPr>
        </p:nvSpPr>
        <p:spPr/>
        <p:txBody>
          <a:bodyPr/>
          <a:lstStyle/>
          <a:p>
            <a:fld id="{2D43A7CC-66C1-4E75-8C81-24DF013C57DC}" type="slidenum">
              <a:rPr lang="en-US" smtClean="0"/>
              <a:t>7</a:t>
            </a:fld>
            <a:endParaRPr lang="en-US" dirty="0"/>
          </a:p>
        </p:txBody>
      </p:sp>
      <p:sp>
        <p:nvSpPr>
          <p:cNvPr id="20" name="TextBox 19">
            <a:extLst>
              <a:ext uri="{FF2B5EF4-FFF2-40B4-BE49-F238E27FC236}">
                <a16:creationId xmlns:a16="http://schemas.microsoft.com/office/drawing/2014/main" id="{3DAAE6FF-C2AE-4AA0-86FF-904A619CDB1B}"/>
              </a:ext>
            </a:extLst>
          </p:cNvPr>
          <p:cNvSpPr txBox="1"/>
          <p:nvPr/>
        </p:nvSpPr>
        <p:spPr>
          <a:xfrm>
            <a:off x="7955279" y="6005822"/>
            <a:ext cx="3108961" cy="369332"/>
          </a:xfrm>
          <a:prstGeom prst="rect">
            <a:avLst/>
          </a:prstGeom>
          <a:noFill/>
        </p:spPr>
        <p:txBody>
          <a:bodyPr wrap="square" rtlCol="0">
            <a:spAutoFit/>
          </a:bodyPr>
          <a:lstStyle/>
          <a:p>
            <a:pPr algn="ctr"/>
            <a:r>
              <a:rPr lang="en-US" sz="1800" b="0" i="0" u="none" strike="noStrike" baseline="0" dirty="0">
                <a:solidFill>
                  <a:srgbClr val="FFFFFF"/>
                </a:solidFill>
                <a:latin typeface="Calibri" panose="020F0502020204030204" pitchFamily="34" charset="0"/>
              </a:rPr>
              <a:t>El </a:t>
            </a:r>
            <a:r>
              <a:rPr lang="en-US" sz="1800" b="0" i="0" u="none" strike="noStrike" baseline="0" dirty="0" err="1">
                <a:solidFill>
                  <a:srgbClr val="FFFFFF"/>
                </a:solidFill>
                <a:latin typeface="Calibri" panose="020F0502020204030204" pitchFamily="34" charset="0"/>
              </a:rPr>
              <a:t>Maghraby</a:t>
            </a:r>
            <a:r>
              <a:rPr lang="en-US" sz="1800" b="0" i="0" u="none" strike="noStrike" baseline="0" dirty="0">
                <a:solidFill>
                  <a:srgbClr val="FFFFFF"/>
                </a:solidFill>
                <a:latin typeface="Calibri" panose="020F0502020204030204" pitchFamily="34" charset="0"/>
              </a:rPr>
              <a:t> et. al. (2016)</a:t>
            </a:r>
            <a:endParaRPr lang="en-US" dirty="0"/>
          </a:p>
        </p:txBody>
      </p:sp>
      <p:sp>
        <p:nvSpPr>
          <p:cNvPr id="14" name="Content Placeholder 16">
            <a:extLst>
              <a:ext uri="{FF2B5EF4-FFF2-40B4-BE49-F238E27FC236}">
                <a16:creationId xmlns:a16="http://schemas.microsoft.com/office/drawing/2014/main" id="{D2A27C45-CCF5-4715-83F7-4EDBD3FB4BF3}"/>
              </a:ext>
            </a:extLst>
          </p:cNvPr>
          <p:cNvSpPr>
            <a:spLocks noGrp="1"/>
          </p:cNvSpPr>
          <p:nvPr>
            <p:ph sz="half" idx="2"/>
          </p:nvPr>
        </p:nvSpPr>
        <p:spPr>
          <a:xfrm>
            <a:off x="1984248" y="2632556"/>
            <a:ext cx="4919472" cy="3374136"/>
          </a:xfrm>
        </p:spPr>
        <p:txBody>
          <a:bodyPr>
            <a:normAutofit fontScale="85000" lnSpcReduction="10000"/>
          </a:bodyPr>
          <a:lstStyle/>
          <a:p>
            <a:r>
              <a:rPr lang="en-US" dirty="0"/>
              <a:t>Astrophysics</a:t>
            </a:r>
          </a:p>
          <a:p>
            <a:pPr lvl="1"/>
            <a:r>
              <a:rPr lang="en-US" dirty="0"/>
              <a:t>Gravitational wave detection</a:t>
            </a:r>
          </a:p>
          <a:p>
            <a:pPr lvl="1"/>
            <a:r>
              <a:rPr lang="en-US" dirty="0"/>
              <a:t>Exoplanet detection</a:t>
            </a:r>
          </a:p>
          <a:p>
            <a:r>
              <a:rPr lang="en-US" dirty="0"/>
              <a:t>Earth science</a:t>
            </a:r>
          </a:p>
          <a:p>
            <a:pPr lvl="1"/>
            <a:r>
              <a:rPr lang="en-US" dirty="0"/>
              <a:t>Weather forecasting</a:t>
            </a:r>
          </a:p>
          <a:p>
            <a:pPr lvl="1"/>
            <a:r>
              <a:rPr lang="en-US" dirty="0"/>
              <a:t>Climate monitoring</a:t>
            </a:r>
          </a:p>
          <a:p>
            <a:r>
              <a:rPr lang="en-US" dirty="0" err="1"/>
              <a:t>Heliophysics</a:t>
            </a:r>
            <a:endParaRPr lang="en-US" dirty="0"/>
          </a:p>
          <a:p>
            <a:pPr lvl="1"/>
            <a:r>
              <a:rPr lang="en-US" dirty="0"/>
              <a:t>High resolution surface imaging</a:t>
            </a:r>
          </a:p>
        </p:txBody>
      </p:sp>
    </p:spTree>
    <p:extLst>
      <p:ext uri="{BB962C8B-B14F-4D97-AF65-F5344CB8AC3E}">
        <p14:creationId xmlns:p14="http://schemas.microsoft.com/office/powerpoint/2010/main" val="1901103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146D4B83-619D-4226-9722-96B1CCB651F2}"/>
              </a:ext>
            </a:extLst>
          </p:cNvPr>
          <p:cNvSpPr>
            <a:spLocks noGrp="1"/>
          </p:cNvSpPr>
          <p:nvPr>
            <p:ph type="title"/>
          </p:nvPr>
        </p:nvSpPr>
        <p:spPr/>
        <p:txBody>
          <a:bodyPr/>
          <a:lstStyle/>
          <a:p>
            <a:r>
              <a:rPr lang="en-US"/>
              <a:t>Spacecraft formation flying (SFF) </a:t>
            </a:r>
            <a:br>
              <a:rPr lang="en-US"/>
            </a:br>
            <a:r>
              <a:rPr lang="en-US"/>
              <a:t>Sources of collision risk</a:t>
            </a:r>
            <a:endParaRPr lang="en-US" dirty="0"/>
          </a:p>
        </p:txBody>
      </p:sp>
      <p:sp>
        <p:nvSpPr>
          <p:cNvPr id="16" name="Text Placeholder 15">
            <a:extLst>
              <a:ext uri="{FF2B5EF4-FFF2-40B4-BE49-F238E27FC236}">
                <a16:creationId xmlns:a16="http://schemas.microsoft.com/office/drawing/2014/main" id="{5CDD156F-9245-4886-9A73-580A706AD195}"/>
              </a:ext>
            </a:extLst>
          </p:cNvPr>
          <p:cNvSpPr>
            <a:spLocks noGrp="1"/>
          </p:cNvSpPr>
          <p:nvPr>
            <p:ph type="body" idx="1"/>
          </p:nvPr>
        </p:nvSpPr>
        <p:spPr>
          <a:xfrm>
            <a:off x="1984248" y="1878444"/>
            <a:ext cx="4919472" cy="758952"/>
          </a:xfrm>
        </p:spPr>
        <p:txBody>
          <a:bodyPr>
            <a:normAutofit lnSpcReduction="10000"/>
          </a:bodyPr>
          <a:lstStyle/>
          <a:p>
            <a:r>
              <a:rPr lang="en-US" dirty="0"/>
              <a:t>External kinetic threats (i.e. debris)</a:t>
            </a:r>
          </a:p>
        </p:txBody>
      </p:sp>
      <p:sp>
        <p:nvSpPr>
          <p:cNvPr id="18" name="Text Placeholder 17">
            <a:extLst>
              <a:ext uri="{FF2B5EF4-FFF2-40B4-BE49-F238E27FC236}">
                <a16:creationId xmlns:a16="http://schemas.microsoft.com/office/drawing/2014/main" id="{0A8931BF-F4B2-4F95-A992-3009B7DB0A85}"/>
              </a:ext>
            </a:extLst>
          </p:cNvPr>
          <p:cNvSpPr>
            <a:spLocks noGrp="1"/>
          </p:cNvSpPr>
          <p:nvPr>
            <p:ph type="body" sz="quarter" idx="3"/>
          </p:nvPr>
        </p:nvSpPr>
        <p:spPr>
          <a:xfrm>
            <a:off x="7050024" y="1878444"/>
            <a:ext cx="4919472" cy="758952"/>
          </a:xfrm>
        </p:spPr>
        <p:txBody>
          <a:bodyPr>
            <a:normAutofit lnSpcReduction="10000"/>
          </a:bodyPr>
          <a:lstStyle/>
          <a:p>
            <a:r>
              <a:rPr lang="en-US" dirty="0"/>
              <a:t>Internal collision risk</a:t>
            </a:r>
          </a:p>
        </p:txBody>
      </p:sp>
      <p:pic>
        <p:nvPicPr>
          <p:cNvPr id="11" name="Content Placeholder 10" descr="A close up of a logo&#10;&#10;Description automatically generated">
            <a:extLst>
              <a:ext uri="{FF2B5EF4-FFF2-40B4-BE49-F238E27FC236}">
                <a16:creationId xmlns:a16="http://schemas.microsoft.com/office/drawing/2014/main" id="{4A0E15EF-755E-4873-A348-4F21006B0495}"/>
              </a:ext>
            </a:extLst>
          </p:cNvPr>
          <p:cNvPicPr>
            <a:picLocks noGrp="1" noChangeAspect="1"/>
          </p:cNvPicPr>
          <p:nvPr>
            <p:ph sz="quarter" idx="4"/>
          </p:nvPr>
        </p:nvPicPr>
        <p:blipFill>
          <a:blip r:embed="rId3"/>
          <a:stretch>
            <a:fillRect/>
          </a:stretch>
        </p:blipFill>
        <p:spPr>
          <a:xfrm>
            <a:off x="8036766" y="2636838"/>
            <a:ext cx="2946305" cy="3375025"/>
          </a:xfrm>
        </p:spPr>
      </p:pic>
      <p:sp>
        <p:nvSpPr>
          <p:cNvPr id="4" name="Date Placeholder 3">
            <a:extLst>
              <a:ext uri="{FF2B5EF4-FFF2-40B4-BE49-F238E27FC236}">
                <a16:creationId xmlns:a16="http://schemas.microsoft.com/office/drawing/2014/main" id="{9A68BA6C-2D6B-4710-9632-C2354362DDBA}"/>
              </a:ext>
            </a:extLst>
          </p:cNvPr>
          <p:cNvSpPr>
            <a:spLocks noGrp="1"/>
          </p:cNvSpPr>
          <p:nvPr>
            <p:ph type="dt" sz="half" idx="10"/>
          </p:nvPr>
        </p:nvSpPr>
        <p:spPr/>
        <p:txBody>
          <a:bodyPr/>
          <a:lstStyle/>
          <a:p>
            <a:r>
              <a:rPr lang="en-US"/>
              <a:t>11/15/2022</a:t>
            </a:r>
            <a:endParaRPr lang="en-US" dirty="0"/>
          </a:p>
        </p:txBody>
      </p:sp>
      <p:sp>
        <p:nvSpPr>
          <p:cNvPr id="5" name="Footer Placeholder 4">
            <a:extLst>
              <a:ext uri="{FF2B5EF4-FFF2-40B4-BE49-F238E27FC236}">
                <a16:creationId xmlns:a16="http://schemas.microsoft.com/office/drawing/2014/main" id="{3C57C0E5-25A1-4841-8B38-F61CC9E938E4}"/>
              </a:ext>
            </a:extLst>
          </p:cNvPr>
          <p:cNvSpPr>
            <a:spLocks noGrp="1"/>
          </p:cNvSpPr>
          <p:nvPr>
            <p:ph type="ftr" sz="quarter" idx="11"/>
          </p:nvPr>
        </p:nvSpPr>
        <p:spPr/>
        <p:txBody>
          <a:bodyPr/>
          <a:lstStyle/>
          <a:p>
            <a:r>
              <a:rPr lang="en-US"/>
              <a:t>Cylindrical orthogonal collision risk management in spacecraft formations</a:t>
            </a:r>
            <a:endParaRPr lang="en-US" dirty="0"/>
          </a:p>
        </p:txBody>
      </p:sp>
      <p:sp>
        <p:nvSpPr>
          <p:cNvPr id="6" name="Slide Number Placeholder 5">
            <a:extLst>
              <a:ext uri="{FF2B5EF4-FFF2-40B4-BE49-F238E27FC236}">
                <a16:creationId xmlns:a16="http://schemas.microsoft.com/office/drawing/2014/main" id="{3427A78D-62F9-4102-AD24-4345DB11B075}"/>
              </a:ext>
            </a:extLst>
          </p:cNvPr>
          <p:cNvSpPr>
            <a:spLocks noGrp="1"/>
          </p:cNvSpPr>
          <p:nvPr>
            <p:ph type="sldNum" sz="quarter" idx="12"/>
          </p:nvPr>
        </p:nvSpPr>
        <p:spPr/>
        <p:txBody>
          <a:bodyPr/>
          <a:lstStyle/>
          <a:p>
            <a:fld id="{2D43A7CC-66C1-4E75-8C81-24DF013C57DC}" type="slidenum">
              <a:rPr lang="en-US" smtClean="0"/>
              <a:pPr/>
              <a:t>8</a:t>
            </a:fld>
            <a:endParaRPr lang="en-US" dirty="0"/>
          </a:p>
        </p:txBody>
      </p:sp>
      <p:pic>
        <p:nvPicPr>
          <p:cNvPr id="20" name="Picture 2">
            <a:extLst>
              <a:ext uri="{FF2B5EF4-FFF2-40B4-BE49-F238E27FC236}">
                <a16:creationId xmlns:a16="http://schemas.microsoft.com/office/drawing/2014/main" id="{A00B2069-067F-4208-A52C-A544B1A86138}"/>
              </a:ext>
            </a:extLst>
          </p:cNvPr>
          <p:cNvPicPr>
            <a:picLocks noGrp="1" noChangeAspect="1" noChangeArrowheads="1"/>
          </p:cNvPicPr>
          <p:nvPr>
            <p:ph sz="half" idx="2"/>
          </p:nvPr>
        </p:nvPicPr>
        <p:blipFill>
          <a:blip r:embed="rId4"/>
          <a:srcRect/>
          <a:stretch/>
        </p:blipFill>
        <p:spPr bwMode="auto">
          <a:xfrm>
            <a:off x="2280036" y="3094307"/>
            <a:ext cx="4328341" cy="243694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D6544415-F25A-4FEE-814D-4427131D2232}"/>
              </a:ext>
            </a:extLst>
          </p:cNvPr>
          <p:cNvSpPr txBox="1"/>
          <p:nvPr/>
        </p:nvSpPr>
        <p:spPr>
          <a:xfrm>
            <a:off x="2889503" y="5614633"/>
            <a:ext cx="3108961" cy="369332"/>
          </a:xfrm>
          <a:prstGeom prst="rect">
            <a:avLst/>
          </a:prstGeom>
          <a:noFill/>
        </p:spPr>
        <p:txBody>
          <a:bodyPr wrap="square" rtlCol="0">
            <a:spAutoFit/>
          </a:bodyPr>
          <a:lstStyle/>
          <a:p>
            <a:pPr algn="ctr"/>
            <a:r>
              <a:rPr lang="en-US" dirty="0"/>
              <a:t>ESA (2019)</a:t>
            </a:r>
          </a:p>
        </p:txBody>
      </p:sp>
      <p:sp>
        <p:nvSpPr>
          <p:cNvPr id="14" name="TextBox 13">
            <a:extLst>
              <a:ext uri="{FF2B5EF4-FFF2-40B4-BE49-F238E27FC236}">
                <a16:creationId xmlns:a16="http://schemas.microsoft.com/office/drawing/2014/main" id="{6460B6C2-E2CE-417E-80D5-B6445BB57E65}"/>
              </a:ext>
            </a:extLst>
          </p:cNvPr>
          <p:cNvSpPr txBox="1"/>
          <p:nvPr/>
        </p:nvSpPr>
        <p:spPr>
          <a:xfrm>
            <a:off x="7955279" y="6005822"/>
            <a:ext cx="3108961" cy="369332"/>
          </a:xfrm>
          <a:prstGeom prst="rect">
            <a:avLst/>
          </a:prstGeom>
          <a:noFill/>
        </p:spPr>
        <p:txBody>
          <a:bodyPr wrap="square" rtlCol="0">
            <a:spAutoFit/>
          </a:bodyPr>
          <a:lstStyle/>
          <a:p>
            <a:pPr algn="ctr"/>
            <a:r>
              <a:rPr lang="en-US" dirty="0"/>
              <a:t>Wang et. al. (2018)</a:t>
            </a:r>
          </a:p>
        </p:txBody>
      </p:sp>
    </p:spTree>
    <p:extLst>
      <p:ext uri="{BB962C8B-B14F-4D97-AF65-F5344CB8AC3E}">
        <p14:creationId xmlns:p14="http://schemas.microsoft.com/office/powerpoint/2010/main" val="833361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2EF87-1667-4914-BD94-EB722CEE12A8}"/>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1F791E72-8B89-4B53-BB61-0E55088EB85A}"/>
              </a:ext>
            </a:extLst>
          </p:cNvPr>
          <p:cNvSpPr>
            <a:spLocks noGrp="1"/>
          </p:cNvSpPr>
          <p:nvPr>
            <p:ph idx="1"/>
          </p:nvPr>
        </p:nvSpPr>
        <p:spPr/>
        <p:txBody>
          <a:bodyPr>
            <a:normAutofit/>
          </a:bodyPr>
          <a:lstStyle/>
          <a:p>
            <a:r>
              <a:rPr lang="en-US" dirty="0"/>
              <a:t>Definition of collision events </a:t>
            </a:r>
          </a:p>
          <a:p>
            <a:r>
              <a:rPr lang="en-US" dirty="0"/>
              <a:t>Motivating new collision regions</a:t>
            </a:r>
          </a:p>
          <a:p>
            <a:r>
              <a:rPr lang="en-US" dirty="0"/>
              <a:t>Cylindrical orthogonal collision region </a:t>
            </a:r>
          </a:p>
          <a:p>
            <a:pPr lvl="1"/>
            <a:r>
              <a:rPr lang="en-US" dirty="0"/>
              <a:t>Norm-ball properties</a:t>
            </a:r>
          </a:p>
          <a:p>
            <a:pPr lvl="1"/>
            <a:r>
              <a:rPr lang="en-US" dirty="0"/>
              <a:t>Stochastic collision risk feasibility</a:t>
            </a:r>
          </a:p>
          <a:p>
            <a:pPr lvl="1"/>
            <a:r>
              <a:rPr lang="en-US" dirty="0"/>
              <a:t>Quantitative relationships in stochastic collision risk </a:t>
            </a:r>
          </a:p>
          <a:p>
            <a:r>
              <a:rPr lang="en-US" dirty="0"/>
              <a:t>Q&amp;A </a:t>
            </a:r>
          </a:p>
          <a:p>
            <a:pPr lvl="1"/>
            <a:endParaRPr lang="en-US" dirty="0"/>
          </a:p>
        </p:txBody>
      </p:sp>
      <p:sp>
        <p:nvSpPr>
          <p:cNvPr id="4" name="Date Placeholder 3">
            <a:extLst>
              <a:ext uri="{FF2B5EF4-FFF2-40B4-BE49-F238E27FC236}">
                <a16:creationId xmlns:a16="http://schemas.microsoft.com/office/drawing/2014/main" id="{BAD1AC51-313D-47E2-9362-B384C7AF5060}"/>
              </a:ext>
            </a:extLst>
          </p:cNvPr>
          <p:cNvSpPr>
            <a:spLocks noGrp="1"/>
          </p:cNvSpPr>
          <p:nvPr>
            <p:ph type="dt" sz="half" idx="10"/>
          </p:nvPr>
        </p:nvSpPr>
        <p:spPr/>
        <p:txBody>
          <a:bodyPr/>
          <a:lstStyle/>
          <a:p>
            <a:r>
              <a:rPr lang="en-US"/>
              <a:t>11/15/2022</a:t>
            </a:r>
            <a:endParaRPr lang="en-US" dirty="0"/>
          </a:p>
        </p:txBody>
      </p:sp>
      <p:sp>
        <p:nvSpPr>
          <p:cNvPr id="5" name="Footer Placeholder 4">
            <a:extLst>
              <a:ext uri="{FF2B5EF4-FFF2-40B4-BE49-F238E27FC236}">
                <a16:creationId xmlns:a16="http://schemas.microsoft.com/office/drawing/2014/main" id="{F3883AE4-68A4-4107-918B-28C560FF7C25}"/>
              </a:ext>
            </a:extLst>
          </p:cNvPr>
          <p:cNvSpPr>
            <a:spLocks noGrp="1"/>
          </p:cNvSpPr>
          <p:nvPr>
            <p:ph type="ftr" sz="quarter" idx="11"/>
          </p:nvPr>
        </p:nvSpPr>
        <p:spPr/>
        <p:txBody>
          <a:bodyPr/>
          <a:lstStyle/>
          <a:p>
            <a:r>
              <a:rPr lang="en-US" dirty="0"/>
              <a:t>Cylindrical orthogonal collision risk management in spacecraft formations</a:t>
            </a:r>
          </a:p>
        </p:txBody>
      </p:sp>
      <p:sp>
        <p:nvSpPr>
          <p:cNvPr id="6" name="Slide Number Placeholder 5">
            <a:extLst>
              <a:ext uri="{FF2B5EF4-FFF2-40B4-BE49-F238E27FC236}">
                <a16:creationId xmlns:a16="http://schemas.microsoft.com/office/drawing/2014/main" id="{459FFAB0-5AF5-4337-AA64-36E28E8E7A6D}"/>
              </a:ext>
            </a:extLst>
          </p:cNvPr>
          <p:cNvSpPr>
            <a:spLocks noGrp="1"/>
          </p:cNvSpPr>
          <p:nvPr>
            <p:ph type="sldNum" sz="quarter" idx="12"/>
          </p:nvPr>
        </p:nvSpPr>
        <p:spPr/>
        <p:txBody>
          <a:bodyPr/>
          <a:lstStyle/>
          <a:p>
            <a:fld id="{2D43A7CC-66C1-4E75-8C81-24DF013C57DC}" type="slidenum">
              <a:rPr lang="en-US" dirty="0" smtClean="0"/>
              <a:t>9</a:t>
            </a:fld>
            <a:endParaRPr lang="en-US" dirty="0"/>
          </a:p>
        </p:txBody>
      </p:sp>
    </p:spTree>
    <p:extLst>
      <p:ext uri="{BB962C8B-B14F-4D97-AF65-F5344CB8AC3E}">
        <p14:creationId xmlns:p14="http://schemas.microsoft.com/office/powerpoint/2010/main" val="667814824"/>
      </p:ext>
    </p:extLst>
  </p:cSld>
  <p:clrMapOvr>
    <a:masterClrMapping/>
  </p:clrMapOvr>
</p:sld>
</file>

<file path=ppt/theme/theme1.xml><?xml version="1.0" encoding="utf-8"?>
<a:theme xmlns:a="http://schemas.openxmlformats.org/drawingml/2006/main" name="Technic +Sidebar (all styles)">
  <a:themeElements>
    <a:clrScheme name="Georgia Tech 2">
      <a:dk1>
        <a:srgbClr val="001A31"/>
      </a:dk1>
      <a:lt1>
        <a:sysClr val="window" lastClr="FFFFFF"/>
      </a:lt1>
      <a:dk2>
        <a:srgbClr val="001A31"/>
      </a:dk2>
      <a:lt2>
        <a:srgbClr val="8EA9C2"/>
      </a:lt2>
      <a:accent1>
        <a:srgbClr val="E19C1E"/>
      </a:accent1>
      <a:accent2>
        <a:srgbClr val="F1C156"/>
      </a:accent2>
      <a:accent3>
        <a:srgbClr val="F6D88B"/>
      </a:accent3>
      <a:accent4>
        <a:srgbClr val="E19C1E"/>
      </a:accent4>
      <a:accent5>
        <a:srgbClr val="F1C156"/>
      </a:accent5>
      <a:accent6>
        <a:srgbClr val="F6D88B"/>
      </a:accent6>
      <a:hlink>
        <a:srgbClr val="2C5790"/>
      </a:hlink>
      <a:folHlink>
        <a:srgbClr val="F1C15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chnic +Sidebar (changing section)">
  <a:themeElements>
    <a:clrScheme name="Georgia Tech 2">
      <a:dk1>
        <a:srgbClr val="001A31"/>
      </a:dk1>
      <a:lt1>
        <a:sysClr val="window" lastClr="FFFFFF"/>
      </a:lt1>
      <a:dk2>
        <a:srgbClr val="001A31"/>
      </a:dk2>
      <a:lt2>
        <a:srgbClr val="8EA9C2"/>
      </a:lt2>
      <a:accent1>
        <a:srgbClr val="E19C1E"/>
      </a:accent1>
      <a:accent2>
        <a:srgbClr val="F1C156"/>
      </a:accent2>
      <a:accent3>
        <a:srgbClr val="F6D88B"/>
      </a:accent3>
      <a:accent4>
        <a:srgbClr val="E19C1E"/>
      </a:accent4>
      <a:accent5>
        <a:srgbClr val="F1C156"/>
      </a:accent5>
      <a:accent6>
        <a:srgbClr val="F6D88B"/>
      </a:accent6>
      <a:hlink>
        <a:srgbClr val="2C5790"/>
      </a:hlink>
      <a:folHlink>
        <a:srgbClr val="F1C15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E6A3F8FD023C647822D8D761D98AA8F" ma:contentTypeVersion="7" ma:contentTypeDescription="Create a new document." ma:contentTypeScope="" ma:versionID="36827b379c2bbcd522181ea1059b6171">
  <xsd:schema xmlns:xsd="http://www.w3.org/2001/XMLSchema" xmlns:xs="http://www.w3.org/2001/XMLSchema" xmlns:p="http://schemas.microsoft.com/office/2006/metadata/properties" xmlns:ns3="1b6944cc-5952-4b0f-992c-02e81f876425" xmlns:ns4="b0cfa7e5-9ae5-49e3-bd2c-b625c7ac12ea" targetNamespace="http://schemas.microsoft.com/office/2006/metadata/properties" ma:root="true" ma:fieldsID="8465967bbb9b8d766784de1580f3a3a3" ns3:_="" ns4:_="">
    <xsd:import namespace="1b6944cc-5952-4b0f-992c-02e81f876425"/>
    <xsd:import namespace="b0cfa7e5-9ae5-49e3-bd2c-b625c7ac12ea"/>
    <xsd:element name="properties">
      <xsd:complexType>
        <xsd:sequence>
          <xsd:element name="documentManagement">
            <xsd:complexType>
              <xsd:all>
                <xsd:element ref="ns3:SharedWithUsers" minOccurs="0"/>
                <xsd:element ref="ns4:MediaServiceMetadata" minOccurs="0"/>
                <xsd:element ref="ns4:MediaServiceFastMetadata" minOccurs="0"/>
                <xsd:element ref="ns3:SharedWithDetails" minOccurs="0"/>
                <xsd:element ref="ns3:SharingHintHash"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b6944cc-5952-4b0f-992c-02e81f876425"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0cfa7e5-9ae5-49e3-bd2c-b625c7ac12ea" elementFormDefault="qualified">
    <xsd:import namespace="http://schemas.microsoft.com/office/2006/documentManagement/types"/>
    <xsd:import namespace="http://schemas.microsoft.com/office/infopath/2007/PartnerControls"/>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8FBF25A-0748-4F98-AF7E-AE766330693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b6944cc-5952-4b0f-992c-02e81f876425"/>
    <ds:schemaRef ds:uri="b0cfa7e5-9ae5-49e3-bd2c-b625c7ac12e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D7B0DBE-4E12-4D36-985A-35FCE47FB23C}">
  <ds:schemaRefs>
    <ds:schemaRef ds:uri="http://schemas.microsoft.com/sharepoint/v3/contenttype/forms"/>
  </ds:schemaRefs>
</ds:datastoreItem>
</file>

<file path=customXml/itemProps3.xml><?xml version="1.0" encoding="utf-8"?>
<ds:datastoreItem xmlns:ds="http://schemas.openxmlformats.org/officeDocument/2006/customXml" ds:itemID="{CF0B472C-A3F1-484F-B486-B6F10D42E4DB}">
  <ds:schemaRefs>
    <ds:schemaRef ds:uri="http://schemas.microsoft.com/office/infopath/2007/PartnerControls"/>
    <ds:schemaRef ds:uri="http://purl.org/dc/dcmitype/"/>
    <ds:schemaRef ds:uri="http://purl.org/dc/elements/1.1/"/>
    <ds:schemaRef ds:uri="b0cfa7e5-9ae5-49e3-bd2c-b625c7ac12ea"/>
    <ds:schemaRef ds:uri="http://schemas.openxmlformats.org/package/2006/metadata/core-properties"/>
    <ds:schemaRef ds:uri="http://schemas.microsoft.com/office/2006/metadata/properties"/>
    <ds:schemaRef ds:uri="http://www.w3.org/XML/1998/namespace"/>
    <ds:schemaRef ds:uri="http://schemas.microsoft.com/office/2006/documentManagement/types"/>
    <ds:schemaRef ds:uri="1b6944cc-5952-4b0f-992c-02e81f876425"/>
    <ds:schemaRef ds:uri="http://purl.org/dc/terms/"/>
  </ds:schemaRefs>
</ds:datastoreItem>
</file>

<file path=docProps/app.xml><?xml version="1.0" encoding="utf-8"?>
<Properties xmlns="http://schemas.openxmlformats.org/officeDocument/2006/extended-properties" xmlns:vt="http://schemas.openxmlformats.org/officeDocument/2006/docPropsVTypes">
  <Template>Technic.thmx</Template>
  <TotalTime>37132</TotalTime>
  <Words>12530</Words>
  <Application>Microsoft Office PowerPoint</Application>
  <PresentationFormat>Widescreen</PresentationFormat>
  <Paragraphs>2280</Paragraphs>
  <Slides>39</Slides>
  <Notes>24</Notes>
  <HiddenSlides>0</HiddenSlides>
  <MMClips>2</MMClips>
  <ScaleCrop>false</ScaleCrop>
  <HeadingPairs>
    <vt:vector size="4" baseType="variant">
      <vt:variant>
        <vt:lpstr>Theme</vt:lpstr>
      </vt:variant>
      <vt:variant>
        <vt:i4>2</vt:i4>
      </vt:variant>
      <vt:variant>
        <vt:lpstr>Slide Titles</vt:lpstr>
      </vt:variant>
      <vt:variant>
        <vt:i4>39</vt:i4>
      </vt:variant>
    </vt:vector>
  </HeadingPairs>
  <TitlesOfParts>
    <vt:vector size="41" baseType="lpstr">
      <vt:lpstr>Technic +Sidebar (all styles)</vt:lpstr>
      <vt:lpstr>Technic +Sidebar (changing section)</vt:lpstr>
      <vt:lpstr>Cylindrical orthogonal collision risk management in spacecraft formations</vt:lpstr>
      <vt:lpstr>What is spacecraft formation flying (SFF)?</vt:lpstr>
      <vt:lpstr>Spacecraft formation flying (SFF) Examples</vt:lpstr>
      <vt:lpstr>Spacecraft formation flying (SFF) NOT Examples</vt:lpstr>
      <vt:lpstr>Spacecraft formation flying (SFF) Benefits</vt:lpstr>
      <vt:lpstr>Spacecraft formation flying (SFF) Benefits (scientific applications)</vt:lpstr>
      <vt:lpstr>Spacecraft formation flying (SFF) Benefits</vt:lpstr>
      <vt:lpstr>Spacecraft formation flying (SFF)  Sources of collision risk</vt:lpstr>
      <vt:lpstr>Outline</vt:lpstr>
      <vt:lpstr>Topological notion of collision</vt:lpstr>
      <vt:lpstr>Obstacle avoidance problem in SFF Contrast vs. standard obstacle avoidance in robotics</vt:lpstr>
      <vt:lpstr>Obstacle avoidance problem in SFF Implications</vt:lpstr>
      <vt:lpstr>(Spherical) Collision avoidance constraint satisfaction Computational issues (conceptual)</vt:lpstr>
      <vt:lpstr>(Spherical) Collision avoidance constraint satisfaction Approximations</vt:lpstr>
      <vt:lpstr>Clohessy-Wiltshire (CW) relative orbital dynamics Cross-track plane (radial/cross-track);  Sky plane (along-track/cross-track)</vt:lpstr>
      <vt:lpstr>Clohessy-Wiltshire (CW) relative orbital dynamics Cross-plane marginally safe trajectory families</vt:lpstr>
      <vt:lpstr>Clohessy-Wiltshire (CW) relative orbital dynamics In-plane marginally safe trajectory families</vt:lpstr>
      <vt:lpstr>Motivation for 3D constraints: Projection IPCs overestimate true IPCs</vt:lpstr>
      <vt:lpstr>Constructing a cylindrical orthogonal collision region</vt:lpstr>
      <vt:lpstr>Constructing a cylindrical orthogonal collision region</vt:lpstr>
      <vt:lpstr>Research Questions</vt:lpstr>
      <vt:lpstr>Cylindrical orthogonal norm in R^3 (‖∙‖_"co"  ) Definition</vt:lpstr>
      <vt:lpstr>Cylindrical orthogonal norm in R^3 (‖∙‖_"co"  ) Connection to collision risk management</vt:lpstr>
      <vt:lpstr>Cylindrical orthogonal collision region Properties </vt:lpstr>
      <vt:lpstr>Cylindrical orthogonal collision region Properties</vt:lpstr>
      <vt:lpstr>Probabilistic collision risk indicators Joint-time collision event (JTC)</vt:lpstr>
      <vt:lpstr>Result #1:  Joint-time collision risk is *defined*</vt:lpstr>
      <vt:lpstr>Result #2:  Joint-time collision risk is “computable”</vt:lpstr>
      <vt:lpstr>Cylindrical orthogonal collision probabilities  Bounds</vt:lpstr>
      <vt:lpstr>CW Monte Carlo sample distribution (Initial time)</vt:lpstr>
      <vt:lpstr>CW dynamic cases (normal initial state distribution)</vt:lpstr>
      <vt:lpstr>Computational validation Example 3D.001 (similar for all examples)</vt:lpstr>
      <vt:lpstr>Applicability of Results #1, #2</vt:lpstr>
      <vt:lpstr>Applicability of Results #1, #2 to other norms Extrusions of 2D shapes</vt:lpstr>
      <vt:lpstr>Applicability of Results #1, #2 to other norms Proper 3D shapes</vt:lpstr>
      <vt:lpstr>Applicability of Results #1, #2 to other norms Truncations of 3D shapes</vt:lpstr>
      <vt:lpstr>Examples of non-spherical collision regions in the literature</vt:lpstr>
      <vt:lpstr>Conclusion</vt:lpstr>
      <vt:lpstr>Questions?</vt:lpstr>
    </vt:vector>
  </TitlesOfParts>
  <Company>College of Computing at Georgia Tech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Lightsey</dc:creator>
  <cp:lastModifiedBy>Nunez Garzon, Ulises Eduardo</cp:lastModifiedBy>
  <cp:revision>972</cp:revision>
  <dcterms:created xsi:type="dcterms:W3CDTF">2012-07-02T23:14:32Z</dcterms:created>
  <dcterms:modified xsi:type="dcterms:W3CDTF">2022-12-01T16:33:11Z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0x0101005E6A3F8FD023C647822D8D761D98AA8F</vt:lpwstr>
  </property>
</Properties>
</file>