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72" r:id="rId12"/>
    <p:sldId id="265" r:id="rId13"/>
    <p:sldId id="264" r:id="rId14"/>
    <p:sldId id="263" r:id="rId15"/>
    <p:sldId id="266" r:id="rId16"/>
    <p:sldId id="267" r:id="rId17"/>
    <p:sldId id="271" r:id="rId18"/>
    <p:sldId id="273" r:id="rId19"/>
    <p:sldId id="274" r:id="rId20"/>
    <p:sldId id="268" r:id="rId21"/>
    <p:sldId id="27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E592-7815-42ED-BA59-5CBF00A8AF9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1586-F64C-42A7-83E8-86BD6BD9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E13B6-E9CE-4B88-9797-7D309356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D1B781-0847-4935-8962-4FAF79727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05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6337E45A-38CD-4D6F-AD3F-97C9CF69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14BD2F-7085-47A8-9B7D-A25B8A5FEBDF}" type="datetime1">
              <a:rPr lang="en-US" smtClean="0"/>
              <a:t>2/7/2023</a:t>
            </a:fld>
            <a:endParaRPr lang="en-US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E6E716B7-D0BB-4C99-93E8-6FE40DD5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074" y="6525954"/>
            <a:ext cx="67578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0F0704B-344C-4670-928C-39970C70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A09E6E-80BC-4831-998F-21BEAA089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05B33B23-5592-412B-B1B8-77621708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3AD0B0-F709-402D-B263-568825272D14}" type="datetime1">
              <a:rPr lang="en-US" smtClean="0"/>
              <a:t>2/7/2023</a:t>
            </a:fld>
            <a:endParaRPr 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9E410665-93A7-49B0-80FE-7591FBA8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4229" y="6525954"/>
            <a:ext cx="766354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57CAA1C0-DA5E-4F29-B944-8B543943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C2FF70-A020-47BA-9168-9111A0E76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813AA2-2FB4-4550-84DF-015F3E649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3397574-4797-4520-A3C3-411383C3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2672F5-4B97-454C-AF35-42C078CB6CE9}" type="datetime1">
              <a:rPr lang="en-US" smtClean="0"/>
              <a:t>2/7/2023</a:t>
            </a:fld>
            <a:endParaRPr 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F7AF682E-EEAC-4A33-89BE-456CF57F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1646" y="6525954"/>
            <a:ext cx="76287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73D241F-C85E-4A5A-9BCE-6DA79928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938D99-C268-48A1-8FE2-20652348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943898"/>
            <a:ext cx="11865077" cy="5515681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3057"/>
                </a:solidFill>
              </a:defRPr>
            </a:lvl1pPr>
            <a:lvl2pPr>
              <a:defRPr sz="2000">
                <a:solidFill>
                  <a:srgbClr val="003057"/>
                </a:solidFill>
              </a:defRPr>
            </a:lvl2pPr>
            <a:lvl3pPr>
              <a:defRPr sz="2000">
                <a:solidFill>
                  <a:srgbClr val="003057"/>
                </a:solidFill>
              </a:defRPr>
            </a:lvl3pPr>
            <a:lvl4pPr>
              <a:defRPr sz="2000">
                <a:solidFill>
                  <a:srgbClr val="003057"/>
                </a:solidFill>
              </a:defRPr>
            </a:lvl4pPr>
            <a:lvl5pPr>
              <a:defRPr sz="2000">
                <a:solidFill>
                  <a:srgbClr val="003057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2D1F87-00FE-42B4-8DDC-3AE20CD6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91E2B7-569D-43A2-BE35-8EC5CCAED547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7C6391-0653-4952-9818-36803508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034" y="6525954"/>
            <a:ext cx="66359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D40687-5A9B-40DD-87CD-8ADC0FA4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BE32988-C4C4-4866-83CF-9400B779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cxnSp>
        <p:nvCxnSpPr>
          <p:cNvPr id="11" name="直線コネクタ 9">
            <a:extLst>
              <a:ext uri="{FF2B5EF4-FFF2-40B4-BE49-F238E27FC236}">
                <a16:creationId xmlns:a16="http://schemas.microsoft.com/office/drawing/2014/main" id="{4CD7BDAF-6C8E-4ECB-A9C6-20524B1E2EF5}"/>
              </a:ext>
            </a:extLst>
          </p:cNvPr>
          <p:cNvCxnSpPr>
            <a:cxnSpLocks/>
          </p:cNvCxnSpPr>
          <p:nvPr userDrawn="1"/>
        </p:nvCxnSpPr>
        <p:spPr>
          <a:xfrm>
            <a:off x="162233" y="766917"/>
            <a:ext cx="8800792" cy="0"/>
          </a:xfrm>
          <a:prstGeom prst="line">
            <a:avLst/>
          </a:prstGeom>
          <a:ln w="28575">
            <a:solidFill>
              <a:srgbClr val="BCA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9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19890-597C-4619-A172-F444CC1B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CFA993-5013-49CC-B5B9-B45FAED6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148512D1-8D8B-4ACE-A610-5AA00E30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41801-2AE3-4CF4-B2E7-139C2E34B169}" type="datetime1">
              <a:rPr lang="en-US" smtClean="0"/>
              <a:t>2/7/2023</a:t>
            </a:fld>
            <a:endParaRPr 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29B51F1-076B-4231-839A-F463539E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4526" y="6525954"/>
            <a:ext cx="72629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20CDB3C-7EF0-443C-A78A-71B66045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4F6FBD-6E8F-4E08-9893-FA004D747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05" y="884916"/>
            <a:ext cx="5850195" cy="55770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3057"/>
                </a:solidFill>
              </a:defRPr>
            </a:lvl1pPr>
            <a:lvl2pPr>
              <a:defRPr sz="2000">
                <a:solidFill>
                  <a:srgbClr val="003057"/>
                </a:solidFill>
              </a:defRPr>
            </a:lvl2pPr>
            <a:lvl3pPr>
              <a:defRPr sz="2000">
                <a:solidFill>
                  <a:srgbClr val="003057"/>
                </a:solidFill>
              </a:defRPr>
            </a:lvl3pPr>
            <a:lvl4pPr>
              <a:defRPr sz="2000">
                <a:solidFill>
                  <a:srgbClr val="003057"/>
                </a:solidFill>
              </a:defRPr>
            </a:lvl4pPr>
            <a:lvl5pPr>
              <a:defRPr sz="2000">
                <a:solidFill>
                  <a:srgbClr val="003057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0446BC-83B0-4A39-BAC9-4C60ECB37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241" y="882545"/>
            <a:ext cx="5850195" cy="557703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3057"/>
                </a:solidFill>
              </a:defRPr>
            </a:lvl1pPr>
            <a:lvl2pPr>
              <a:defRPr sz="2000">
                <a:solidFill>
                  <a:srgbClr val="003057"/>
                </a:solidFill>
              </a:defRPr>
            </a:lvl2pPr>
            <a:lvl3pPr>
              <a:defRPr sz="2000">
                <a:solidFill>
                  <a:srgbClr val="003057"/>
                </a:solidFill>
              </a:defRPr>
            </a:lvl3pPr>
            <a:lvl4pPr>
              <a:defRPr sz="2000">
                <a:solidFill>
                  <a:srgbClr val="003057"/>
                </a:solidFill>
              </a:defRPr>
            </a:lvl4pPr>
            <a:lvl5pPr>
              <a:defRPr sz="2000">
                <a:solidFill>
                  <a:srgbClr val="003057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231724F-8EBC-4A48-B149-64D8F791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88FFB92-BF79-4C7C-BBFA-E580906F27CD}"/>
              </a:ext>
            </a:extLst>
          </p:cNvPr>
          <p:cNvCxnSpPr>
            <a:cxnSpLocks/>
          </p:cNvCxnSpPr>
          <p:nvPr/>
        </p:nvCxnSpPr>
        <p:spPr>
          <a:xfrm>
            <a:off x="162233" y="766917"/>
            <a:ext cx="8800792" cy="0"/>
          </a:xfrm>
          <a:prstGeom prst="line">
            <a:avLst/>
          </a:prstGeom>
          <a:ln w="28575">
            <a:solidFill>
              <a:srgbClr val="BCA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5A2C0CDD-20CD-43A2-9DAA-F067FE33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536CF4-3746-4032-A2D3-02E21A17A924}" type="datetime1">
              <a:rPr lang="en-US" smtClean="0"/>
              <a:t>2/7/2023</a:t>
            </a:fld>
            <a:endParaRPr 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FFBAF047-F99C-44B5-BC32-6F88A80A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B8D3366F-C105-4A20-8271-34EA0FBA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DF9464-01D4-4935-A3DC-76234817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07" y="904097"/>
            <a:ext cx="5827969" cy="7433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057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B0DC54-BDF7-489B-9D85-C54C056E7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607" y="1740310"/>
            <a:ext cx="5827969" cy="472188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3057"/>
                </a:solidFill>
              </a:defRPr>
            </a:lvl1pPr>
            <a:lvl2pPr>
              <a:defRPr sz="2000">
                <a:solidFill>
                  <a:srgbClr val="003057"/>
                </a:solidFill>
              </a:defRPr>
            </a:lvl2pPr>
            <a:lvl3pPr>
              <a:defRPr sz="2000">
                <a:solidFill>
                  <a:srgbClr val="003057"/>
                </a:solidFill>
              </a:defRPr>
            </a:lvl3pPr>
            <a:lvl4pPr>
              <a:defRPr sz="2000">
                <a:solidFill>
                  <a:srgbClr val="003057"/>
                </a:solidFill>
              </a:defRPr>
            </a:lvl4pPr>
            <a:lvl5pPr>
              <a:defRPr sz="2000">
                <a:solidFill>
                  <a:srgbClr val="003057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FADCBC-F8BF-45B8-B660-1C45CEB2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5723" y="897454"/>
            <a:ext cx="5856671" cy="7433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057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84A044-EAD4-4DB2-90C9-5CB2648AF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725" y="1740310"/>
            <a:ext cx="5856671" cy="472188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3057"/>
                </a:solidFill>
              </a:defRPr>
            </a:lvl1pPr>
            <a:lvl2pPr>
              <a:defRPr sz="2000">
                <a:solidFill>
                  <a:srgbClr val="003057"/>
                </a:solidFill>
              </a:defRPr>
            </a:lvl2pPr>
            <a:lvl3pPr>
              <a:defRPr sz="2000">
                <a:solidFill>
                  <a:srgbClr val="003057"/>
                </a:solidFill>
              </a:defRPr>
            </a:lvl3pPr>
            <a:lvl4pPr>
              <a:defRPr sz="2000">
                <a:solidFill>
                  <a:srgbClr val="003057"/>
                </a:solidFill>
              </a:defRPr>
            </a:lvl4pPr>
            <a:lvl5pPr>
              <a:defRPr sz="2000">
                <a:solidFill>
                  <a:srgbClr val="003057"/>
                </a:solidFill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2474D4DF-3A1A-4436-9821-6BEFE2DE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C094C-FEB1-429F-83DF-CA88A957F8CE}" type="datetime1">
              <a:rPr lang="en-US" smtClean="0"/>
              <a:t>2/7/2023</a:t>
            </a:fld>
            <a:endParaRPr lang="en-US"/>
          </a:p>
        </p:txBody>
      </p:sp>
      <p:sp>
        <p:nvSpPr>
          <p:cNvPr id="14" name="フッター プレースホルダー 4">
            <a:extLst>
              <a:ext uri="{FF2B5EF4-FFF2-40B4-BE49-F238E27FC236}">
                <a16:creationId xmlns:a16="http://schemas.microsoft.com/office/drawing/2014/main" id="{94104276-CB7E-439C-A8E3-8EB2BCEA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686" y="6525954"/>
            <a:ext cx="77506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9E5BDBFB-E099-4A2B-8B25-9580CECC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2CFEF2E-0B52-45BD-A3AA-A5D78ACC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cxnSp>
        <p:nvCxnSpPr>
          <p:cNvPr id="17" name="直線コネクタ 9">
            <a:extLst>
              <a:ext uri="{FF2B5EF4-FFF2-40B4-BE49-F238E27FC236}">
                <a16:creationId xmlns:a16="http://schemas.microsoft.com/office/drawing/2014/main" id="{FEBF98D2-84B8-4381-BCFD-30CCDB8F0CD0}"/>
              </a:ext>
            </a:extLst>
          </p:cNvPr>
          <p:cNvCxnSpPr>
            <a:cxnSpLocks/>
          </p:cNvCxnSpPr>
          <p:nvPr userDrawn="1"/>
        </p:nvCxnSpPr>
        <p:spPr>
          <a:xfrm>
            <a:off x="162233" y="766917"/>
            <a:ext cx="8800792" cy="0"/>
          </a:xfrm>
          <a:prstGeom prst="line">
            <a:avLst/>
          </a:prstGeom>
          <a:ln w="28575">
            <a:solidFill>
              <a:srgbClr val="BCA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8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7134A168-A722-4B72-865F-13D9EEA8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4FD3C9-62F5-4E07-95B1-879121684E4E}" type="datetime1">
              <a:rPr lang="en-US" smtClean="0"/>
              <a:t>2/7/2023</a:t>
            </a:fld>
            <a:endParaRPr lang="en-US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D7E3BA69-9911-439A-A1D6-62AFE296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525954"/>
            <a:ext cx="853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9D7EA20A-E4A5-4192-8294-370D76DF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2E8080C-668E-4DC8-9C37-C1D6CB50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003057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cxnSp>
        <p:nvCxnSpPr>
          <p:cNvPr id="13" name="直線コネクタ 9">
            <a:extLst>
              <a:ext uri="{FF2B5EF4-FFF2-40B4-BE49-F238E27FC236}">
                <a16:creationId xmlns:a16="http://schemas.microsoft.com/office/drawing/2014/main" id="{8719B9AE-6CFD-4E91-9F3C-AA435480D316}"/>
              </a:ext>
            </a:extLst>
          </p:cNvPr>
          <p:cNvCxnSpPr>
            <a:cxnSpLocks/>
          </p:cNvCxnSpPr>
          <p:nvPr userDrawn="1"/>
        </p:nvCxnSpPr>
        <p:spPr>
          <a:xfrm>
            <a:off x="162233" y="766917"/>
            <a:ext cx="8800792" cy="0"/>
          </a:xfrm>
          <a:prstGeom prst="line">
            <a:avLst/>
          </a:prstGeom>
          <a:ln w="28575">
            <a:solidFill>
              <a:srgbClr val="BCA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7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5A2C7FA-4A76-4326-9DBC-53E702B9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B8EFB0-3155-4C5D-B615-6ADDD8B6401F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54F0D01-1245-493E-A78C-30A47DF8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103" y="6525954"/>
            <a:ext cx="771579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B14FDF3-8A6C-4789-BA62-93335C8C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A928A-E98A-4B62-A7CC-A51A5E52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80848-3412-4F10-A1C7-3220E737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5137B0-87F2-4A6C-BE3D-A53E46A9F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41DC0740-4B79-4E46-AD4B-3C39EA26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15B716-8D42-4184-AF62-35C64C9FCA71}" type="datetime1">
              <a:rPr lang="en-US" smtClean="0"/>
              <a:t>2/7/2023</a:t>
            </a:fld>
            <a:endParaRPr 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C87DBEF5-6DDF-450B-9C75-B6854DEF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343" y="6525954"/>
            <a:ext cx="84473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496DC3FD-DA6A-4CD5-9435-EE6BF53A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0A0EE-0996-436A-9383-568518FD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65FA90-4A6F-443B-AC57-96FA63F0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5DD031-90CD-4965-8A86-2B26A1DA1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57F95384-6FCF-4D59-BE7F-530252A6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B7042A-035C-4731-9AED-48B0738884D3}" type="datetime1">
              <a:rPr lang="en-US" smtClean="0"/>
              <a:t>2/7/2023</a:t>
            </a:fld>
            <a:endParaRPr 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609F6D4E-4F40-41EF-ABAE-EE8C2CEF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2640" y="6525954"/>
            <a:ext cx="80467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6516CDB3-1CF8-428E-849A-BDF4F514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AE55FE-832A-4452-8AD5-1E5D036E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48" y="830676"/>
            <a:ext cx="11852787" cy="562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22ADB1-312D-485C-9B01-89FB1B60F170}"/>
              </a:ext>
            </a:extLst>
          </p:cNvPr>
          <p:cNvSpPr/>
          <p:nvPr/>
        </p:nvSpPr>
        <p:spPr>
          <a:xfrm>
            <a:off x="0" y="6514997"/>
            <a:ext cx="12192000" cy="343003"/>
          </a:xfrm>
          <a:prstGeom prst="rect">
            <a:avLst/>
          </a:prstGeom>
          <a:solidFill>
            <a:srgbClr val="BCA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1789D930-BF13-4471-A5A6-A8B3D389C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147" y="6514997"/>
            <a:ext cx="2743200" cy="2802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35B42612-4CEE-491C-8F07-C46B574F6BBE}" type="datetime1">
              <a:rPr lang="en-US" smtClean="0"/>
              <a:t>2/7/2023</a:t>
            </a:fld>
            <a:endParaRPr 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AEDBACD6-6070-4508-B121-1C3D6DA5E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0347" y="6514997"/>
            <a:ext cx="6371306" cy="28021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FDE35ADC-E211-443D-A71A-71E982A03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6735" y="6514997"/>
            <a:ext cx="2743200" cy="28021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55CAAC15-AF11-47AB-8CC6-2B061A5FE65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図 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31C1FF43-1D9C-4235-ACD5-BC4288E214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50" y="108924"/>
            <a:ext cx="1676400" cy="593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F17640-07CE-4A36-BCAD-72313B0BA3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82680" y="245991"/>
            <a:ext cx="1237255" cy="3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25A7-7AD1-41FE-AFB4-C5E9F9263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84D9E-17F4-4A50-9C95-B49044BEB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SSDL Presentation</a:t>
            </a:r>
          </a:p>
          <a:p>
            <a:r>
              <a:rPr lang="en-US" dirty="0"/>
              <a:t>Visonneau Lois</a:t>
            </a:r>
          </a:p>
          <a:p>
            <a:r>
              <a:rPr lang="en-US" dirty="0"/>
              <a:t>07/02/2023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E94F-9023-40EF-B15E-05F4EEC3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34D0-C1C7-41B2-A441-5B176D9BFA86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F587B-6246-461F-AFA3-56DA2114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3023-183F-48DC-AEB9-AD4FF98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Considered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14E80D22-F927-F43D-1B3C-3F1B24CE6F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605" y="884916"/>
                <a:ext cx="11865078" cy="5577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II.   Cost Metric</a:t>
                </a:r>
              </a:p>
              <a:p>
                <a:r>
                  <a:rPr lang="en-US" sz="2400" dirty="0"/>
                  <a:t>Main characteristic of LPO: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400" dirty="0"/>
                  <a:t>We can then define the stability index </a:t>
                </a:r>
                <a:r>
                  <a:rPr lang="el-GR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ν</a:t>
                </a:r>
                <a:r>
                  <a:rPr lang="fr-FR" sz="24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2400" dirty="0"/>
                  <a:t>as our second metric: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largest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eigenvalue</a:t>
                </a:r>
                <a:r>
                  <a:rPr lang="fr-FR" sz="2000" dirty="0"/>
                  <a:t> of the STM at t=P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Finally, we also define the number of spacecraft as a metric to minimize</a:t>
                </a:r>
              </a:p>
              <a:p>
                <a:pPr lvl="1"/>
                <a:r>
                  <a:rPr lang="en-US" dirty="0"/>
                  <a:t>Some LPO have low stability index but poor observational capabilities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457189" lvl="1" indent="0">
                  <a:buNone/>
                </a:pPr>
                <a:endParaRPr lang="fr-FR" dirty="0"/>
              </a:p>
              <a:p>
                <a:pPr marL="457189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14E80D22-F927-F43D-1B3C-3F1B24CE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5" y="884916"/>
                <a:ext cx="11865078" cy="5577035"/>
              </a:xfrm>
              <a:prstGeom prst="rect">
                <a:avLst/>
              </a:prstGeom>
              <a:blipFill>
                <a:blip r:embed="rId2"/>
                <a:stretch>
                  <a:fillRect l="-1336" t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DF3E6E-7D24-B987-297A-E41B67BB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32" y="2073554"/>
            <a:ext cx="2025446" cy="59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4536E-6721-A287-E3D0-2A7E00E3D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680" y="2169616"/>
            <a:ext cx="342642" cy="398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2426D-82FE-7320-D987-8709317B3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352" y="3301857"/>
            <a:ext cx="2936970" cy="1012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64A42-D7A7-3D3F-20A0-E8809A916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712" y="3673433"/>
            <a:ext cx="294968" cy="3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8" y="943898"/>
            <a:ext cx="6187976" cy="5515681"/>
          </a:xfrm>
        </p:spPr>
        <p:txBody>
          <a:bodyPr/>
          <a:lstStyle/>
          <a:p>
            <a:r>
              <a:rPr lang="en-US" dirty="0"/>
              <a:t>Multi-objective optimization formulation: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471B6-A7AA-3435-AD2C-63CC2C5E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6" y="1596433"/>
            <a:ext cx="3531016" cy="1086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FFA65-C12B-96A2-A982-B72E59B6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81" y="1896005"/>
            <a:ext cx="570270" cy="487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DBDF6-FB5C-43E0-5C22-8B0434E5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07" y="3031632"/>
            <a:ext cx="6187976" cy="2972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79EC37-765F-FFB7-5A4D-F9C1AE3A3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301" y="1608343"/>
            <a:ext cx="1915448" cy="8271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DB00F4-C732-1D1E-E3EE-7B7B1C0FB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7689" y="1861331"/>
            <a:ext cx="434378" cy="320068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9311597-B75A-EF29-1957-C7B1318312DD}"/>
              </a:ext>
            </a:extLst>
          </p:cNvPr>
          <p:cNvSpPr txBox="1">
            <a:spLocks/>
          </p:cNvSpPr>
          <p:nvPr/>
        </p:nvSpPr>
        <p:spPr>
          <a:xfrm>
            <a:off x="6357583" y="943897"/>
            <a:ext cx="5664809" cy="5515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Discrete variables directly influencing the number of continuous variables: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Fixing the number of spacecraft will either diminish the scope of the work or become too computationally intensive</a:t>
            </a:r>
          </a:p>
          <a:p>
            <a:endParaRPr lang="en-US" sz="2200" dirty="0"/>
          </a:p>
          <a:p>
            <a:r>
              <a:rPr lang="en-US" sz="2200" dirty="0"/>
              <a:t>We have a Variables-Size Design Space where the total number of variables evolves</a:t>
            </a:r>
          </a:p>
          <a:p>
            <a:endParaRPr lang="en-US" sz="2200" dirty="0"/>
          </a:p>
          <a:p>
            <a:r>
              <a:rPr lang="en-US" sz="2200" dirty="0"/>
              <a:t>Traditional algorithms not suited</a:t>
            </a:r>
          </a:p>
        </p:txBody>
      </p:sp>
    </p:spTree>
    <p:extLst>
      <p:ext uri="{BB962C8B-B14F-4D97-AF65-F5344CB8AC3E}">
        <p14:creationId xmlns:p14="http://schemas.microsoft.com/office/powerpoint/2010/main" val="660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Hidden Gene Genetic Algorithm (HGGA) are meta-heuristic algorithms that allow for a variable length chromosome</a:t>
                </a:r>
              </a:p>
              <a:p>
                <a:pPr lvl="1"/>
                <a:r>
                  <a:rPr lang="en-US" dirty="0"/>
                  <a:t>First used to solve the MGA trajectory optimization problem</a:t>
                </a:r>
              </a:p>
              <a:p>
                <a:pPr lvl="1"/>
                <a:endParaRPr lang="en-US" sz="1400" dirty="0"/>
              </a:p>
              <a:p>
                <a:r>
                  <a:rPr lang="en-US" sz="2400" dirty="0"/>
                  <a:t>Main idea:</a:t>
                </a:r>
              </a:p>
              <a:p>
                <a:pPr lvl="1"/>
                <a:r>
                  <a:rPr lang="en-US" dirty="0"/>
                  <a:t>Define the longest possible chromosome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Assign tag to each gene</a:t>
                </a:r>
              </a:p>
              <a:p>
                <a:pPr lvl="2"/>
                <a:r>
                  <a:rPr lang="en-US" sz="1800" dirty="0"/>
                  <a:t>If tag is 0:  gene is not considered in objective function</a:t>
                </a:r>
              </a:p>
              <a:p>
                <a:pPr lvl="2"/>
                <a:r>
                  <a:rPr lang="en-US" sz="1800" dirty="0"/>
                  <a:t>All genes with a tag equal to 1 constitute the “actual” chromosome</a:t>
                </a:r>
              </a:p>
              <a:p>
                <a:pPr lvl="2"/>
                <a:r>
                  <a:rPr lang="en-US" sz="1800" dirty="0"/>
                  <a:t>Tags change over each iteration of the algorithm using common genetic algorithms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9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Gene Genetic 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05DB1-2BF2-4818-04D3-4FA79AA2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53" y="4478205"/>
            <a:ext cx="7404494" cy="17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943898"/>
            <a:ext cx="11284973" cy="474249"/>
          </a:xfrm>
        </p:spPr>
        <p:txBody>
          <a:bodyPr>
            <a:normAutofit/>
          </a:bodyPr>
          <a:lstStyle/>
          <a:p>
            <a:r>
              <a:rPr lang="en-US" sz="2400" dirty="0"/>
              <a:t>Synodic resonant period for LPO showed great results for single spacecraft observation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single spacecraft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31FFD-198C-A1E9-61D6-1320DFBE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30" y="1476746"/>
            <a:ext cx="5251196" cy="4437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9FD42-E52D-FD99-54E3-0B9F396E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52" y="1381380"/>
            <a:ext cx="312447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C8B346-E955-ABA1-FD1B-CE92EC32E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90" y="1369415"/>
            <a:ext cx="5221087" cy="202450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multi-spacecraft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02E33B7-13BB-6B83-345F-A24C7A360331}"/>
              </a:ext>
            </a:extLst>
          </p:cNvPr>
          <p:cNvSpPr txBox="1">
            <a:spLocks/>
          </p:cNvSpPr>
          <p:nvPr/>
        </p:nvSpPr>
        <p:spPr>
          <a:xfrm>
            <a:off x="169607" y="837350"/>
            <a:ext cx="4441722" cy="52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Simulation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D84E6F6-AF94-6122-E14F-54BE6E0BF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607" y="3377344"/>
                <a:ext cx="6348010" cy="3110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Families considered:</a:t>
                </a:r>
              </a:p>
              <a:p>
                <a:pPr lvl="1"/>
                <a:r>
                  <a:rPr lang="en-US" dirty="0"/>
                  <a:t>L1 Halo, L2 Halo, L1 Lyapunov, L2 Lyapunov, DRO</a:t>
                </a:r>
              </a:p>
              <a:p>
                <a:r>
                  <a:rPr lang="en-US" sz="2400" dirty="0"/>
                  <a:t>Period range:</a:t>
                </a:r>
              </a:p>
              <a:p>
                <a:pPr lvl="1"/>
                <a:r>
                  <a:rPr lang="en-US" dirty="0"/>
                  <a:t>Depend on the family</a:t>
                </a:r>
              </a:p>
              <a:p>
                <a:r>
                  <a:rPr lang="en-US" sz="2400" dirty="0"/>
                  <a:t>Initial Phase Angle range: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0;2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Maximum number of spacecraft:</a:t>
                </a:r>
              </a:p>
              <a:p>
                <a:pPr lvl="1"/>
                <a:r>
                  <a:rPr lang="en-US" dirty="0"/>
                  <a:t>15 (3 per orbit family)</a:t>
                </a:r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D84E6F6-AF94-6122-E14F-54BE6E0B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7" y="3377344"/>
                <a:ext cx="6348010" cy="3110837"/>
              </a:xfrm>
              <a:prstGeom prst="rect">
                <a:avLst/>
              </a:prstGeom>
              <a:blipFill>
                <a:blip r:embed="rId3"/>
                <a:stretch>
                  <a:fillRect l="-1345" t="-2745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377160F-FD07-841B-DED2-B56188BC45A6}"/>
              </a:ext>
            </a:extLst>
          </p:cNvPr>
          <p:cNvSpPr txBox="1">
            <a:spLocks/>
          </p:cNvSpPr>
          <p:nvPr/>
        </p:nvSpPr>
        <p:spPr>
          <a:xfrm>
            <a:off x="6517617" y="1492831"/>
            <a:ext cx="5222099" cy="122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B6B7808-D77F-E7B3-F1A6-2FFAD31DEE24}"/>
              </a:ext>
            </a:extLst>
          </p:cNvPr>
          <p:cNvSpPr txBox="1">
            <a:spLocks/>
          </p:cNvSpPr>
          <p:nvPr/>
        </p:nvSpPr>
        <p:spPr>
          <a:xfrm>
            <a:off x="6096000" y="1490217"/>
            <a:ext cx="5417574" cy="4997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of modified NSGA-II multi-objective genetic algorithm to account for hidden genes</a:t>
            </a:r>
          </a:p>
          <a:p>
            <a:pPr lvl="1"/>
            <a:r>
              <a:rPr lang="en-US" dirty="0"/>
              <a:t>Simulated Binary Crossover</a:t>
            </a:r>
          </a:p>
          <a:p>
            <a:pPr lvl="1"/>
            <a:r>
              <a:rPr lang="en-US" dirty="0"/>
              <a:t>Polynomial Mutation</a:t>
            </a:r>
          </a:p>
          <a:p>
            <a:r>
              <a:rPr lang="en-US" sz="2400" dirty="0"/>
              <a:t>Number of Generations:</a:t>
            </a:r>
          </a:p>
          <a:p>
            <a:pPr lvl="1"/>
            <a:r>
              <a:rPr lang="en-US" dirty="0"/>
              <a:t>100</a:t>
            </a:r>
          </a:p>
          <a:p>
            <a:r>
              <a:rPr lang="en-US" sz="2400" dirty="0"/>
              <a:t>Number of Chromosomes per generation</a:t>
            </a:r>
          </a:p>
          <a:p>
            <a:pPr lvl="1"/>
            <a:r>
              <a:rPr lang="en-US" dirty="0"/>
              <a:t>100</a:t>
            </a:r>
          </a:p>
          <a:p>
            <a:r>
              <a:rPr lang="en-US" sz="2400" dirty="0"/>
              <a:t>Tags genetic operations probability:</a:t>
            </a:r>
          </a:p>
          <a:p>
            <a:pPr lvl="1"/>
            <a:r>
              <a:rPr lang="en-US" dirty="0"/>
              <a:t>Crossover: 0.8 </a:t>
            </a:r>
          </a:p>
          <a:p>
            <a:pPr lvl="1"/>
            <a:r>
              <a:rPr lang="en-US" dirty="0"/>
              <a:t>Mutate: 0.2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FF23AC4-0FF7-060C-0D62-D8A70908DBD6}"/>
              </a:ext>
            </a:extLst>
          </p:cNvPr>
          <p:cNvSpPr txBox="1">
            <a:spLocks/>
          </p:cNvSpPr>
          <p:nvPr/>
        </p:nvSpPr>
        <p:spPr>
          <a:xfrm>
            <a:off x="6290188" y="836043"/>
            <a:ext cx="4441722" cy="52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Optimization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3233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multi-spacecraft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377160F-FD07-841B-DED2-B56188BC45A6}"/>
              </a:ext>
            </a:extLst>
          </p:cNvPr>
          <p:cNvSpPr txBox="1">
            <a:spLocks/>
          </p:cNvSpPr>
          <p:nvPr/>
        </p:nvSpPr>
        <p:spPr>
          <a:xfrm>
            <a:off x="6517617" y="1492831"/>
            <a:ext cx="5222099" cy="122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2192500-11C6-3653-C9A6-60337C2D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943898"/>
            <a:ext cx="11284973" cy="474249"/>
          </a:xfrm>
        </p:spPr>
        <p:txBody>
          <a:bodyPr>
            <a:normAutofit/>
          </a:bodyPr>
          <a:lstStyle/>
          <a:p>
            <a:r>
              <a:rPr lang="en-US" sz="2400" dirty="0"/>
              <a:t>Runtime of around 10 to 30 </a:t>
            </a:r>
            <a:r>
              <a:rPr lang="en-US" sz="2400" dirty="0" err="1"/>
              <a:t>hrs</a:t>
            </a:r>
            <a:r>
              <a:rPr lang="en-US" sz="2400" dirty="0"/>
              <a:t> on a single core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5BC8B2-B47A-94A4-F42B-85C5AA55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63" y="1654710"/>
            <a:ext cx="7940874" cy="42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multi-spacecraft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377160F-FD07-841B-DED2-B56188BC45A6}"/>
              </a:ext>
            </a:extLst>
          </p:cNvPr>
          <p:cNvSpPr txBox="1">
            <a:spLocks/>
          </p:cNvSpPr>
          <p:nvPr/>
        </p:nvSpPr>
        <p:spPr>
          <a:xfrm>
            <a:off x="6517617" y="1492831"/>
            <a:ext cx="5222099" cy="122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EE79367-1FCE-D84F-5122-D64DBAC50DD9}"/>
              </a:ext>
            </a:extLst>
          </p:cNvPr>
          <p:cNvSpPr txBox="1">
            <a:spLocks/>
          </p:cNvSpPr>
          <p:nvPr/>
        </p:nvSpPr>
        <p:spPr>
          <a:xfrm>
            <a:off x="169607" y="837350"/>
            <a:ext cx="5031658" cy="52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Comparison to single spacecraft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88BDC689-AC00-008C-1017-AFD6F11D89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607" y="3780189"/>
                <a:ext cx="11461954" cy="523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3057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However, for lower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</m:oMath>
                </a14:m>
                <a:r>
                  <a:rPr lang="en-US" sz="2400" dirty="0"/>
                  <a:t>, number of spacecraft and associated stability index tend to increase exponentially 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</m:oMath>
                </a14:m>
                <a:r>
                  <a:rPr lang="en-US" dirty="0"/>
                  <a:t> = 16, best gamma is obtained for 12 spacecraft and a cumulative stability index of 476.50</a:t>
                </a:r>
              </a:p>
              <a:p>
                <a:pPr lvl="1"/>
                <a:r>
                  <a:rPr lang="en-US" dirty="0"/>
                  <a:t>Other good solutions: </a:t>
                </a:r>
              </a:p>
              <a:p>
                <a:pPr lvl="2"/>
                <a:r>
                  <a:rPr lang="en-US" dirty="0"/>
                  <a:t>Gamma = 79.80 achieved for 8 spacecraft and </a:t>
                </a:r>
                <a:r>
                  <a:rPr lang="el-G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ν</a:t>
                </a:r>
                <a:r>
                  <a:rPr lang="fr-F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fr-FR" dirty="0">
                    <a:ea typeface="CMU Serif" panose="02000603000000000000" pitchFamily="2" charset="0"/>
                    <a:cs typeface="CMU Serif" panose="02000603000000000000" pitchFamily="2" charset="0"/>
                  </a:rPr>
                  <a:t>= 363.87</a:t>
                </a:r>
              </a:p>
              <a:p>
                <a:pPr lvl="2"/>
                <a:r>
                  <a:rPr lang="en-US" dirty="0"/>
                  <a:t>Gamma = 72.46 achieved for 5 spacecraft and </a:t>
                </a:r>
                <a:r>
                  <a:rPr lang="el-G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ν</a:t>
                </a:r>
                <a:r>
                  <a:rPr lang="fr-F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fr-FR" dirty="0">
                    <a:ea typeface="CMU Serif" panose="02000603000000000000" pitchFamily="2" charset="0"/>
                    <a:cs typeface="CMU Serif" panose="02000603000000000000" pitchFamily="2" charset="0"/>
                  </a:rPr>
                  <a:t>= 165.45</a:t>
                </a:r>
              </a:p>
              <a:p>
                <a:pPr lvl="2"/>
                <a:endParaRPr lang="fr-FR" dirty="0">
                  <a:ea typeface="CMU Serif" panose="02000603000000000000" pitchFamily="2" charset="0"/>
                  <a:cs typeface="CMU Serif" panose="02000603000000000000" pitchFamily="2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88BDC689-AC00-008C-1017-AFD6F11D8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7" y="3780189"/>
                <a:ext cx="11461954" cy="523905"/>
              </a:xfrm>
              <a:prstGeom prst="rect">
                <a:avLst/>
              </a:prstGeom>
              <a:blipFill>
                <a:blip r:embed="rId2"/>
                <a:stretch>
                  <a:fillRect l="-745" t="-13953" b="-3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3CAB2AC-F22C-A6CD-F099-AE691F5B6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36" y="1449799"/>
            <a:ext cx="6317928" cy="22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9608" y="943898"/>
                <a:ext cx="6221360" cy="5515681"/>
              </a:xfrm>
            </p:spPr>
            <p:txBody>
              <a:bodyPr>
                <a:normAutofit/>
              </a:bodyPr>
              <a:lstStyle/>
              <a:p>
                <a:r>
                  <a:rPr lang="fr-FR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 </a:t>
                </a:r>
                <a:r>
                  <a:rPr lang="en-US" sz="2400" dirty="0">
                    <a:solidFill>
                      <a:srgbClr val="003057"/>
                    </a:solidFill>
                  </a:rPr>
                  <a:t>Transfer from low earth orbit cost estimates</a:t>
                </a:r>
              </a:p>
              <a:p>
                <a:pPr lvl="1"/>
                <a:r>
                  <a:rPr lang="en-US" dirty="0">
                    <a:solidFill>
                      <a:srgbClr val="003057"/>
                    </a:solidFill>
                  </a:rPr>
                  <a:t>Direct transfer with two impulsive burns to the initial position of the spacecraft along the considered</a:t>
                </a:r>
              </a:p>
              <a:p>
                <a:pPr lvl="1"/>
                <a:r>
                  <a:rPr lang="en-US" dirty="0"/>
                  <a:t>Conic arc corrected in the CR3BP using multiple shooting method</a:t>
                </a:r>
                <a:endParaRPr lang="en-US" dirty="0">
                  <a:solidFill>
                    <a:srgbClr val="003057"/>
                  </a:solidFill>
                </a:endParaRPr>
              </a:p>
              <a:p>
                <a:pPr lvl="1"/>
                <a:r>
                  <a:rPr lang="en-US" dirty="0"/>
                  <a:t>Possibility to later consider multiple-burns transfers, lunar flybys and manifold connection</a:t>
                </a:r>
                <a:endParaRPr lang="en-US" sz="2400" dirty="0">
                  <a:solidFill>
                    <a:srgbClr val="003057"/>
                  </a:solidFill>
                </a:endParaRPr>
              </a:p>
              <a:p>
                <a:r>
                  <a:rPr lang="en-US" sz="2400" dirty="0">
                    <a:solidFill>
                      <a:srgbClr val="003057"/>
                    </a:solidFill>
                  </a:rPr>
                  <a:t>Station Keeping cost estimate</a:t>
                </a:r>
              </a:p>
              <a:p>
                <a:pPr lvl="1"/>
                <a:r>
                  <a:rPr lang="en-US" dirty="0">
                    <a:solidFill>
                      <a:srgbClr val="003057"/>
                    </a:solidFill>
                  </a:rPr>
                  <a:t>Surrogate model linking station keeping cost to stability index as there is </a:t>
                </a:r>
                <a:r>
                  <a:rPr lang="en-US" dirty="0"/>
                  <a:t>a direct correlation</a:t>
                </a:r>
              </a:p>
              <a:p>
                <a:pPr lvl="1"/>
                <a:r>
                  <a:rPr lang="en-US" dirty="0"/>
                  <a:t>Short- or Long-term station keeping strategy possible</a:t>
                </a:r>
              </a:p>
              <a:p>
                <a:r>
                  <a:rPr lang="en-US" sz="2400" dirty="0"/>
                  <a:t>Include telescope characteristics optimization to lower even more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3057"/>
                    </a:solidFill>
                  </a:rPr>
                  <a:t> accessible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08" y="943898"/>
                <a:ext cx="6221360" cy="5515681"/>
              </a:xfrm>
              <a:blipFill>
                <a:blip r:embed="rId2"/>
                <a:stretch>
                  <a:fillRect l="-1373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AEA53-D48E-EEF1-9EF8-3559DAC3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45" y="854488"/>
            <a:ext cx="3156998" cy="263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12576-9636-929E-CC34-C4ECCF3CA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83"/>
          <a:stretch/>
        </p:blipFill>
        <p:spPr>
          <a:xfrm>
            <a:off x="7530245" y="3490146"/>
            <a:ext cx="3421628" cy="28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0" i="1" dirty="0" err="1">
                <a:effectLst/>
              </a:rPr>
              <a:t>Vendl</a:t>
            </a:r>
            <a:r>
              <a:rPr lang="fr-FR" sz="2400" b="0" i="1" dirty="0">
                <a:effectLst/>
              </a:rPr>
              <a:t>, J.K., </a:t>
            </a:r>
            <a:r>
              <a:rPr lang="fr-FR" sz="2400" b="0" i="1" dirty="0" err="1">
                <a:effectLst/>
              </a:rPr>
              <a:t>Holzinger</a:t>
            </a:r>
            <a:r>
              <a:rPr lang="fr-FR" sz="2400" b="0" i="1" dirty="0">
                <a:effectLst/>
              </a:rPr>
              <a:t>, M.J.: </a:t>
            </a:r>
            <a:r>
              <a:rPr lang="fr-FR" sz="2400" b="0" i="1" dirty="0" err="1">
                <a:effectLst/>
              </a:rPr>
              <a:t>Cislunar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periodic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orbit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analysis</a:t>
            </a:r>
            <a:r>
              <a:rPr lang="fr-FR" sz="2400" b="0" i="1" dirty="0">
                <a:effectLst/>
              </a:rPr>
              <a:t> for persistent </a:t>
            </a:r>
            <a:r>
              <a:rPr lang="fr-FR" sz="2400" b="0" i="1" dirty="0" err="1">
                <a:effectLst/>
              </a:rPr>
              <a:t>space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object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detection</a:t>
            </a:r>
            <a:r>
              <a:rPr lang="fr-FR" sz="2400" b="0" i="1" dirty="0">
                <a:effectLst/>
              </a:rPr>
              <a:t> </a:t>
            </a:r>
            <a:r>
              <a:rPr lang="fr-FR" sz="2400" b="0" i="1" dirty="0" err="1">
                <a:effectLst/>
              </a:rPr>
              <a:t>capability</a:t>
            </a:r>
            <a:r>
              <a:rPr lang="fr-FR" sz="2400" b="0" i="1" dirty="0">
                <a:effectLst/>
              </a:rPr>
              <a:t>. Journal of </a:t>
            </a:r>
            <a:r>
              <a:rPr lang="fr-FR" sz="2400" b="0" i="1" dirty="0" err="1">
                <a:effectLst/>
              </a:rPr>
              <a:t>Spacecraft</a:t>
            </a:r>
            <a:r>
              <a:rPr lang="fr-FR" sz="2400" b="0" i="1" dirty="0">
                <a:effectLst/>
              </a:rPr>
              <a:t> and Rockets 58, 1174–1185 (2021)</a:t>
            </a:r>
          </a:p>
          <a:p>
            <a:r>
              <a:rPr lang="en-US" sz="2400" i="1" dirty="0"/>
              <a:t>O. </a:t>
            </a:r>
            <a:r>
              <a:rPr lang="en-US" sz="2400" i="1" dirty="0" err="1"/>
              <a:t>Abdelkhalik</a:t>
            </a:r>
            <a:r>
              <a:rPr lang="en-US" sz="2400" i="1" dirty="0"/>
              <a:t> and S. </a:t>
            </a:r>
            <a:r>
              <a:rPr lang="en-US" sz="2400" i="1" dirty="0" err="1"/>
              <a:t>Darani</a:t>
            </a:r>
            <a:r>
              <a:rPr lang="en-US" sz="2400" i="1" dirty="0"/>
              <a:t>, “Evolving hidden genes in genetic algorithms for systems architecture optimization,” Journal of Dynamic Systems, Measurement and Control, Transactions of the ASME, Vol. 140, No. 10, 2018, pp. 1–11</a:t>
            </a:r>
          </a:p>
          <a:p>
            <a:r>
              <a:rPr lang="en-US" sz="2400" i="1" dirty="0" err="1"/>
              <a:t>Folta</a:t>
            </a:r>
            <a:r>
              <a:rPr lang="en-US" sz="2400" i="1" dirty="0"/>
              <a:t>, David &amp; </a:t>
            </a:r>
            <a:r>
              <a:rPr lang="en-US" sz="2400" i="1" dirty="0" err="1"/>
              <a:t>Pavlak</a:t>
            </a:r>
            <a:r>
              <a:rPr lang="en-US" sz="2400" i="1" dirty="0"/>
              <a:t>, T.A. &amp; </a:t>
            </a:r>
            <a:r>
              <a:rPr lang="en-US" sz="2400" i="1" dirty="0" err="1"/>
              <a:t>Haapala</a:t>
            </a:r>
            <a:r>
              <a:rPr lang="en-US" sz="2400" i="1" dirty="0"/>
              <a:t>, Amanda &amp; Howell, Kathleen. (2013). Preliminary design considerations for access and operations in Earth-Moon L1/L2 orbits. Advances in the Astronautical Sciences. 148. 2073-2092</a:t>
            </a:r>
          </a:p>
          <a:p>
            <a:r>
              <a:rPr lang="en-US" sz="2400" i="1" dirty="0"/>
              <a:t>David C. </a:t>
            </a:r>
            <a:r>
              <a:rPr lang="en-US" sz="2400" i="1" dirty="0" err="1"/>
              <a:t>Folta</a:t>
            </a:r>
            <a:r>
              <a:rPr lang="en-US" sz="2400" i="1" dirty="0"/>
              <a:t>, Natasha Bosanac, Davide Guzzetti, Kathleen C. Howell, An Earth–Moon system trajectory design reference catalog, Acta </a:t>
            </a:r>
            <a:r>
              <a:rPr lang="en-US" sz="2400" i="1" dirty="0" err="1"/>
              <a:t>Astronautica</a:t>
            </a:r>
            <a:r>
              <a:rPr lang="en-US" sz="2400" i="1" dirty="0"/>
              <a:t>, Volume 110, 2015, Pages 341-353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369D8-74AE-49CF-9789-36634D92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B9C3-F1DA-4A93-8F89-DB7B549E2238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D6B2-F3DB-49A5-A5C8-1B834E31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B354-1384-4D1E-A275-EA003A71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81504B-F7B2-1454-1820-63E91FEB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773"/>
            <a:ext cx="10515600" cy="2852737"/>
          </a:xfrm>
        </p:spPr>
        <p:txBody>
          <a:bodyPr/>
          <a:lstStyle/>
          <a:p>
            <a:pPr algn="ctr"/>
            <a:r>
              <a:rPr lang="en-US" sz="6000" dirty="0"/>
              <a:t>Thank you !</a:t>
            </a:r>
            <a:br>
              <a:rPr lang="en-US" sz="6000" dirty="0"/>
            </a:br>
            <a:r>
              <a:rPr lang="en-US" sz="60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1674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7F6E-594F-4224-A18F-1D75DF05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019"/>
            <a:ext cx="10515600" cy="3636502"/>
          </a:xfrm>
        </p:spPr>
        <p:txBody>
          <a:bodyPr/>
          <a:lstStyle/>
          <a:p>
            <a:br>
              <a:rPr lang="en-US" dirty="0"/>
            </a:br>
            <a:r>
              <a:rPr lang="en-US" sz="4800" u="sng" dirty="0"/>
              <a:t>Presentation Outline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I. Introduction</a:t>
            </a:r>
            <a:br>
              <a:rPr lang="en-US" sz="4000" dirty="0"/>
            </a:br>
            <a:r>
              <a:rPr lang="en-US" sz="4000" dirty="0"/>
              <a:t>II. Problem Statement</a:t>
            </a:r>
            <a:br>
              <a:rPr lang="en-US" sz="4000" dirty="0"/>
            </a:br>
            <a:r>
              <a:rPr lang="en-US" sz="4000" dirty="0"/>
              <a:t>III. Methodology</a:t>
            </a:r>
            <a:br>
              <a:rPr lang="en-US" sz="4000" dirty="0"/>
            </a:br>
            <a:r>
              <a:rPr lang="en-US" sz="4000" dirty="0"/>
              <a:t>IV. Results</a:t>
            </a:r>
            <a:br>
              <a:rPr lang="en-US" sz="4000" dirty="0"/>
            </a:br>
            <a:r>
              <a:rPr lang="en-US" sz="4000" dirty="0"/>
              <a:t>V. Extension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369D8-74AE-49CF-9789-36634D92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B9C3-F1DA-4A93-8F89-DB7B549E2238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D6B2-F3DB-49A5-A5C8-1B834E31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EB354-1384-4D1E-A275-EA003A71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Increase in interest for lunar space exploration in the recent years </a:t>
            </a:r>
          </a:p>
          <a:p>
            <a:pPr lvl="1"/>
            <a:r>
              <a:rPr lang="en-US" sz="2800" dirty="0"/>
              <a:t>Artemis, China Lunar Sample, India’s Chandrayaan-2 rover, Russia’s Luna-25</a:t>
            </a:r>
          </a:p>
          <a:p>
            <a:r>
              <a:rPr lang="en-US" sz="3200" dirty="0"/>
              <a:t>Resulting greater traffic and congestion in the cislunar space</a:t>
            </a:r>
          </a:p>
          <a:p>
            <a:r>
              <a:rPr lang="en-US" sz="3200" dirty="0"/>
              <a:t>Earth Space Domain Awareness (SDA) techniques not always applicable</a:t>
            </a:r>
          </a:p>
          <a:p>
            <a:pPr lvl="1"/>
            <a:r>
              <a:rPr lang="en-US" sz="2800" dirty="0"/>
              <a:t>Dynamic forces different and chaotic motion of spacecrafts</a:t>
            </a:r>
          </a:p>
          <a:p>
            <a:pPr lvl="1"/>
            <a:r>
              <a:rPr lang="en-US" sz="2800" dirty="0"/>
              <a:t>Cislunar space is too vast and too far away for reliable Earth-based observation	</a:t>
            </a:r>
          </a:p>
          <a:p>
            <a:pPr lvl="1"/>
            <a:r>
              <a:rPr lang="en-US" sz="2800" dirty="0"/>
              <a:t>Moon brightness creates a “cone of shame” where tracking objects becomes infeasible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7692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7" y="1005045"/>
            <a:ext cx="11865077" cy="5515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dirty="0"/>
              <a:t>How to design an architecture capable of filling the current gaps in Cislunar SDA and provide continuous space object detection?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717-1A4A-474A-9F4E-8F5922FD7217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AC15-AF11-47AB-8CC6-2B061A5FE65E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9039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05" y="884916"/>
            <a:ext cx="5850195" cy="5577035"/>
          </a:xfrm>
        </p:spPr>
        <p:txBody>
          <a:bodyPr>
            <a:normAutofit/>
          </a:bodyPr>
          <a:lstStyle/>
          <a:p>
            <a:r>
              <a:rPr lang="en-US" sz="2400" dirty="0"/>
              <a:t>Circular Restricted Three Body Problem is the simplest way to model the trajectory of spacecrafts in cislunar space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F647FA-4402-FF52-3F5E-B8CC7C35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88" y="1300992"/>
            <a:ext cx="5850195" cy="4256016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</p:spPr>
        <p:txBody>
          <a:bodyPr>
            <a:normAutofit/>
          </a:bodyPr>
          <a:lstStyle/>
          <a:p>
            <a:r>
              <a:rPr lang="en-US" dirty="0"/>
              <a:t>Dynamics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B6717-1A4A-474A-9F4E-8F5922FD7217}" type="datetime1">
              <a:rPr lang="en-US" smtClean="0"/>
              <a:pPr>
                <a:spcAft>
                  <a:spcPts val="600"/>
                </a:spcAft>
              </a:pPr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Multi-Spacecraft Cislunar Space Domain Awareness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CAAC15-AF11-47AB-8CC6-2B061A5FE65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027D60-9765-34E9-D5F6-1C7C07F5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26" y="2114860"/>
            <a:ext cx="1958181" cy="23347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CECE89-C81A-CA59-8810-143D48735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7" y="4564900"/>
            <a:ext cx="3348484" cy="890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2F6A97-70AE-DF7F-D461-69AD44BA6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376" y="2763762"/>
            <a:ext cx="570240" cy="613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EA2AAE-73DB-2DB8-7F47-0870BACCA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567" y="4689574"/>
            <a:ext cx="413858" cy="4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05" y="884916"/>
            <a:ext cx="5850195" cy="5577035"/>
          </a:xfrm>
        </p:spPr>
        <p:txBody>
          <a:bodyPr>
            <a:normAutofit/>
          </a:bodyPr>
          <a:lstStyle/>
          <a:p>
            <a:r>
              <a:rPr lang="en-US" sz="2400" dirty="0"/>
              <a:t>Low Lunar Orbits</a:t>
            </a:r>
          </a:p>
          <a:p>
            <a:r>
              <a:rPr lang="en-US" sz="2400" dirty="0"/>
              <a:t>Lunar Surface</a:t>
            </a:r>
          </a:p>
          <a:p>
            <a:r>
              <a:rPr lang="en-US" sz="2400" dirty="0"/>
              <a:t>Lunar Periodic Orbits</a:t>
            </a:r>
          </a:p>
          <a:p>
            <a:pPr lvl="1"/>
            <a:r>
              <a:rPr lang="en-US" dirty="0"/>
              <a:t>Repeating trajectories in the rotating frame</a:t>
            </a:r>
          </a:p>
          <a:p>
            <a:pPr lvl="1"/>
            <a:r>
              <a:rPr lang="en-US" dirty="0"/>
              <a:t>Separated in families</a:t>
            </a:r>
          </a:p>
          <a:p>
            <a:pPr lvl="1"/>
            <a:r>
              <a:rPr lang="en-US" dirty="0"/>
              <a:t>Offer good geometric coverage of the cislunar space</a:t>
            </a:r>
          </a:p>
          <a:p>
            <a:r>
              <a:rPr lang="en-US" sz="2400" dirty="0"/>
              <a:t>In general, synodic resonant orbits may offer good observation measures given the light conditions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87D88-8BD9-1A9D-AC81-EAAC7927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58" y="882545"/>
            <a:ext cx="5061160" cy="5577035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</p:spPr>
        <p:txBody>
          <a:bodyPr>
            <a:normAutofit/>
          </a:bodyPr>
          <a:lstStyle/>
          <a:p>
            <a:r>
              <a:rPr lang="en-US" dirty="0"/>
              <a:t>Candidates Spacecraft Allocations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B6717-1A4A-474A-9F4E-8F5922FD7217}" type="datetime1">
              <a:rPr lang="en-US" smtClean="0"/>
              <a:pPr>
                <a:spcAft>
                  <a:spcPts val="600"/>
                </a:spcAft>
              </a:pPr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Multi-Spacecraft Cislunar Space Domain Awareness Optimization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CAAC15-AF11-47AB-8CC6-2B061A5FE65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1A447-12F5-F41A-D2A0-7F27116A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07" y="5019930"/>
            <a:ext cx="2831690" cy="554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024E75-D81C-F8FC-9B50-6D251EB9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148" y="5098026"/>
            <a:ext cx="350800" cy="3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9605" y="884916"/>
                <a:ext cx="5850195" cy="55770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I.   Observation Metric</a:t>
                </a:r>
              </a:p>
              <a:p>
                <a:r>
                  <a:rPr lang="en-US" dirty="0"/>
                  <a:t>Define a grid of targets in a shape of a cone that covers cislunar space</a:t>
                </a:r>
              </a:p>
              <a:p>
                <a:pPr lvl="1"/>
                <a:r>
                  <a:rPr lang="en-US" dirty="0"/>
                  <a:t>From Earth GEO to L2</a:t>
                </a:r>
              </a:p>
              <a:p>
                <a:r>
                  <a:rPr lang="en-US" dirty="0"/>
                  <a:t>Compute the apparent magnitude of each target using: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  <a:r>
                  <a:rPr lang="el-GR" sz="18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Ψ</a:t>
                </a:r>
                <a:r>
                  <a:rPr lang="fr-FR" sz="1800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sz="1800" dirty="0"/>
                  <a:t>is the solar phase angle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</m:oMath>
                </a14:m>
                <a:r>
                  <a:rPr lang="en-US" sz="1800" dirty="0"/>
                  <a:t> is the diffuse phase angle</a:t>
                </a:r>
              </a:p>
              <a:p>
                <a:r>
                  <a:rPr lang="en-US" dirty="0"/>
                  <a:t>For multiple spacecraft, apparent magnitude is the highest achieved by any spacecraft</a:t>
                </a:r>
              </a:p>
              <a:p>
                <a:r>
                  <a:rPr lang="en-US" dirty="0"/>
                  <a:t>Repeat for all time steps over the mission duration</a:t>
                </a:r>
              </a:p>
              <a:p>
                <a:r>
                  <a:rPr lang="en-US" dirty="0"/>
                  <a:t>Metric is then defined as the percentage of the grid that is seen below a cutoff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</m:oMath>
                </a14:m>
                <a:r>
                  <a:rPr lang="en-US" dirty="0"/>
                  <a:t> for over a percentage </a:t>
                </a:r>
                <a:r>
                  <a:rPr lang="el-G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α</a:t>
                </a:r>
                <a:r>
                  <a:rPr lang="fr-F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dirty="0"/>
                  <a:t>of the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9605" y="884916"/>
                <a:ext cx="5850195" cy="5577035"/>
              </a:xfrm>
              <a:blipFill>
                <a:blip r:embed="rId2"/>
                <a:stretch>
                  <a:fillRect l="-2708"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D9FE01D-AEE2-9089-A2DA-0C991CD1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63" y="804609"/>
            <a:ext cx="3101639" cy="2995177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</p:spPr>
        <p:txBody>
          <a:bodyPr>
            <a:normAutofit/>
          </a:bodyPr>
          <a:lstStyle/>
          <a:p>
            <a:r>
              <a:rPr lang="en-US" dirty="0"/>
              <a:t>Metrics Considered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B6717-1A4A-474A-9F4E-8F5922FD7217}" type="datetime1">
              <a:rPr lang="en-US" smtClean="0"/>
              <a:pPr>
                <a:spcAft>
                  <a:spcPts val="600"/>
                </a:spcAft>
              </a:pPr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Multi-Spacecraft Cislunar Space Domain Awareness Optimization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CAAC15-AF11-47AB-8CC6-2B061A5FE65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092B2-7121-2A8E-2EA4-54A3FC16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36" y="2839118"/>
            <a:ext cx="5616427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2637C-790C-307B-9DDB-7EEFD2C5E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861" y="3147036"/>
            <a:ext cx="320068" cy="28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B37EA2-8761-AD70-C4C5-459BDBB9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420" y="3775627"/>
            <a:ext cx="4076124" cy="27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3B4F9-4308-4A40-9CD4-9F86EB87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05" y="884916"/>
            <a:ext cx="5850195" cy="5577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I.   Observation Metric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</p:spPr>
        <p:txBody>
          <a:bodyPr>
            <a:normAutofit/>
          </a:bodyPr>
          <a:lstStyle/>
          <a:p>
            <a:r>
              <a:rPr lang="en-US" dirty="0"/>
              <a:t>Metrics Considered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B6717-1A4A-474A-9F4E-8F5922FD7217}" type="datetime1">
              <a:rPr lang="en-US" smtClean="0"/>
              <a:pPr>
                <a:spcAft>
                  <a:spcPts val="600"/>
                </a:spcAft>
              </a:pPr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Multi-Spacecraft Cislunar Space Domain Awareness Optimization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CAAC15-AF11-47AB-8CC6-2B061A5FE65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1D0740-9803-B5D9-4AF6-F070896B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62984"/>
            <a:ext cx="6153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9605" y="884916"/>
                <a:ext cx="5850195" cy="5577035"/>
              </a:xfrm>
            </p:spPr>
            <p:txBody>
              <a:bodyPr>
                <a:normAutofit/>
              </a:bodyPr>
              <a:lstStyle/>
              <a:p>
                <a:pPr marL="571500" indent="-571500">
                  <a:buAutoNum type="romanUcPeriod"/>
                </a:pPr>
                <a:r>
                  <a:rPr lang="en-US" sz="3200" dirty="0"/>
                  <a:t>Observation Metric</a:t>
                </a:r>
              </a:p>
              <a:p>
                <a:r>
                  <a:rPr lang="en-US" dirty="0"/>
                  <a:t>The mean magnitude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𝑜𝑎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dirty="0">
                            <a:latin typeface="CMU Serif" panose="02000603000000000000" pitchFamily="2" charset="0"/>
                            <a:ea typeface="CMU Serif" panose="02000603000000000000" pitchFamily="2" charset="0"/>
                            <a:cs typeface="CMU Serif" panose="02000603000000000000" pitchFamily="2" charset="0"/>
                          </a:rPr>
                          <m:t>α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  <a:ea typeface="CMU Serif" panose="02000603000000000000" pitchFamily="2" charset="0"/>
                        <a:cs typeface="CMU Serif" panose="02000603000000000000" pitchFamily="2" charset="0"/>
                      </a:rPr>
                      <m:t> </m:t>
                    </m:r>
                  </m:oMath>
                </a14:m>
                <a:r>
                  <a:rPr lang="en-US" dirty="0"/>
                  <a:t>is defined as the separation of cumulative density function of the apparent magnitude at single target point into </a:t>
                </a:r>
                <a:r>
                  <a:rPr lang="el-G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α</a:t>
                </a:r>
                <a:r>
                  <a:rPr lang="fr-F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</a:t>
                </a:r>
                <a:r>
                  <a:rPr lang="en-US" dirty="0"/>
                  <a:t>percent of time and 1 -</a:t>
                </a:r>
                <a:r>
                  <a:rPr lang="el-GR" dirty="0">
                    <a:latin typeface="CMU Serif" panose="02000603000000000000" pitchFamily="2" charset="0"/>
                    <a:ea typeface="CMU Serif" panose="02000603000000000000" pitchFamily="2" charset="0"/>
                    <a:cs typeface="CMU Serif" panose="02000603000000000000" pitchFamily="2" charset="0"/>
                  </a:rPr>
                  <a:t> α</a:t>
                </a:r>
                <a:r>
                  <a:rPr lang="en-US" dirty="0"/>
                  <a:t>  percent of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target for which the mean magnitude is below/brighter the cutoff magnitude is defined as visible:</a:t>
                </a:r>
              </a:p>
              <a:p>
                <a:endParaRPr lang="en-US" sz="3200" dirty="0"/>
              </a:p>
              <a:p>
                <a:endParaRPr lang="en-US" dirty="0"/>
              </a:p>
              <a:p>
                <a:r>
                  <a:rPr lang="en-US" dirty="0"/>
                  <a:t>The percentage of visible target is the observation metric: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E3B4F9-4308-4A40-9CD4-9F86EB873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9605" y="884916"/>
                <a:ext cx="5850195" cy="5577035"/>
              </a:xfrm>
              <a:blipFill>
                <a:blip r:embed="rId2"/>
                <a:stretch>
                  <a:fillRect l="-2813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FACED61-CD95-2A31-33F6-C8CC2F9C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20" y="882545"/>
            <a:ext cx="4071236" cy="5577035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C14ADF-B64D-4962-A93F-F119BAD0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7" y="153885"/>
            <a:ext cx="8793418" cy="549275"/>
          </a:xfrm>
        </p:spPr>
        <p:txBody>
          <a:bodyPr>
            <a:normAutofit/>
          </a:bodyPr>
          <a:lstStyle/>
          <a:p>
            <a:r>
              <a:rPr lang="en-US" dirty="0"/>
              <a:t>Metrics Considered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3F92-757A-477F-B73D-DA965B1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07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B6717-1A4A-474A-9F4E-8F5922FD7217}" type="datetime1">
              <a:rPr lang="en-US" smtClean="0"/>
              <a:pPr>
                <a:spcAft>
                  <a:spcPts val="600"/>
                </a:spcAft>
              </a:pPr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3F92-BF30-4CA7-9D27-AE832175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189" y="6525954"/>
            <a:ext cx="75416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Multi-Spacecraft Cislunar Space Domain Awareness Optimization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CFF07-5503-4847-8370-A63EA98E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483" y="65233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CAAC15-AF11-47AB-8CC6-2B061A5FE65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EEF0EA-11B3-AFB6-B089-F4AC32392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41" y="2658701"/>
            <a:ext cx="4122777" cy="891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74DFE2-E206-C519-EE44-87ED8B79C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155" y="2878368"/>
            <a:ext cx="251482" cy="3048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4188-DAC9-966F-F030-A7FF61A3E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77" y="4391176"/>
            <a:ext cx="3505504" cy="769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959302-4CBC-A737-0AEC-CE5C46CC8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862" y="4619795"/>
            <a:ext cx="320068" cy="3124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A1961-FE07-09A1-C814-4723C0760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327" y="5838364"/>
            <a:ext cx="3932261" cy="6248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D5F753-B66D-40F1-4CC4-7CEFDD5C4F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6281" y="5973084"/>
            <a:ext cx="304826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_gatech_go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sog_template.potx" id="{FC96448D-F896-4AB9-987C-1D804FCAAA15}" vid="{EC8A4BA6-31B0-40A1-A7F2-19F1FFA9EB6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268F507E16440A7BB0147B51C498C" ma:contentTypeVersion="14" ma:contentTypeDescription="Create a new document." ma:contentTypeScope="" ma:versionID="f0db0557f1b1e39e51f6bef5c0047dab">
  <xsd:schema xmlns:xsd="http://www.w3.org/2001/XMLSchema" xmlns:xs="http://www.w3.org/2001/XMLSchema" xmlns:p="http://schemas.microsoft.com/office/2006/metadata/properties" xmlns:ns3="cbba3c30-2269-4f19-97a4-44d5e4dcc994" xmlns:ns4="3d7d305a-47d6-4427-839a-b57cedac6389" targetNamespace="http://schemas.microsoft.com/office/2006/metadata/properties" ma:root="true" ma:fieldsID="67eee25b9e1c456865205372a3762f04" ns3:_="" ns4:_="">
    <xsd:import namespace="cbba3c30-2269-4f19-97a4-44d5e4dcc994"/>
    <xsd:import namespace="3d7d305a-47d6-4427-839a-b57cedac6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a3c30-2269-4f19-97a4-44d5e4dcc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d305a-47d6-4427-839a-b57cedac6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134D21-F435-4DEB-A2DA-F59696381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B0659-8F0C-44FC-8138-6D7451A43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a3c30-2269-4f19-97a4-44d5e4dcc994"/>
    <ds:schemaRef ds:uri="3d7d305a-47d6-4427-839a-b57cedac6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845202-5450-4392-AE40-FBAD63BEE773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cbba3c30-2269-4f19-97a4-44d5e4dcc994"/>
    <ds:schemaRef ds:uri="http://schemas.openxmlformats.org/package/2006/metadata/core-properties"/>
    <ds:schemaRef ds:uri="http://schemas.microsoft.com/office/2006/documentManagement/types"/>
    <ds:schemaRef ds:uri="3d7d305a-47d6-4427-839a-b57cedac63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SSDL Presentation_Spring_2023_Visonneau Lois</Template>
  <TotalTime>395</TotalTime>
  <Words>1162</Words>
  <Application>Microsoft Office PowerPoint</Application>
  <PresentationFormat>Widescreen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CMU Serif</vt:lpstr>
      <vt:lpstr>Times New Roman</vt:lpstr>
      <vt:lpstr>temp_gatech_gold</vt:lpstr>
      <vt:lpstr>Multi-Spacecraft Cislunar Space Domain Awareness Optimization</vt:lpstr>
      <vt:lpstr> Presentation Outline   I. Introduction II. Problem Statement III. Methodology IV. Results V. Extension </vt:lpstr>
      <vt:lpstr>Motivation</vt:lpstr>
      <vt:lpstr>Problem Statement</vt:lpstr>
      <vt:lpstr>Dynamics</vt:lpstr>
      <vt:lpstr>Candidates Spacecraft Allocations</vt:lpstr>
      <vt:lpstr>Metrics Considered</vt:lpstr>
      <vt:lpstr>Metrics Considered</vt:lpstr>
      <vt:lpstr>Metrics Considered</vt:lpstr>
      <vt:lpstr>Metric Considered</vt:lpstr>
      <vt:lpstr>Optimization Formulation</vt:lpstr>
      <vt:lpstr>Hidden Gene Genetic Algorithm</vt:lpstr>
      <vt:lpstr>Results for single spacecraft</vt:lpstr>
      <vt:lpstr>Results for multi-spacecraft</vt:lpstr>
      <vt:lpstr>Results for multi-spacecraft</vt:lpstr>
      <vt:lpstr>Results for multi-spacecraft</vt:lpstr>
      <vt:lpstr>Extensions</vt:lpstr>
      <vt:lpstr>References</vt:lpstr>
      <vt:lpstr>Thank you !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Multi-Spacecraft Cislunar Space Domain Awareness Optimization</dc:title>
  <dc:creator>Visonneau, Lois</dc:creator>
  <cp:lastModifiedBy>Visonneau, Lois</cp:lastModifiedBy>
  <cp:revision>5</cp:revision>
  <dcterms:created xsi:type="dcterms:W3CDTF">2023-02-07T00:40:58Z</dcterms:created>
  <dcterms:modified xsi:type="dcterms:W3CDTF">2023-02-07T15:38:38Z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0x01010049E268F507E16440A7BB0147B51C498C</vt:lpwstr>
  </property>
</Properties>
</file>