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0" r:id="rId1"/>
    <p:sldMasterId id="2147483683" r:id="rId2"/>
  </p:sldMasterIdLst>
  <p:notesMasterIdLst>
    <p:notesMasterId r:id="rId20"/>
  </p:notesMasterIdLst>
  <p:handoutMasterIdLst>
    <p:handoutMasterId r:id="rId21"/>
  </p:handoutMasterIdLst>
  <p:sldIdLst>
    <p:sldId id="256" r:id="rId3"/>
    <p:sldId id="257" r:id="rId4"/>
    <p:sldId id="258" r:id="rId5"/>
    <p:sldId id="259" r:id="rId6"/>
    <p:sldId id="261" r:id="rId7"/>
    <p:sldId id="260" r:id="rId8"/>
    <p:sldId id="273" r:id="rId9"/>
    <p:sldId id="263" r:id="rId10"/>
    <p:sldId id="264" r:id="rId11"/>
    <p:sldId id="265" r:id="rId12"/>
    <p:sldId id="266" r:id="rId13"/>
    <p:sldId id="267" r:id="rId14"/>
    <p:sldId id="274" r:id="rId15"/>
    <p:sldId id="269" r:id="rId16"/>
    <p:sldId id="270" r:id="rId17"/>
    <p:sldId id="271" r:id="rId18"/>
    <p:sldId id="27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73" userDrawn="1">
          <p15:clr>
            <a:srgbClr val="A4A3A4"/>
          </p15:clr>
        </p15:guide>
        <p15:guide id="2" pos="2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7437"/>
    <a:srgbClr val="A7934B"/>
    <a:srgbClr val="003057"/>
    <a:srgbClr val="262626"/>
    <a:srgbClr val="EEB2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C26C92-B37B-D44D-AD3E-E1FDD43286E4}" v="444" dt="2022-03-01T13:23:19.7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83" autoAdjust="0"/>
    <p:restoredTop sz="76563"/>
  </p:normalViewPr>
  <p:slideViewPr>
    <p:cSldViewPr snapToGrid="0" snapToObjects="1">
      <p:cViewPr varScale="1">
        <p:scale>
          <a:sx n="83" d="100"/>
          <a:sy n="83" d="100"/>
        </p:scale>
        <p:origin x="1672" y="192"/>
      </p:cViewPr>
      <p:guideLst>
        <p:guide orient="horz" pos="773"/>
        <p:guide pos="24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unkumar, Ebenezer" userId="d9ed8c32-9f65-4d08-847f-7466bad2c42f" providerId="ADAL" clId="{ACC26C92-B37B-D44D-AD3E-E1FDD43286E4}"/>
    <pc:docChg chg="modSld">
      <pc:chgData name="Arunkumar, Ebenezer" userId="d9ed8c32-9f65-4d08-847f-7466bad2c42f" providerId="ADAL" clId="{ACC26C92-B37B-D44D-AD3E-E1FDD43286E4}" dt="2022-03-01T18:33:22.358" v="0" actId="20577"/>
      <pc:docMkLst>
        <pc:docMk/>
      </pc:docMkLst>
      <pc:sldChg chg="modNotesTx">
        <pc:chgData name="Arunkumar, Ebenezer" userId="d9ed8c32-9f65-4d08-847f-7466bad2c42f" providerId="ADAL" clId="{ACC26C92-B37B-D44D-AD3E-E1FDD43286E4}" dt="2022-03-01T18:33:22.358" v="0" actId="20577"/>
        <pc:sldMkLst>
          <pc:docMk/>
          <pc:sldMk cId="2789775945" sldId="25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CA6E295-2078-3A4C-9B3B-128821A974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03100D-CACA-0F41-B537-339726C6A50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77CCEE-F6A5-9F4C-8CE3-50501077053A}" type="datetimeFigureOut">
              <a:rPr lang="en-US" smtClean="0"/>
              <a:t>3/1/22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18C585-FF88-2E4D-AADE-9C9529D2F7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F8045-3A37-824A-8710-57C502BDEFA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57D50-C692-A448-91EE-4B0FAD320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93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3E7EF7-228A-7A4B-917D-130DF0072073}" type="datetimeFigureOut">
              <a:rPr lang="en-US" smtClean="0"/>
              <a:t>3/1/22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669C2A-917D-6946-9ECD-AC785F72D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393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I’ll </a:t>
            </a:r>
            <a:r>
              <a:rPr lang="en-US" dirty="0"/>
              <a:t>be talking to you today about the FSW Development and Mission Operations of GT-1 and the Highs and Lows that we as at team went through</a:t>
            </a:r>
          </a:p>
          <a:p>
            <a:pPr marL="171450" indent="-171450">
              <a:buFontTx/>
              <a:buChar char="-"/>
            </a:pPr>
            <a:r>
              <a:rPr lang="en-US" dirty="0"/>
              <a:t>My background on the project was that I was the Flight Software Lead and am also currently leading the Mission Ops for GT-1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669C2A-917D-6946-9ECD-AC785F72DF3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2066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669C2A-917D-6946-9ECD-AC785F72DF3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601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Iteratively build off of each previous satellite in the series , in every aspect so Hardware , Software, Avionics,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669C2A-917D-6946-9ECD-AC785F72DF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67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669C2A-917D-6946-9ECD-AC785F72DF3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483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Core Features:</a:t>
            </a:r>
          </a:p>
          <a:p>
            <a:pPr lvl="1"/>
            <a:r>
              <a:rPr lang="en-US" dirty="0"/>
              <a:t>Decomposing flight software into discrete components with well-defined interfaces</a:t>
            </a:r>
          </a:p>
          <a:p>
            <a:pPr lvl="1"/>
            <a:r>
              <a:rPr lang="en-US" dirty="0"/>
              <a:t>C++ framework providing underlying core capabilities like message queues and threads</a:t>
            </a:r>
          </a:p>
          <a:p>
            <a:pPr lvl="1"/>
            <a:r>
              <a:rPr lang="en-US" dirty="0"/>
              <a:t>Modeling and code auto-generation tools</a:t>
            </a:r>
          </a:p>
          <a:p>
            <a:pPr lvl="1"/>
            <a:r>
              <a:rPr lang="en-US" dirty="0"/>
              <a:t>Collection of ready-to-use components</a:t>
            </a:r>
          </a:p>
          <a:p>
            <a:pPr lvl="1"/>
            <a:r>
              <a:rPr lang="en-US" dirty="0"/>
              <a:t>Testing tools for unit and integration testing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669C2A-917D-6946-9ECD-AC785F72DF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083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Before we even started, we had some constraints on the development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669C2A-917D-6946-9ECD-AC785F72DF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409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Talk about different colors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669C2A-917D-6946-9ECD-AC785F72DF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4342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order to meet schedule constraints and be able to complete robust testing, we had to descope about 25% of the planned components </a:t>
            </a:r>
          </a:p>
          <a:p>
            <a:pPr marL="171450" indent="-171450">
              <a:buFontTx/>
              <a:buChar char="-"/>
            </a:pPr>
            <a:r>
              <a:rPr lang="en-US" dirty="0"/>
              <a:t>Majority was Onion deployment</a:t>
            </a:r>
          </a:p>
          <a:p>
            <a:pPr marL="171450" indent="-171450">
              <a:buFontTx/>
              <a:buChar char="-"/>
            </a:pPr>
            <a:r>
              <a:rPr lang="en-US" dirty="0"/>
              <a:t>Of the remaining components we condensed them all into 12 discrete components </a:t>
            </a:r>
          </a:p>
          <a:p>
            <a:pPr marL="171450" indent="-171450">
              <a:buFontTx/>
              <a:buChar char="-"/>
            </a:pPr>
            <a:r>
              <a:rPr lang="en-US" dirty="0"/>
              <a:t>Goes against the modularity that we desired, but still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669C2A-917D-6946-9ECD-AC785F72DF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425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669C2A-917D-6946-9ECD-AC785F72DF3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784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669C2A-917D-6946-9ECD-AC785F72DF3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12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17EE9D9-49A7-AE42-84D1-352EBEE40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55684" y="1149178"/>
            <a:ext cx="6795912" cy="264389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ts val="4800"/>
              </a:lnSpc>
              <a:defRPr sz="4200" b="1" i="0" cap="none" spc="0" baseline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55682" y="3793068"/>
            <a:ext cx="6795913" cy="16848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3600"/>
              </a:lnSpc>
              <a:buNone/>
              <a:defRPr sz="1800" b="0" cap="none" spc="0" baseline="0">
                <a:solidFill>
                  <a:srgbClr val="85743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251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DA8079-4F60-D34B-96A4-C32E3C6A4A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82101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213FC5-8FDB-D640-8F18-46D09DD7F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81001" y="365125"/>
            <a:ext cx="8801100" cy="5811838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9F9D1-30A5-3C44-9E01-F570121CC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3/1/22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C5DF8-E50D-1745-97C5-A23C0E511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D20E1-9670-8A49-9442-60CC2307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1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BEFA-1B24-BD40-967B-224093822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28C1E-32D8-CF48-A92C-E6AC112D0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3/1/22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E5600-2DCC-EB44-9203-121C72C9B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FBA1A-F7CC-514B-BEB5-104BA2E0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1CD0E1A-EFF5-9943-8AA6-521A2B23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1505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B768D-628B-BB40-BEE5-32E27182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323E-BF1A-8C44-9650-0F8A4E12D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048" y="1215483"/>
            <a:ext cx="5615353" cy="422565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EF26-478D-684B-BFF1-D8FD9BE7D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215483"/>
            <a:ext cx="5613400" cy="422565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BF72E-E074-E741-8514-3417AC9D8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3/1/22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52637-104D-064E-9B91-0BC72B6E1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4C3EF-E136-164D-954C-112EADD9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98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10077-12D2-2D4D-8F51-D9CB6B044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1235113"/>
            <a:ext cx="561763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DF7D1-4D77-4C46-B579-F5861C745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001" y="2078658"/>
            <a:ext cx="5617633" cy="336247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19A1FD-16BD-7B41-8D0F-269780D1B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35113"/>
            <a:ext cx="5638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AF2E0-F5E8-3946-89DE-62BFD441B2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78658"/>
            <a:ext cx="5638800" cy="336247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BD322-BC93-4244-92C5-7651A797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3/1/22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E79E3B-E843-6343-9ECC-916F6A2E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3D151B-D611-8446-9323-A31F4308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9FCA3D-219A-9547-A7A7-4EB9BE7D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609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B5170-396F-CE4F-A0AB-300CE9708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A6F2CA-2DD1-AF41-91EF-4D055700C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3/1/22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35E81-A1AE-8442-89DE-148AC4FC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583BD-E195-8D45-B88C-3F15BB70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20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7AE419-AE08-F348-87A6-E9445B339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3/1/22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02ABE-49F8-8E43-8B96-1F432917E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0AFCF-7504-9244-8529-F384A6BD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0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EC417-39B3-8947-8902-0153B5002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0FAD0-D969-274E-8AC0-FC5A894FB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3768" y="457201"/>
            <a:ext cx="7497233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FBC2C-9388-6049-AEF3-C1606676A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49"/>
            <a:ext cx="3932767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A470E-5CA9-A545-B98E-1EFAA05E8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3/1/22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ABCA5-3B76-9E47-892E-A475FC83C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5A757-8D62-3444-9BDB-1CB584B73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91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E57A-36CB-814D-B1A5-9012A244B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3259A3-587A-6D4A-AEF8-E4225996F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13768" y="457201"/>
            <a:ext cx="7497233" cy="49839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C1918-55BE-A644-8FDC-9E18F9A99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50"/>
            <a:ext cx="3932767" cy="316628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DD8F2-DDA7-354F-9FEA-A07E773A6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3/1/22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10CDF-1139-2249-8F5E-3E7043CC1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F2438-4A98-5A4C-9057-FC3F0CBCD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50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886C1-1209-CD40-86E4-C72B7974B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57BF9-8D1A-FD41-A037-BF729754D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231DA-AB5C-C240-9332-9CC3D46A8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3/1/22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7AB74-A3C5-CF45-A5A3-124A94D15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83F40-6572-9341-AE1A-0342450A9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38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98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342900" rtl="0" eaLnBrk="1" latinLnBrk="0" hangingPunct="1">
        <a:spcBef>
          <a:spcPct val="0"/>
        </a:spcBef>
        <a:buNone/>
        <a:defRPr sz="3600" b="1" kern="1200">
          <a:solidFill>
            <a:srgbClr val="857437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6794E2-0939-7444-A82A-8BD5C7FA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6A5F8-57A3-204B-9489-10B6EA097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215485"/>
            <a:ext cx="11430000" cy="4225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2C088-FD5F-6E47-B5E9-B42B8CA51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5441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554A5-B4DD-7045-B047-B7DA6D1E70A4}" type="datetimeFigureOut">
              <a:rPr lang="en-US" smtClean="0"/>
              <a:t>3/1/22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B8B9A-12D6-EA40-AB29-6918054B5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6154" y="5441135"/>
            <a:ext cx="5941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F842A-A21A-C542-88CC-30F0DD78D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54411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03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rgbClr val="A7934B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hyperlink" Target="https://dashboard.satnogs.org/d/8_kvXR-nk/gt-1?orgId=1&amp;refresh=1m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E95FB-AFDA-C24E-BDC1-87184FFF62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8851" y="926757"/>
            <a:ext cx="6173724" cy="3306576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r>
              <a:rPr lang="en-US" b="1" dirty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GT-1: Flight Software Development and Mission Operations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E66134-3B68-CA46-9583-81F439EB81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98851" y="4246375"/>
            <a:ext cx="6795913" cy="168486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800" dirty="0">
                <a:solidFill>
                  <a:srgbClr val="85743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solidFill>
                  <a:srgbClr val="85743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Ebenezer Arunkumar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FB801F-A7D9-7648-927F-980B49F47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4327" y="3052308"/>
            <a:ext cx="2267673" cy="226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75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raphic 44" descr="Checkbox Checked with solid fill">
            <a:extLst>
              <a:ext uri="{FF2B5EF4-FFF2-40B4-BE49-F238E27FC236}">
                <a16:creationId xmlns:a16="http://schemas.microsoft.com/office/drawing/2014/main" id="{D8033CD2-6328-774C-BE5F-026BDEE149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26434" y="4832734"/>
            <a:ext cx="435423" cy="435423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5FCA9BD-579F-0D4E-80C5-D0DC2D7FE366}"/>
              </a:ext>
            </a:extLst>
          </p:cNvPr>
          <p:cNvSpPr txBox="1"/>
          <p:nvPr/>
        </p:nvSpPr>
        <p:spPr>
          <a:xfrm>
            <a:off x="6569261" y="4847781"/>
            <a:ext cx="565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RX</a:t>
            </a:r>
          </a:p>
          <a:p>
            <a:r>
              <a:rPr lang="en-US" dirty="0"/>
              <a:t>TX</a:t>
            </a:r>
          </a:p>
        </p:txBody>
      </p:sp>
      <p:pic>
        <p:nvPicPr>
          <p:cNvPr id="3082" name="Picture 10" descr="Red X In Box Clipart (#641499) - PinClipart">
            <a:extLst>
              <a:ext uri="{FF2B5EF4-FFF2-40B4-BE49-F238E27FC236}">
                <a16:creationId xmlns:a16="http://schemas.microsoft.com/office/drawing/2014/main" id="{21F423C7-F19F-8347-ACE7-92B230718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122" y="5204860"/>
            <a:ext cx="365571" cy="26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013887-EB09-6C45-AF59-765D293EB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777" y="1173844"/>
            <a:ext cx="6885056" cy="2986393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Simulated Communications (</a:t>
            </a:r>
            <a:r>
              <a:rPr lang="en-US" dirty="0" err="1"/>
              <a:t>SimCom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With the </a:t>
            </a:r>
            <a:r>
              <a:rPr lang="en-US" dirty="0" err="1"/>
              <a:t>Flatsat</a:t>
            </a:r>
            <a:r>
              <a:rPr lang="en-US" dirty="0"/>
              <a:t> and GT-1 itself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83F6E5-CD39-7F4E-B262-605BF20FF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Communications: Testing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813F27-4AD4-9746-91CC-FAF960459263}"/>
              </a:ext>
            </a:extLst>
          </p:cNvPr>
          <p:cNvGrpSpPr/>
          <p:nvPr/>
        </p:nvGrpSpPr>
        <p:grpSpPr>
          <a:xfrm>
            <a:off x="8054472" y="3196689"/>
            <a:ext cx="4067175" cy="2085975"/>
            <a:chOff x="8686800" y="3800475"/>
            <a:chExt cx="3000375" cy="138499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F6C354-71BE-1944-A455-06F271DBD0EC}"/>
                </a:ext>
              </a:extLst>
            </p:cNvPr>
            <p:cNvSpPr txBox="1"/>
            <p:nvPr/>
          </p:nvSpPr>
          <p:spPr>
            <a:xfrm>
              <a:off x="8686800" y="3800475"/>
              <a:ext cx="3000375" cy="1384995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/>
                <a:t>Groundstation</a:t>
              </a:r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  <a:p>
              <a:pPr algn="ctr"/>
              <a:endParaRPr lang="en-US" sz="1400" dirty="0"/>
            </a:p>
          </p:txBody>
        </p:sp>
        <p:pic>
          <p:nvPicPr>
            <p:cNvPr id="3076" name="Picture 4" descr="Pc Clipart Svg - Pc Icon Png, Cliparts &amp;amp;amp; Cartoons - Jing.fm">
              <a:extLst>
                <a:ext uri="{FF2B5EF4-FFF2-40B4-BE49-F238E27FC236}">
                  <a16:creationId xmlns:a16="http://schemas.microsoft.com/office/drawing/2014/main" id="{A94BF01F-1E6C-4248-A928-732B3A97BB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0943" y="4074994"/>
              <a:ext cx="1062038" cy="945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Aerials Satellite Dish Clip Art, PNG, 980x968px, Aerials, Artwork, Black  And White, Broadcasting, Megaphone Download Free">
              <a:extLst>
                <a:ext uri="{FF2B5EF4-FFF2-40B4-BE49-F238E27FC236}">
                  <a16:creationId xmlns:a16="http://schemas.microsoft.com/office/drawing/2014/main" id="{3B923286-5D97-2849-996F-9AF8F8A850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866330" y="4012980"/>
              <a:ext cx="958707" cy="945981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1F5AB67D-9096-3B4A-84B2-0BA7464B47A7}"/>
                </a:ext>
              </a:extLst>
            </p:cNvPr>
            <p:cNvCxnSpPr>
              <a:cxnSpLocks/>
            </p:cNvCxnSpPr>
            <p:nvPr/>
          </p:nvCxnSpPr>
          <p:spPr>
            <a:xfrm>
              <a:off x="9715500" y="4495698"/>
              <a:ext cx="747712" cy="0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4" name="Picture 23" descr="A picture containing sky, outdoor, day&#10;&#10;Description automatically generated">
            <a:extLst>
              <a:ext uri="{FF2B5EF4-FFF2-40B4-BE49-F238E27FC236}">
                <a16:creationId xmlns:a16="http://schemas.microsoft.com/office/drawing/2014/main" id="{5127FD5A-5EC1-594B-A043-05002A419E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637" y="2194119"/>
            <a:ext cx="5281612" cy="3961209"/>
          </a:xfrm>
          <a:prstGeom prst="rect">
            <a:avLst/>
          </a:prstGeom>
        </p:spPr>
      </p:pic>
      <p:pic>
        <p:nvPicPr>
          <p:cNvPr id="29" name="Picture 6" descr="Aerials Satellite Dish Clip Art, PNG, 980x968px, Aerials, Artwork, Black  And White, Broadcasting, Megaphone Download Free">
            <a:extLst>
              <a:ext uri="{FF2B5EF4-FFF2-40B4-BE49-F238E27FC236}">
                <a16:creationId xmlns:a16="http://schemas.microsoft.com/office/drawing/2014/main" id="{6DB44B91-7281-EF49-A5E8-36947457A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741" y="3063982"/>
            <a:ext cx="410702" cy="4502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194F9801-E849-7341-ACB2-ECFA7EE62D51}"/>
              </a:ext>
            </a:extLst>
          </p:cNvPr>
          <p:cNvSpPr/>
          <p:nvPr/>
        </p:nvSpPr>
        <p:spPr>
          <a:xfrm>
            <a:off x="1774376" y="3004801"/>
            <a:ext cx="375318" cy="403932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A3C352E-BCDC-364F-8AF2-C7D89188ED7E}"/>
              </a:ext>
            </a:extLst>
          </p:cNvPr>
          <p:cNvSpPr/>
          <p:nvPr/>
        </p:nvSpPr>
        <p:spPr>
          <a:xfrm>
            <a:off x="9769338" y="3724340"/>
            <a:ext cx="375318" cy="403932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BF82537-77BF-B744-A294-EEBCCECF42E8}"/>
              </a:ext>
            </a:extLst>
          </p:cNvPr>
          <p:cNvSpPr/>
          <p:nvPr/>
        </p:nvSpPr>
        <p:spPr>
          <a:xfrm>
            <a:off x="9783626" y="4374732"/>
            <a:ext cx="375318" cy="403932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80AD3B6-FB36-014C-A3C8-4371ADE51926}"/>
              </a:ext>
            </a:extLst>
          </p:cNvPr>
          <p:cNvSpPr/>
          <p:nvPr/>
        </p:nvSpPr>
        <p:spPr>
          <a:xfrm>
            <a:off x="5789819" y="4359308"/>
            <a:ext cx="375318" cy="403932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E86C235-2CDC-0F4E-B4AB-5A56D31EC58F}"/>
              </a:ext>
            </a:extLst>
          </p:cNvPr>
          <p:cNvSpPr/>
          <p:nvPr/>
        </p:nvSpPr>
        <p:spPr>
          <a:xfrm>
            <a:off x="5760526" y="3401410"/>
            <a:ext cx="375318" cy="403932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D88E835-6F02-9C46-8448-F0852C785CF6}"/>
              </a:ext>
            </a:extLst>
          </p:cNvPr>
          <p:cNvSpPr txBox="1"/>
          <p:nvPr/>
        </p:nvSpPr>
        <p:spPr>
          <a:xfrm>
            <a:off x="6069866" y="3401410"/>
            <a:ext cx="1189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OpenLST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4CA2D4F-0108-CB4D-BEC4-EA4CE7EAE873}"/>
              </a:ext>
            </a:extLst>
          </p:cNvPr>
          <p:cNvSpPr txBox="1"/>
          <p:nvPr/>
        </p:nvSpPr>
        <p:spPr>
          <a:xfrm>
            <a:off x="6540258" y="3694324"/>
            <a:ext cx="583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RX</a:t>
            </a:r>
          </a:p>
          <a:p>
            <a:r>
              <a:rPr lang="en-US" dirty="0"/>
              <a:t>TX</a:t>
            </a:r>
          </a:p>
        </p:txBody>
      </p:sp>
      <p:pic>
        <p:nvPicPr>
          <p:cNvPr id="33" name="Graphic 32" descr="Checkbox Checked with solid fill">
            <a:extLst>
              <a:ext uri="{FF2B5EF4-FFF2-40B4-BE49-F238E27FC236}">
                <a16:creationId xmlns:a16="http://schemas.microsoft.com/office/drawing/2014/main" id="{0D56F91E-961E-834D-8D23-274310589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97431" y="3679277"/>
            <a:ext cx="435423" cy="435423"/>
          </a:xfrm>
          <a:prstGeom prst="rect">
            <a:avLst/>
          </a:prstGeom>
        </p:spPr>
      </p:pic>
      <p:pic>
        <p:nvPicPr>
          <p:cNvPr id="43" name="Graphic 42" descr="Checkbox Checked with solid fill">
            <a:extLst>
              <a:ext uri="{FF2B5EF4-FFF2-40B4-BE49-F238E27FC236}">
                <a16:creationId xmlns:a16="http://schemas.microsoft.com/office/drawing/2014/main" id="{9A90B15C-B5AE-8A41-8F8C-099A20C17C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5184" y="3953940"/>
            <a:ext cx="435423" cy="43542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469D7AE-C1BB-2744-B0F6-6A13F7D40694}"/>
              </a:ext>
            </a:extLst>
          </p:cNvPr>
          <p:cNvSpPr txBox="1"/>
          <p:nvPr/>
        </p:nvSpPr>
        <p:spPr>
          <a:xfrm>
            <a:off x="6143808" y="4298772"/>
            <a:ext cx="2626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Software Defined Radio(SDR)</a:t>
            </a:r>
          </a:p>
        </p:txBody>
      </p:sp>
    </p:spTree>
    <p:extLst>
      <p:ext uri="{BB962C8B-B14F-4D97-AF65-F5344CB8AC3E}">
        <p14:creationId xmlns:p14="http://schemas.microsoft.com/office/powerpoint/2010/main" val="3034144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8" descr="Logo&#10;&#10;Description automatically generated">
            <a:extLst>
              <a:ext uri="{FF2B5EF4-FFF2-40B4-BE49-F238E27FC236}">
                <a16:creationId xmlns:a16="http://schemas.microsoft.com/office/drawing/2014/main" id="{568B1CDD-4C8D-9142-977C-731813676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4605" y="5029275"/>
            <a:ext cx="1613358" cy="162800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013887-EB09-6C45-AF59-765D293EB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861" y="1972722"/>
            <a:ext cx="5019675" cy="4225650"/>
          </a:xfrm>
        </p:spPr>
        <p:txBody>
          <a:bodyPr>
            <a:normAutofit fontScale="85000" lnSpcReduction="20000"/>
          </a:bodyPr>
          <a:lstStyle/>
          <a:p>
            <a:pPr marL="457200" lvl="1" indent="0" algn="ctr">
              <a:buNone/>
            </a:pPr>
            <a:r>
              <a:rPr lang="en-US" sz="3300" b="1" u="sng" dirty="0"/>
              <a:t>GT </a:t>
            </a:r>
            <a:r>
              <a:rPr lang="en-US" sz="3300" b="1" u="sng" dirty="0" err="1"/>
              <a:t>Groundstations</a:t>
            </a:r>
            <a:endParaRPr lang="en-US" sz="3300" b="1" u="sng" dirty="0"/>
          </a:p>
          <a:p>
            <a:r>
              <a:rPr lang="en-US" dirty="0"/>
              <a:t>Two GT owned and operated facilities  </a:t>
            </a:r>
          </a:p>
          <a:p>
            <a:pPr lvl="1"/>
            <a:r>
              <a:rPr lang="en-US" dirty="0"/>
              <a:t>Van Leer Building</a:t>
            </a:r>
          </a:p>
          <a:p>
            <a:pPr lvl="2"/>
            <a:r>
              <a:rPr lang="en-US" dirty="0"/>
              <a:t>With support from the Amateur Radio Club</a:t>
            </a:r>
          </a:p>
          <a:p>
            <a:pPr lvl="1"/>
            <a:r>
              <a:rPr lang="en-US" dirty="0"/>
              <a:t>Montgomery Knight Building</a:t>
            </a:r>
          </a:p>
          <a:p>
            <a:r>
              <a:rPr lang="en-US" dirty="0"/>
              <a:t>Mission Operations Center(MOC)</a:t>
            </a:r>
          </a:p>
          <a:p>
            <a:pPr lvl="1"/>
            <a:r>
              <a:rPr lang="en-US" dirty="0"/>
              <a:t>ESM 301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b="1" dirty="0"/>
              <a:t>GOAL</a:t>
            </a:r>
            <a:r>
              <a:rPr lang="en-US" dirty="0"/>
              <a:t>: To display data received by GT </a:t>
            </a:r>
            <a:r>
              <a:rPr lang="en-US" dirty="0" err="1"/>
              <a:t>Groundstations</a:t>
            </a:r>
            <a:r>
              <a:rPr lang="en-US" dirty="0"/>
              <a:t> and send commands with a dedicated computer in the MOC in </a:t>
            </a:r>
            <a:r>
              <a:rPr lang="en-US" u="sng" dirty="0"/>
              <a:t>real-time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83F6E5-CD39-7F4E-B262-605BF20FF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Mission Operations: Overview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6772C5A1-EEA6-AF40-A34A-4FE4A00EE745}"/>
              </a:ext>
            </a:extLst>
          </p:cNvPr>
          <p:cNvSpPr txBox="1">
            <a:spLocks/>
          </p:cNvSpPr>
          <p:nvPr/>
        </p:nvSpPr>
        <p:spPr>
          <a:xfrm>
            <a:off x="3767136" y="1407578"/>
            <a:ext cx="5019675" cy="3730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dirty="0"/>
              <a:t>Two-Pronged Approach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584758C4-7D09-A24C-B2E8-1F5E6A9DC369}"/>
              </a:ext>
            </a:extLst>
          </p:cNvPr>
          <p:cNvSpPr txBox="1">
            <a:spLocks/>
          </p:cNvSpPr>
          <p:nvPr/>
        </p:nvSpPr>
        <p:spPr>
          <a:xfrm>
            <a:off x="6096000" y="1972722"/>
            <a:ext cx="5019675" cy="4225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Font typeface="Arial" panose="020B0604020202020204" pitchFamily="34" charset="0"/>
              <a:buNone/>
            </a:pPr>
            <a:r>
              <a:rPr lang="en-US" b="1" u="sng" dirty="0"/>
              <a:t>World </a:t>
            </a:r>
            <a:r>
              <a:rPr lang="en-US" b="1" u="sng" dirty="0" err="1"/>
              <a:t>Groundstations</a:t>
            </a:r>
            <a:endParaRPr lang="en-US" b="1" u="sng" dirty="0"/>
          </a:p>
          <a:p>
            <a:pPr lvl="1"/>
            <a:r>
              <a:rPr lang="en-US" dirty="0"/>
              <a:t>Crowdsource data collection</a:t>
            </a:r>
          </a:p>
          <a:p>
            <a:pPr lvl="1"/>
            <a:r>
              <a:rPr lang="en-US" dirty="0"/>
              <a:t>Beacon packet structure made publicly available</a:t>
            </a:r>
          </a:p>
          <a:p>
            <a:pPr lvl="1"/>
            <a:r>
              <a:rPr lang="en-US" dirty="0"/>
              <a:t>Users can upload data packets to </a:t>
            </a:r>
            <a:r>
              <a:rPr lang="en-US" dirty="0" err="1"/>
              <a:t>SatNOGS</a:t>
            </a:r>
            <a:r>
              <a:rPr lang="en-US" dirty="0"/>
              <a:t>, where the data is automatically decoded and put into a </a:t>
            </a:r>
            <a:r>
              <a:rPr lang="en-US" dirty="0">
                <a:hlinkClick r:id="rId4"/>
              </a:rPr>
              <a:t>custom dashboard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DC6E7429-5578-C845-8E18-EC1570B111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4087" y="5347472"/>
            <a:ext cx="26035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253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83F6E5-CD39-7F4E-B262-605BF20FF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Mission Operations: Roadblocks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AB562E3-D88E-3744-A6F6-C737D8FC2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5485"/>
            <a:ext cx="11811000" cy="4225650"/>
          </a:xfrm>
        </p:spPr>
        <p:txBody>
          <a:bodyPr>
            <a:normAutofit/>
          </a:bodyPr>
          <a:lstStyle/>
          <a:p>
            <a:r>
              <a:rPr lang="en-US" dirty="0"/>
              <a:t>Mission Operations Center not fully linked to </a:t>
            </a:r>
            <a:r>
              <a:rPr lang="en-US" dirty="0" err="1"/>
              <a:t>Groundstation</a:t>
            </a:r>
            <a:endParaRPr lang="en-US" dirty="0"/>
          </a:p>
          <a:p>
            <a:pPr lvl="1"/>
            <a:r>
              <a:rPr lang="en-US" dirty="0"/>
              <a:t>Current set up does not have data being forwarded to the MOC for real time displays, only post processing of data to BOX Cloud Server</a:t>
            </a:r>
          </a:p>
          <a:p>
            <a:pPr lvl="1"/>
            <a:r>
              <a:rPr lang="en-US" dirty="0"/>
              <a:t>Real Time commanding only possible from </a:t>
            </a:r>
            <a:r>
              <a:rPr lang="en-US" dirty="0" err="1"/>
              <a:t>Groundstation</a:t>
            </a:r>
            <a:r>
              <a:rPr lang="en-US" dirty="0"/>
              <a:t> Radio Shack, not MOC</a:t>
            </a:r>
          </a:p>
          <a:p>
            <a:pPr lvl="1"/>
            <a:endParaRPr lang="en-US" dirty="0"/>
          </a:p>
          <a:p>
            <a:r>
              <a:rPr lang="en-US" dirty="0"/>
              <a:t>Have rarely received data from GT-1 on GT </a:t>
            </a:r>
            <a:r>
              <a:rPr lang="en-US" dirty="0" err="1"/>
              <a:t>Groundstations</a:t>
            </a:r>
            <a:endParaRPr lang="en-US" dirty="0"/>
          </a:p>
          <a:p>
            <a:pPr lvl="1"/>
            <a:r>
              <a:rPr lang="en-US" dirty="0"/>
              <a:t>Only Van Leer </a:t>
            </a:r>
            <a:r>
              <a:rPr lang="en-US" dirty="0" err="1"/>
              <a:t>Groundstation</a:t>
            </a:r>
            <a:r>
              <a:rPr lang="en-US" dirty="0"/>
              <a:t> is currently semi-operational</a:t>
            </a:r>
          </a:p>
          <a:p>
            <a:pPr lvl="2"/>
            <a:r>
              <a:rPr lang="en-US" dirty="0"/>
              <a:t>Hardware issues at VL</a:t>
            </a:r>
          </a:p>
          <a:p>
            <a:pPr marL="914400" lvl="2" indent="0">
              <a:buNone/>
            </a:pPr>
            <a:endParaRPr lang="en-US" dirty="0"/>
          </a:p>
          <a:p>
            <a:r>
              <a:rPr lang="en-US" dirty="0"/>
              <a:t>Unable to send commands to GT-1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492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2E6AC438-0228-FF44-A8A0-ACF8F50E4682}"/>
              </a:ext>
            </a:extLst>
          </p:cNvPr>
          <p:cNvGrpSpPr/>
          <p:nvPr/>
        </p:nvGrpSpPr>
        <p:grpSpPr>
          <a:xfrm>
            <a:off x="6432647" y="1453896"/>
            <a:ext cx="3749040" cy="5404104"/>
            <a:chOff x="4385963" y="1759953"/>
            <a:chExt cx="7205961" cy="11166250"/>
          </a:xfrm>
        </p:grpSpPr>
        <p:pic>
          <p:nvPicPr>
            <p:cNvPr id="9" name="Picture 8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FB00AD52-F63B-3D4B-B522-79EF95AE2A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323" b="5854"/>
            <a:stretch/>
          </p:blipFill>
          <p:spPr>
            <a:xfrm>
              <a:off x="4385963" y="1759953"/>
              <a:ext cx="7205961" cy="11166250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0926B8D-6452-8742-8387-260A48926885}"/>
                </a:ext>
              </a:extLst>
            </p:cNvPr>
            <p:cNvCxnSpPr>
              <a:cxnSpLocks/>
            </p:cNvCxnSpPr>
            <p:nvPr/>
          </p:nvCxnSpPr>
          <p:spPr>
            <a:xfrm>
              <a:off x="7015163" y="2599576"/>
              <a:ext cx="1157287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4E470A1-69A6-6343-B0D5-612B62011E5D}"/>
                </a:ext>
              </a:extLst>
            </p:cNvPr>
            <p:cNvCxnSpPr>
              <a:cxnSpLocks/>
            </p:cNvCxnSpPr>
            <p:nvPr/>
          </p:nvCxnSpPr>
          <p:spPr>
            <a:xfrm>
              <a:off x="7015163" y="3023439"/>
              <a:ext cx="1157287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1912ECA-0F0C-C24F-B643-032160B7F0D6}"/>
                </a:ext>
              </a:extLst>
            </p:cNvPr>
            <p:cNvCxnSpPr>
              <a:cxnSpLocks/>
            </p:cNvCxnSpPr>
            <p:nvPr/>
          </p:nvCxnSpPr>
          <p:spPr>
            <a:xfrm>
              <a:off x="7015162" y="3429000"/>
              <a:ext cx="1157287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5EFFE33-C03A-6548-8681-503F902D2039}"/>
                </a:ext>
              </a:extLst>
            </p:cNvPr>
            <p:cNvCxnSpPr>
              <a:cxnSpLocks/>
            </p:cNvCxnSpPr>
            <p:nvPr/>
          </p:nvCxnSpPr>
          <p:spPr>
            <a:xfrm>
              <a:off x="7015161" y="4538946"/>
              <a:ext cx="1157287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77AFDA9-BED3-484D-A704-CC3D3F974BD6}"/>
                </a:ext>
              </a:extLst>
            </p:cNvPr>
            <p:cNvCxnSpPr>
              <a:cxnSpLocks/>
            </p:cNvCxnSpPr>
            <p:nvPr/>
          </p:nvCxnSpPr>
          <p:spPr>
            <a:xfrm>
              <a:off x="7015161" y="4915184"/>
              <a:ext cx="1157287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38B3C4A-3316-434D-847D-DC2718DEF87B}"/>
                </a:ext>
              </a:extLst>
            </p:cNvPr>
            <p:cNvCxnSpPr>
              <a:cxnSpLocks/>
            </p:cNvCxnSpPr>
            <p:nvPr/>
          </p:nvCxnSpPr>
          <p:spPr>
            <a:xfrm>
              <a:off x="7015161" y="5310472"/>
              <a:ext cx="1157287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BC63107-C1ED-1D49-AC02-EA8416D105B6}"/>
                </a:ext>
              </a:extLst>
            </p:cNvPr>
            <p:cNvCxnSpPr>
              <a:cxnSpLocks/>
            </p:cNvCxnSpPr>
            <p:nvPr/>
          </p:nvCxnSpPr>
          <p:spPr>
            <a:xfrm>
              <a:off x="7015161" y="5791485"/>
              <a:ext cx="1157287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B9C7E61-2C08-F34F-9E15-0B35CC6BD739}"/>
                </a:ext>
              </a:extLst>
            </p:cNvPr>
            <p:cNvCxnSpPr>
              <a:cxnSpLocks/>
            </p:cNvCxnSpPr>
            <p:nvPr/>
          </p:nvCxnSpPr>
          <p:spPr>
            <a:xfrm>
              <a:off x="7015161" y="6186772"/>
              <a:ext cx="1157287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AB83F6E5-CD39-7F4E-B262-605BF20FF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Mission Operations: Testing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362DF7-10B8-B344-960D-AB5F7707934C}"/>
              </a:ext>
            </a:extLst>
          </p:cNvPr>
          <p:cNvGrpSpPr/>
          <p:nvPr/>
        </p:nvGrpSpPr>
        <p:grpSpPr>
          <a:xfrm>
            <a:off x="1105398" y="1400149"/>
            <a:ext cx="3752990" cy="5407446"/>
            <a:chOff x="4998311" y="-3715076"/>
            <a:chExt cx="7840664" cy="12987988"/>
          </a:xfrm>
        </p:grpSpPr>
        <p:pic>
          <p:nvPicPr>
            <p:cNvPr id="3080" name="Picture 8">
              <a:extLst>
                <a:ext uri="{FF2B5EF4-FFF2-40B4-BE49-F238E27FC236}">
                  <a16:creationId xmlns:a16="http://schemas.microsoft.com/office/drawing/2014/main" id="{F24F85C5-8B73-DB48-B027-9B359D3732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8542" r="-1999" b="7292"/>
            <a:stretch/>
          </p:blipFill>
          <p:spPr bwMode="auto">
            <a:xfrm>
              <a:off x="4998311" y="-3715076"/>
              <a:ext cx="7840664" cy="12987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5CDA4E2-A89A-DB4C-9604-F5996C67BB4C}"/>
                </a:ext>
              </a:extLst>
            </p:cNvPr>
            <p:cNvCxnSpPr>
              <a:cxnSpLocks/>
            </p:cNvCxnSpPr>
            <p:nvPr/>
          </p:nvCxnSpPr>
          <p:spPr>
            <a:xfrm>
              <a:off x="8555034" y="2778918"/>
              <a:ext cx="1117604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597A4BF-0414-4F40-AF29-8F53EFE009A2}"/>
                </a:ext>
              </a:extLst>
            </p:cNvPr>
            <p:cNvCxnSpPr>
              <a:cxnSpLocks/>
            </p:cNvCxnSpPr>
            <p:nvPr/>
          </p:nvCxnSpPr>
          <p:spPr>
            <a:xfrm>
              <a:off x="8328023" y="3702843"/>
              <a:ext cx="1117604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7B49182-8227-FF47-A9F5-3A587B145E8C}"/>
                </a:ext>
              </a:extLst>
            </p:cNvPr>
            <p:cNvCxnSpPr>
              <a:cxnSpLocks/>
            </p:cNvCxnSpPr>
            <p:nvPr/>
          </p:nvCxnSpPr>
          <p:spPr>
            <a:xfrm>
              <a:off x="8841604" y="2312194"/>
              <a:ext cx="1117604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0ED3BDE-D63F-1346-91E9-86A9C50EF512}"/>
              </a:ext>
            </a:extLst>
          </p:cNvPr>
          <p:cNvSpPr txBox="1"/>
          <p:nvPr/>
        </p:nvSpPr>
        <p:spPr>
          <a:xfrm>
            <a:off x="2056331" y="1163214"/>
            <a:ext cx="1445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GT1 In Orbit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E463221-74D8-434F-86D5-96A17E6B975D}"/>
              </a:ext>
            </a:extLst>
          </p:cNvPr>
          <p:cNvSpPr txBox="1"/>
          <p:nvPr/>
        </p:nvSpPr>
        <p:spPr>
          <a:xfrm>
            <a:off x="7350070" y="1158873"/>
            <a:ext cx="1445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GT1 </a:t>
            </a:r>
            <a:r>
              <a:rPr lang="en-US" dirty="0" err="1"/>
              <a:t>Flatsat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775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013887-EB09-6C45-AF59-765D293EB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5484"/>
            <a:ext cx="11430000" cy="5441794"/>
          </a:xfrm>
        </p:spPr>
        <p:txBody>
          <a:bodyPr>
            <a:normAutofit lnSpcReduction="10000"/>
          </a:bodyPr>
          <a:lstStyle/>
          <a:p>
            <a:pPr lvl="1"/>
            <a:r>
              <a:rPr lang="en-US" dirty="0"/>
              <a:t>All the Mission Operations Roadblocks have clear paths forward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VL Hardware issue currently being debugged, and MK </a:t>
            </a:r>
            <a:r>
              <a:rPr lang="en-US" dirty="0" err="1"/>
              <a:t>Groundstation</a:t>
            </a:r>
            <a:r>
              <a:rPr lang="en-US" dirty="0"/>
              <a:t> should be operational within this semester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Commanding issue being debugged by recording the TX of CMD’s with </a:t>
            </a:r>
            <a:r>
              <a:rPr lang="en-US" dirty="0" err="1"/>
              <a:t>OpenLST</a:t>
            </a:r>
            <a:endParaRPr lang="en-US" dirty="0"/>
          </a:p>
          <a:p>
            <a:pPr lvl="2"/>
            <a:r>
              <a:rPr lang="en-US" dirty="0"/>
              <a:t>First Approach</a:t>
            </a:r>
          </a:p>
          <a:p>
            <a:pPr lvl="3"/>
            <a:r>
              <a:rPr lang="en-US" dirty="0"/>
              <a:t>Develop tool to demodulate playback into Hex Bytes so that the ‘working’ packet structure can be better understood</a:t>
            </a:r>
          </a:p>
          <a:p>
            <a:pPr lvl="3"/>
            <a:r>
              <a:rPr lang="en-US" dirty="0"/>
              <a:t>Compare to what our SDR Flowgraph currently outputs and address discrepancies</a:t>
            </a:r>
          </a:p>
          <a:p>
            <a:pPr lvl="2"/>
            <a:r>
              <a:rPr lang="en-US" dirty="0"/>
              <a:t>Second Approach</a:t>
            </a:r>
          </a:p>
          <a:p>
            <a:pPr lvl="3"/>
            <a:r>
              <a:rPr lang="en-US" dirty="0"/>
              <a:t>Develop tool to broadcast playback recordings with our SDR, so that recorded </a:t>
            </a:r>
            <a:r>
              <a:rPr lang="en-US" dirty="0" err="1"/>
              <a:t>OpenLST</a:t>
            </a:r>
            <a:r>
              <a:rPr lang="en-US" dirty="0"/>
              <a:t> format can be broadcasted during a ground pass to GT-1</a:t>
            </a:r>
          </a:p>
          <a:p>
            <a:pPr lvl="3"/>
            <a:endParaRPr lang="en-US" dirty="0"/>
          </a:p>
          <a:p>
            <a:pPr lvl="1"/>
            <a:r>
              <a:rPr lang="en-US" dirty="0"/>
              <a:t>‘</a:t>
            </a:r>
            <a:r>
              <a:rPr lang="en-US" dirty="0" err="1"/>
              <a:t>Groundstation</a:t>
            </a:r>
            <a:r>
              <a:rPr lang="en-US" dirty="0"/>
              <a:t> Link’ tool being developed currently to enable bidirectional data flow between the MOC and both </a:t>
            </a:r>
            <a:r>
              <a:rPr lang="en-US" dirty="0" err="1"/>
              <a:t>Groundstations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83F6E5-CD39-7F4E-B262-605BF20FF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Mission Operations: Next Steps</a:t>
            </a:r>
          </a:p>
        </p:txBody>
      </p:sp>
    </p:spTree>
    <p:extLst>
      <p:ext uri="{BB962C8B-B14F-4D97-AF65-F5344CB8AC3E}">
        <p14:creationId xmlns:p14="http://schemas.microsoft.com/office/powerpoint/2010/main" val="3342336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013887-EB09-6C45-AF59-765D293EB9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CubeSats are hard</a:t>
            </a:r>
          </a:p>
          <a:p>
            <a:pPr lvl="2"/>
            <a:r>
              <a:rPr lang="en-US" dirty="0"/>
              <a:t>Specifically, FSW and COMS development and testing take time and require a broad systems level view in order to ensure success</a:t>
            </a:r>
          </a:p>
          <a:p>
            <a:pPr lvl="1"/>
            <a:r>
              <a:rPr lang="en-US" dirty="0"/>
              <a:t>‘Fly as you Test, and Test as you Fly’</a:t>
            </a:r>
          </a:p>
          <a:p>
            <a:pPr lvl="1"/>
            <a:r>
              <a:rPr lang="en-US" dirty="0"/>
              <a:t>FSW documentation is essential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83F6E5-CD39-7F4E-B262-605BF20FF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Lessons Learned</a:t>
            </a:r>
          </a:p>
        </p:txBody>
      </p:sp>
    </p:spTree>
    <p:extLst>
      <p:ext uri="{BB962C8B-B14F-4D97-AF65-F5344CB8AC3E}">
        <p14:creationId xmlns:p14="http://schemas.microsoft.com/office/powerpoint/2010/main" val="201711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013887-EB09-6C45-AF59-765D293EB9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Massive changes to address challenges from GT-1</a:t>
            </a:r>
          </a:p>
          <a:p>
            <a:pPr lvl="2"/>
            <a:r>
              <a:rPr lang="en-US" dirty="0"/>
              <a:t>Almost entirely new avionics design</a:t>
            </a:r>
          </a:p>
          <a:p>
            <a:pPr lvl="3"/>
            <a:r>
              <a:rPr lang="en-US" dirty="0"/>
              <a:t>3-4 </a:t>
            </a:r>
            <a:r>
              <a:rPr lang="en-US" dirty="0" err="1"/>
              <a:t>ATmega’s</a:t>
            </a:r>
            <a:r>
              <a:rPr lang="en-US" dirty="0"/>
              <a:t> + 1 Onion Omega</a:t>
            </a:r>
          </a:p>
          <a:p>
            <a:pPr lvl="2"/>
            <a:r>
              <a:rPr lang="en-US" dirty="0"/>
              <a:t>Custom radio HW and SW</a:t>
            </a:r>
          </a:p>
          <a:p>
            <a:pPr lvl="1"/>
            <a:r>
              <a:rPr lang="en-US" dirty="0" err="1"/>
              <a:t>Groundstation</a:t>
            </a:r>
            <a:r>
              <a:rPr lang="en-US" dirty="0"/>
              <a:t> radio testing began much earlier than for GT-1, and radio design(and SDR Flowgraph) have been validated</a:t>
            </a:r>
          </a:p>
          <a:p>
            <a:pPr lvl="1"/>
            <a:r>
              <a:rPr lang="en-US" dirty="0"/>
              <a:t>FSW components used for GT-1 have been transferred to GT-2 with minimal alterations 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83F6E5-CD39-7F4E-B262-605BF20FF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GT-2</a:t>
            </a:r>
          </a:p>
        </p:txBody>
      </p:sp>
    </p:spTree>
    <p:extLst>
      <p:ext uri="{BB962C8B-B14F-4D97-AF65-F5344CB8AC3E}">
        <p14:creationId xmlns:p14="http://schemas.microsoft.com/office/powerpoint/2010/main" val="1520540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E7011-0F7F-964D-8F7F-15B970F91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833" y="2045010"/>
            <a:ext cx="5884334" cy="2767980"/>
          </a:xfrm>
        </p:spPr>
        <p:txBody>
          <a:bodyPr>
            <a:normAutofit/>
          </a:bodyPr>
          <a:lstStyle/>
          <a:p>
            <a:pPr algn="ctr"/>
            <a:r>
              <a:rPr lang="en-US" sz="8000" dirty="0"/>
              <a:t>Questions?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3B2F7A-5823-744B-B468-010E3F28A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369" y="4451968"/>
            <a:ext cx="2267673" cy="2267673"/>
          </a:xfrm>
          <a:prstGeom prst="rect">
            <a:avLst/>
          </a:prstGeom>
        </p:spPr>
      </p:pic>
      <p:pic>
        <p:nvPicPr>
          <p:cNvPr id="5" name="Picture 4" descr="A picture containing sky, outdoor, city&#10;&#10;Description automatically generated">
            <a:extLst>
              <a:ext uri="{FF2B5EF4-FFF2-40B4-BE49-F238E27FC236}">
                <a16:creationId xmlns:a16="http://schemas.microsoft.com/office/drawing/2014/main" id="{EF591027-2840-B24D-815F-42B09F7E2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6775" y="300038"/>
            <a:ext cx="3181349" cy="238601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AA2DF48-6B49-794D-A9A2-85C2F1EE6150}"/>
              </a:ext>
            </a:extLst>
          </p:cNvPr>
          <p:cNvGrpSpPr/>
          <p:nvPr/>
        </p:nvGrpSpPr>
        <p:grpSpPr>
          <a:xfrm>
            <a:off x="113400" y="95572"/>
            <a:ext cx="3040433" cy="4147816"/>
            <a:chOff x="113400" y="96419"/>
            <a:chExt cx="3225113" cy="435237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09FC0FF4-8CAE-6740-B0F0-EE8001BE654F}"/>
                </a:ext>
              </a:extLst>
            </p:cNvPr>
            <p:cNvSpPr/>
            <p:nvPr/>
          </p:nvSpPr>
          <p:spPr>
            <a:xfrm>
              <a:off x="113400" y="106088"/>
              <a:ext cx="3225113" cy="434270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096B79BC-07E5-C046-A435-7889BA4857EA}"/>
                </a:ext>
              </a:extLst>
            </p:cNvPr>
            <p:cNvSpPr/>
            <p:nvPr/>
          </p:nvSpPr>
          <p:spPr>
            <a:xfrm>
              <a:off x="304525" y="406243"/>
              <a:ext cx="1414848" cy="568411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Assert Reset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A1EE35CB-14C3-644E-BEF7-564E5E1D2977}"/>
                </a:ext>
              </a:extLst>
            </p:cNvPr>
            <p:cNvSpPr/>
            <p:nvPr/>
          </p:nvSpPr>
          <p:spPr>
            <a:xfrm>
              <a:off x="1774979" y="390033"/>
              <a:ext cx="1405580" cy="568411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/>
                <a:t>EePrmDb</a:t>
              </a:r>
              <a:endParaRPr lang="en-US" sz="1200" dirty="0"/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D864B1DF-6CCE-2B41-AFF1-1EBFBD07867C}"/>
                </a:ext>
              </a:extLst>
            </p:cNvPr>
            <p:cNvSpPr/>
            <p:nvPr/>
          </p:nvSpPr>
          <p:spPr>
            <a:xfrm>
              <a:off x="304525" y="995628"/>
              <a:ext cx="1414848" cy="568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GT1 CDH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2E47EC87-7228-7D41-A69E-D6C1EEFA5DED}"/>
                </a:ext>
              </a:extLst>
            </p:cNvPr>
            <p:cNvSpPr/>
            <p:nvPr/>
          </p:nvSpPr>
          <p:spPr>
            <a:xfrm>
              <a:off x="304524" y="1586475"/>
              <a:ext cx="1414848" cy="568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Hardware Driver Controller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9A9656F-6013-6243-9E7E-C5C9AD15E929}"/>
                </a:ext>
              </a:extLst>
            </p:cNvPr>
            <p:cNvSpPr txBox="1"/>
            <p:nvPr/>
          </p:nvSpPr>
          <p:spPr>
            <a:xfrm>
              <a:off x="407065" y="96419"/>
              <a:ext cx="26227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ATMEGA DEPLOYMENT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B0B40413-2196-E149-BB0B-4FF38EA14A24}"/>
                </a:ext>
              </a:extLst>
            </p:cNvPr>
            <p:cNvSpPr/>
            <p:nvPr/>
          </p:nvSpPr>
          <p:spPr>
            <a:xfrm>
              <a:off x="1774979" y="993400"/>
              <a:ext cx="1414848" cy="568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Rate Group Controller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5814541F-8FE7-C249-91AD-ABAFD56B7581}"/>
                </a:ext>
              </a:extLst>
            </p:cNvPr>
            <p:cNvSpPr/>
            <p:nvPr/>
          </p:nvSpPr>
          <p:spPr>
            <a:xfrm>
              <a:off x="1770345" y="1586475"/>
              <a:ext cx="1414848" cy="568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/>
                <a:t>Deployables</a:t>
              </a:r>
              <a:endParaRPr lang="en-US" sz="1200" dirty="0"/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E12E6118-D433-4E4D-8089-D67E2C652C10}"/>
                </a:ext>
              </a:extLst>
            </p:cNvPr>
            <p:cNvSpPr/>
            <p:nvPr/>
          </p:nvSpPr>
          <p:spPr>
            <a:xfrm>
              <a:off x="303579" y="2182569"/>
              <a:ext cx="1414848" cy="568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Condensed Coms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97C28D7B-C9BA-7849-BF6F-2DE36536C5A2}"/>
                </a:ext>
              </a:extLst>
            </p:cNvPr>
            <p:cNvSpPr/>
            <p:nvPr/>
          </p:nvSpPr>
          <p:spPr>
            <a:xfrm>
              <a:off x="1770345" y="2190946"/>
              <a:ext cx="1414848" cy="568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GT1 Sensors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4BDF3F6F-B8D8-354B-90AC-A01549639702}"/>
                </a:ext>
              </a:extLst>
            </p:cNvPr>
            <p:cNvSpPr/>
            <p:nvPr/>
          </p:nvSpPr>
          <p:spPr>
            <a:xfrm>
              <a:off x="321815" y="2771724"/>
              <a:ext cx="1414848" cy="568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State Machine Controller</a:t>
              </a: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D27AFA84-7E0F-BA43-A681-DB2E76D5D83D}"/>
                </a:ext>
              </a:extLst>
            </p:cNvPr>
            <p:cNvSpPr/>
            <p:nvPr/>
          </p:nvSpPr>
          <p:spPr>
            <a:xfrm>
              <a:off x="1782906" y="2784022"/>
              <a:ext cx="1414848" cy="568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Beacon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D1400A40-6812-D343-BF99-729999BBCAAC}"/>
                </a:ext>
              </a:extLst>
            </p:cNvPr>
            <p:cNvSpPr/>
            <p:nvPr/>
          </p:nvSpPr>
          <p:spPr>
            <a:xfrm>
              <a:off x="321815" y="3383545"/>
              <a:ext cx="1414848" cy="568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Shift Register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3D6D6D6C-1990-5847-81E7-E776FBCE7676}"/>
                </a:ext>
              </a:extLst>
            </p:cNvPr>
            <p:cNvSpPr/>
            <p:nvPr/>
          </p:nvSpPr>
          <p:spPr>
            <a:xfrm>
              <a:off x="1765711" y="3377097"/>
              <a:ext cx="1414848" cy="56841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/>
                <a:t>ATmega</a:t>
              </a:r>
              <a:r>
                <a:rPr lang="en-US" sz="1200" dirty="0"/>
                <a:t> Robot</a:t>
              </a:r>
            </a:p>
          </p:txBody>
        </p:sp>
      </p:grpSp>
      <p:pic>
        <p:nvPicPr>
          <p:cNvPr id="22" name="Picture 2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4CA602F-E185-D842-8AFD-E29416FF7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1604" y="3996358"/>
            <a:ext cx="4151971" cy="276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023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6A601C-F7AC-0C4F-9F21-FDFB1BAE4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Mission Background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202EF4-BE1D-8146-9846-177F3B789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316173"/>
            <a:ext cx="5591175" cy="4427401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rgbClr val="003057"/>
                </a:solidFill>
              </a:rPr>
              <a:t>First in a series of 4 1U CubeSats</a:t>
            </a:r>
          </a:p>
          <a:p>
            <a:r>
              <a:rPr lang="en-US" dirty="0">
                <a:solidFill>
                  <a:srgbClr val="003057"/>
                </a:solidFill>
              </a:rPr>
              <a:t>Demonstrates rapid cradle-to-grave lifecycle of a university level CubeSat</a:t>
            </a:r>
          </a:p>
          <a:p>
            <a:r>
              <a:rPr lang="en-US" dirty="0"/>
              <a:t>Timeline</a:t>
            </a:r>
            <a:endParaRPr lang="en-US" dirty="0">
              <a:solidFill>
                <a:srgbClr val="003057"/>
              </a:solidFill>
            </a:endParaRPr>
          </a:p>
          <a:p>
            <a:pPr lvl="1"/>
            <a:r>
              <a:rPr lang="en-US" dirty="0">
                <a:solidFill>
                  <a:srgbClr val="003057"/>
                </a:solidFill>
              </a:rPr>
              <a:t>Development began Aug 2019</a:t>
            </a:r>
          </a:p>
          <a:p>
            <a:pPr lvl="1"/>
            <a:r>
              <a:rPr lang="en-US" dirty="0">
                <a:solidFill>
                  <a:srgbClr val="003057"/>
                </a:solidFill>
              </a:rPr>
              <a:t>COVID-19 stopped all development from Feb 2020-Aug 2020</a:t>
            </a:r>
          </a:p>
          <a:p>
            <a:pPr lvl="1"/>
            <a:r>
              <a:rPr lang="en-US" dirty="0"/>
              <a:t>Delivery in September 2021</a:t>
            </a:r>
          </a:p>
          <a:p>
            <a:pPr lvl="1"/>
            <a:r>
              <a:rPr lang="en-US" dirty="0"/>
              <a:t>Launch on Dec 21st</a:t>
            </a:r>
          </a:p>
          <a:p>
            <a:pPr lvl="1"/>
            <a:r>
              <a:rPr lang="en-US" dirty="0">
                <a:solidFill>
                  <a:srgbClr val="003057"/>
                </a:solidFill>
              </a:rPr>
              <a:t>Deployment on Feb 3rd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7FF7DA-CEA6-C049-BBF2-420588E40C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8413" y="1608137"/>
            <a:ext cx="5462587" cy="364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16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95DAEA5-6545-964C-9D5B-E32F44284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Agenda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921231-F76F-9C4D-85F8-96525AB67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323474"/>
            <a:ext cx="5276850" cy="448836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3057"/>
                </a:solidFill>
              </a:rPr>
              <a:t>Flight Software</a:t>
            </a:r>
          </a:p>
          <a:p>
            <a:r>
              <a:rPr lang="en-US" dirty="0"/>
              <a:t>Communications </a:t>
            </a:r>
          </a:p>
          <a:p>
            <a:r>
              <a:rPr lang="en-US" dirty="0">
                <a:solidFill>
                  <a:srgbClr val="003057"/>
                </a:solidFill>
              </a:rPr>
              <a:t>Mission Operations </a:t>
            </a:r>
          </a:p>
        </p:txBody>
      </p:sp>
      <p:pic>
        <p:nvPicPr>
          <p:cNvPr id="7" name="Picture 6" descr="A picture containing indoor, wall, shelf, computer&#10;&#10;Description automatically generated">
            <a:extLst>
              <a:ext uri="{FF2B5EF4-FFF2-40B4-BE49-F238E27FC236}">
                <a16:creationId xmlns:a16="http://schemas.microsoft.com/office/drawing/2014/main" id="{BE8CB0E7-6E6E-6740-A924-AA1BF5DCB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48185"/>
            <a:ext cx="5548839" cy="416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212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370D4B-5B47-7441-8DF5-21D0300A34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NASA Jet Propulsion Laboratory released </a:t>
            </a:r>
            <a:r>
              <a:rPr lang="en-US" dirty="0" err="1"/>
              <a:t>Fprime</a:t>
            </a:r>
            <a:r>
              <a:rPr lang="en-US" dirty="0"/>
              <a:t> in late 2018</a:t>
            </a:r>
          </a:p>
          <a:p>
            <a:r>
              <a:rPr lang="en-US" dirty="0"/>
              <a:t>Core features:</a:t>
            </a:r>
          </a:p>
          <a:p>
            <a:pPr lvl="1"/>
            <a:r>
              <a:rPr lang="en-US" dirty="0"/>
              <a:t>Reusability </a:t>
            </a:r>
          </a:p>
          <a:p>
            <a:pPr lvl="1"/>
            <a:r>
              <a:rPr lang="en-US" dirty="0"/>
              <a:t>Rapid Development</a:t>
            </a:r>
          </a:p>
          <a:p>
            <a:pPr lvl="1"/>
            <a:r>
              <a:rPr lang="en-US" dirty="0"/>
              <a:t>Portability</a:t>
            </a:r>
          </a:p>
          <a:p>
            <a:pPr lvl="1"/>
            <a:r>
              <a:rPr lang="en-US" dirty="0"/>
              <a:t>High Performance</a:t>
            </a:r>
          </a:p>
          <a:p>
            <a:pPr lvl="1"/>
            <a:r>
              <a:rPr lang="en-US" dirty="0"/>
              <a:t>Analyzability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0CE255-4469-5641-9281-E811E66BE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Flight Software: Architecture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33156A35-B4BE-3144-B430-F0AC25362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971" y="2703692"/>
            <a:ext cx="6866440" cy="9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746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0406BB-A8DF-BD45-B23A-ACF111B31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Flight Software: Design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8260AF-0791-A44C-9CA7-5F5125550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5484"/>
            <a:ext cx="11430000" cy="528691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GOAL: Design a FSW framework that was forward looking(reusable and modular) while meeting current requirements </a:t>
            </a:r>
          </a:p>
          <a:p>
            <a:r>
              <a:rPr lang="en-US" dirty="0"/>
              <a:t>Minimalistic approach</a:t>
            </a:r>
          </a:p>
          <a:p>
            <a:pPr lvl="1"/>
            <a:r>
              <a:rPr lang="en-US" dirty="0"/>
              <a:t>Only one payload: ROBOT Repeater </a:t>
            </a:r>
          </a:p>
          <a:p>
            <a:pPr lvl="2"/>
            <a:r>
              <a:rPr lang="en-US" dirty="0"/>
              <a:t>Widely known exchange used by Amateur Radio Operators around the world</a:t>
            </a:r>
          </a:p>
          <a:p>
            <a:pPr lvl="1"/>
            <a:r>
              <a:rPr lang="en-US" dirty="0"/>
              <a:t>All other components were for CDH, ACS, COMS, and Internal Health Monitoring</a:t>
            </a:r>
          </a:p>
          <a:p>
            <a:r>
              <a:rPr lang="en-US" dirty="0"/>
              <a:t>Two microprocessors </a:t>
            </a:r>
          </a:p>
          <a:p>
            <a:pPr lvl="1"/>
            <a:r>
              <a:rPr lang="en-US" u="sng" dirty="0" err="1"/>
              <a:t>ATmega</a:t>
            </a:r>
            <a:r>
              <a:rPr lang="en-US" u="sng" dirty="0"/>
              <a:t> 128</a:t>
            </a:r>
            <a:r>
              <a:rPr lang="en-US" dirty="0"/>
              <a:t>: Main processor that performs communication &amp; command and data handling tasks</a:t>
            </a:r>
          </a:p>
          <a:p>
            <a:pPr lvl="2"/>
            <a:r>
              <a:rPr lang="en-US" dirty="0" err="1"/>
              <a:t>Baremetal</a:t>
            </a:r>
            <a:r>
              <a:rPr lang="en-US" dirty="0"/>
              <a:t> OS</a:t>
            </a:r>
          </a:p>
          <a:p>
            <a:pPr lvl="1"/>
            <a:r>
              <a:rPr lang="en-US" u="sng" dirty="0"/>
              <a:t>Onion Omega: </a:t>
            </a:r>
            <a:r>
              <a:rPr lang="en-US" dirty="0"/>
              <a:t> Secondary processor that controls attitude control algorithm and handles the software payload</a:t>
            </a:r>
          </a:p>
          <a:p>
            <a:pPr lvl="2"/>
            <a:r>
              <a:rPr lang="en-US" dirty="0"/>
              <a:t>Linux OS</a:t>
            </a:r>
          </a:p>
          <a:p>
            <a:pPr lvl="2"/>
            <a:r>
              <a:rPr lang="en-US" dirty="0"/>
              <a:t>Technology demonstration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97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F8810F0-F889-524E-8FB1-FABAE5EA7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5485"/>
            <a:ext cx="11430000" cy="5151448"/>
          </a:xfrm>
        </p:spPr>
        <p:txBody>
          <a:bodyPr>
            <a:normAutofit/>
          </a:bodyPr>
          <a:lstStyle/>
          <a:p>
            <a:r>
              <a:rPr lang="en-US" dirty="0"/>
              <a:t>Lack of </a:t>
            </a:r>
            <a:r>
              <a:rPr lang="en-US" dirty="0" err="1"/>
              <a:t>Fprime</a:t>
            </a:r>
            <a:r>
              <a:rPr lang="en-US" dirty="0"/>
              <a:t> documentation</a:t>
            </a:r>
          </a:p>
          <a:p>
            <a:pPr lvl="1"/>
            <a:r>
              <a:rPr lang="en-US" dirty="0"/>
              <a:t>Newly released framework</a:t>
            </a:r>
          </a:p>
          <a:p>
            <a:pPr lvl="1"/>
            <a:r>
              <a:rPr lang="en-US" dirty="0"/>
              <a:t>Public adoption was low</a:t>
            </a:r>
          </a:p>
          <a:p>
            <a:pPr lvl="1"/>
            <a:r>
              <a:rPr lang="en-US" dirty="0"/>
              <a:t>Learning curve was steep</a:t>
            </a:r>
          </a:p>
          <a:p>
            <a:r>
              <a:rPr lang="en-US" dirty="0"/>
              <a:t>Limited time</a:t>
            </a:r>
          </a:p>
          <a:p>
            <a:r>
              <a:rPr lang="en-US" dirty="0"/>
              <a:t>Limitations of processor </a:t>
            </a:r>
          </a:p>
          <a:p>
            <a:pPr lvl="1"/>
            <a:r>
              <a:rPr lang="en-US" dirty="0"/>
              <a:t>Atmega128: 8-bit AVR based microcontroller </a:t>
            </a:r>
          </a:p>
          <a:p>
            <a:pPr lvl="1"/>
            <a:r>
              <a:rPr lang="en-US" dirty="0"/>
              <a:t>128 KB of of program memory</a:t>
            </a:r>
          </a:p>
          <a:p>
            <a:r>
              <a:rPr lang="en-US" dirty="0"/>
              <a:t>Lack of software experience </a:t>
            </a:r>
          </a:p>
          <a:p>
            <a:pPr lvl="1"/>
            <a:r>
              <a:rPr lang="en-US" dirty="0"/>
              <a:t>Team ranged from 4-7 people </a:t>
            </a:r>
          </a:p>
          <a:p>
            <a:pPr lvl="1"/>
            <a:r>
              <a:rPr lang="en-US" dirty="0"/>
              <a:t>Almost exclusively ‘amateur’ programmers (including myself)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180A85-C858-6440-933E-97DAB8261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Flight Software: Constraints</a:t>
            </a:r>
          </a:p>
        </p:txBody>
      </p:sp>
    </p:spTree>
    <p:extLst>
      <p:ext uri="{BB962C8B-B14F-4D97-AF65-F5344CB8AC3E}">
        <p14:creationId xmlns:p14="http://schemas.microsoft.com/office/powerpoint/2010/main" val="3471768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013887-EB09-6C45-AF59-765D293EB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2157" y="1347842"/>
            <a:ext cx="5122333" cy="4731725"/>
          </a:xfrm>
        </p:spPr>
        <p:txBody>
          <a:bodyPr>
            <a:normAutofit fontScale="92500"/>
          </a:bodyPr>
          <a:lstStyle/>
          <a:p>
            <a:r>
              <a:rPr lang="en-US" dirty="0"/>
              <a:t>5 major areas of development</a:t>
            </a:r>
          </a:p>
          <a:p>
            <a:pPr lvl="1"/>
            <a:r>
              <a:rPr lang="en-US" dirty="0"/>
              <a:t>COMS</a:t>
            </a:r>
          </a:p>
          <a:p>
            <a:pPr lvl="2"/>
            <a:r>
              <a:rPr lang="en-US" dirty="0"/>
              <a:t>KISS and AX.25 Protocol</a:t>
            </a:r>
          </a:p>
          <a:p>
            <a:pPr lvl="2"/>
            <a:r>
              <a:rPr lang="en-US" dirty="0"/>
              <a:t>Beacon TLM</a:t>
            </a:r>
          </a:p>
          <a:p>
            <a:pPr lvl="1"/>
            <a:r>
              <a:rPr lang="en-US" dirty="0"/>
              <a:t>State Machine</a:t>
            </a:r>
          </a:p>
          <a:p>
            <a:pPr lvl="1"/>
            <a:r>
              <a:rPr lang="en-US" dirty="0" err="1"/>
              <a:t>Misc</a:t>
            </a:r>
            <a:r>
              <a:rPr lang="en-US" dirty="0"/>
              <a:t> Components</a:t>
            </a:r>
          </a:p>
          <a:p>
            <a:pPr lvl="2"/>
            <a:r>
              <a:rPr lang="en-US" dirty="0"/>
              <a:t>Sensors and Actuators </a:t>
            </a:r>
          </a:p>
          <a:p>
            <a:pPr lvl="2"/>
            <a:r>
              <a:rPr lang="en-US" dirty="0"/>
              <a:t>Software Payload</a:t>
            </a:r>
          </a:p>
          <a:p>
            <a:pPr lvl="2"/>
            <a:r>
              <a:rPr lang="en-US" dirty="0"/>
              <a:t>CDH </a:t>
            </a:r>
          </a:p>
          <a:p>
            <a:pPr lvl="1"/>
            <a:r>
              <a:rPr lang="en-US" dirty="0"/>
              <a:t>ACS</a:t>
            </a:r>
          </a:p>
          <a:p>
            <a:pPr lvl="2"/>
            <a:r>
              <a:rPr lang="en-US" dirty="0"/>
              <a:t>B Dot Controller</a:t>
            </a:r>
          </a:p>
          <a:p>
            <a:pPr lvl="1"/>
            <a:r>
              <a:rPr lang="en-US" dirty="0"/>
              <a:t>Inter Processor Communication</a:t>
            </a:r>
          </a:p>
          <a:p>
            <a:pPr lvl="2"/>
            <a:r>
              <a:rPr lang="en-US" dirty="0"/>
              <a:t>’Hub’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83F6E5-CD39-7F4E-B262-605BF20FF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124" y="0"/>
            <a:ext cx="11430000" cy="1014761"/>
          </a:xfrm>
        </p:spPr>
        <p:txBody>
          <a:bodyPr/>
          <a:lstStyle/>
          <a:p>
            <a:r>
              <a:rPr lang="en-US" dirty="0"/>
              <a:t>Flight Software: Development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DDE59FA-1E9A-384D-89FE-3E23E0FEECE3}"/>
              </a:ext>
            </a:extLst>
          </p:cNvPr>
          <p:cNvSpPr/>
          <p:nvPr/>
        </p:nvSpPr>
        <p:spPr>
          <a:xfrm>
            <a:off x="50411" y="1014761"/>
            <a:ext cx="3225113" cy="57107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BB9B8F0-11A5-9144-AF99-45A5F675AE7F}"/>
              </a:ext>
            </a:extLst>
          </p:cNvPr>
          <p:cNvSpPr/>
          <p:nvPr/>
        </p:nvSpPr>
        <p:spPr>
          <a:xfrm>
            <a:off x="241536" y="1314916"/>
            <a:ext cx="691978" cy="56841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Assert Reset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2FC1697-1DDA-1744-8944-744636B41BC2}"/>
              </a:ext>
            </a:extLst>
          </p:cNvPr>
          <p:cNvSpPr/>
          <p:nvPr/>
        </p:nvSpPr>
        <p:spPr>
          <a:xfrm>
            <a:off x="964406" y="1314915"/>
            <a:ext cx="691978" cy="56841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err="1"/>
              <a:t>EePrmDb</a:t>
            </a:r>
            <a:endParaRPr lang="en-US" sz="1050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63A735C-62D3-8648-BF6E-F958D8F65EA5}"/>
              </a:ext>
            </a:extLst>
          </p:cNvPr>
          <p:cNvSpPr/>
          <p:nvPr/>
        </p:nvSpPr>
        <p:spPr>
          <a:xfrm>
            <a:off x="1702722" y="1314914"/>
            <a:ext cx="691978" cy="56841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0" dirty="0"/>
              <a:t>Hardware Rate Driver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6E13A4E-0EA6-CD40-B864-1C41FD5C0C69}"/>
              </a:ext>
            </a:extLst>
          </p:cNvPr>
          <p:cNvSpPr/>
          <p:nvPr/>
        </p:nvSpPr>
        <p:spPr>
          <a:xfrm>
            <a:off x="2425592" y="1314913"/>
            <a:ext cx="691978" cy="56841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Active Rate Group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9ED0D7E-EB6A-4747-9B16-81271D19E5BD}"/>
              </a:ext>
            </a:extLst>
          </p:cNvPr>
          <p:cNvSpPr/>
          <p:nvPr/>
        </p:nvSpPr>
        <p:spPr>
          <a:xfrm>
            <a:off x="241536" y="1904301"/>
            <a:ext cx="691978" cy="56841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Active Logger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B353D65-1ED4-DA44-8C2B-C95D62154D57}"/>
              </a:ext>
            </a:extLst>
          </p:cNvPr>
          <p:cNvSpPr/>
          <p:nvPr/>
        </p:nvSpPr>
        <p:spPr>
          <a:xfrm>
            <a:off x="956683" y="1904301"/>
            <a:ext cx="691978" cy="56841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Active Rate Group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EE10E74-FC38-3845-B2EF-D7275B943431}"/>
              </a:ext>
            </a:extLst>
          </p:cNvPr>
          <p:cNvSpPr/>
          <p:nvPr/>
        </p:nvSpPr>
        <p:spPr>
          <a:xfrm>
            <a:off x="1702722" y="1904301"/>
            <a:ext cx="691978" cy="56841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/>
              <a:t>CMD Dispatcher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FC40969-BA99-0841-9DC8-ECDB3B135EAB}"/>
              </a:ext>
            </a:extLst>
          </p:cNvPr>
          <p:cNvSpPr/>
          <p:nvPr/>
        </p:nvSpPr>
        <p:spPr>
          <a:xfrm>
            <a:off x="2425592" y="1904298"/>
            <a:ext cx="691978" cy="56841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"/>
              <a:t>Ground Interface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BC75659-62C1-724D-A1F1-8D2B193892D0}"/>
              </a:ext>
            </a:extLst>
          </p:cNvPr>
          <p:cNvSpPr/>
          <p:nvPr/>
        </p:nvSpPr>
        <p:spPr>
          <a:xfrm>
            <a:off x="241536" y="2493686"/>
            <a:ext cx="691978" cy="56841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Rate Group Driver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9800998-D4D4-BB4E-9AB9-4A717D8BAFC6}"/>
              </a:ext>
            </a:extLst>
          </p:cNvPr>
          <p:cNvSpPr/>
          <p:nvPr/>
        </p:nvSpPr>
        <p:spPr>
          <a:xfrm>
            <a:off x="956683" y="2493686"/>
            <a:ext cx="691978" cy="56841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err="1"/>
              <a:t>Tlm</a:t>
            </a:r>
            <a:r>
              <a:rPr lang="en-US" sz="1050"/>
              <a:t> Chan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C7A7B5C-2F80-A44E-923B-6DB8B77372A2}"/>
              </a:ext>
            </a:extLst>
          </p:cNvPr>
          <p:cNvSpPr/>
          <p:nvPr/>
        </p:nvSpPr>
        <p:spPr>
          <a:xfrm>
            <a:off x="1702722" y="2493686"/>
            <a:ext cx="691978" cy="56841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Linux Time</a:t>
            </a:r>
            <a:r>
              <a:rPr lang="en-US" sz="750"/>
              <a:t> 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2468E19-8FEB-6344-BBD2-1A64F820E4CF}"/>
              </a:ext>
            </a:extLst>
          </p:cNvPr>
          <p:cNvSpPr/>
          <p:nvPr/>
        </p:nvSpPr>
        <p:spPr>
          <a:xfrm>
            <a:off x="2425592" y="2493683"/>
            <a:ext cx="691978" cy="56841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" err="1"/>
              <a:t>ATmega</a:t>
            </a:r>
            <a:r>
              <a:rPr lang="en-US" sz="850"/>
              <a:t> GPIO Driver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D5B431A-42D4-D640-B21C-26D2CC7C8052}"/>
              </a:ext>
            </a:extLst>
          </p:cNvPr>
          <p:cNvSpPr/>
          <p:nvPr/>
        </p:nvSpPr>
        <p:spPr>
          <a:xfrm>
            <a:off x="241536" y="3083071"/>
            <a:ext cx="691978" cy="56841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err="1"/>
              <a:t>ATmega</a:t>
            </a:r>
            <a:r>
              <a:rPr lang="en-US" sz="800"/>
              <a:t> Internal ADC Driver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C68C3FB-56DE-D240-8B99-1BB013A20373}"/>
              </a:ext>
            </a:extLst>
          </p:cNvPr>
          <p:cNvSpPr/>
          <p:nvPr/>
        </p:nvSpPr>
        <p:spPr>
          <a:xfrm>
            <a:off x="956683" y="3083071"/>
            <a:ext cx="691978" cy="56841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err="1"/>
              <a:t>ATmega</a:t>
            </a:r>
            <a:r>
              <a:rPr lang="en-US" sz="900"/>
              <a:t> Serial Driver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6D5CBD8-8E20-4643-BA3B-8F47A7ACADDC}"/>
              </a:ext>
            </a:extLst>
          </p:cNvPr>
          <p:cNvSpPr/>
          <p:nvPr/>
        </p:nvSpPr>
        <p:spPr>
          <a:xfrm>
            <a:off x="1702722" y="3083071"/>
            <a:ext cx="691978" cy="56841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/>
              <a:t>Deplo-yables</a:t>
            </a:r>
            <a:endParaRPr lang="en-US" sz="1000" dirty="0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C8FAC3D-664C-D743-8BE1-A0DBDF75E2F0}"/>
              </a:ext>
            </a:extLst>
          </p:cNvPr>
          <p:cNvSpPr/>
          <p:nvPr/>
        </p:nvSpPr>
        <p:spPr>
          <a:xfrm>
            <a:off x="2425592" y="3083068"/>
            <a:ext cx="691978" cy="56841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"/>
              <a:t>Magnet-</a:t>
            </a:r>
            <a:r>
              <a:rPr lang="en-US" sz="850" err="1"/>
              <a:t>ometer</a:t>
            </a:r>
            <a:endParaRPr lang="en-US" sz="850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7E4CE7B-8251-9C41-88EE-D77C141542EE}"/>
              </a:ext>
            </a:extLst>
          </p:cNvPr>
          <p:cNvSpPr/>
          <p:nvPr/>
        </p:nvSpPr>
        <p:spPr>
          <a:xfrm>
            <a:off x="250803" y="3672456"/>
            <a:ext cx="691978" cy="56841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EPS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A94186A-D7C7-1B4C-AE8B-7A81F2C6FFB4}"/>
              </a:ext>
            </a:extLst>
          </p:cNvPr>
          <p:cNvSpPr/>
          <p:nvPr/>
        </p:nvSpPr>
        <p:spPr>
          <a:xfrm>
            <a:off x="965950" y="3672456"/>
            <a:ext cx="691978" cy="56841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err="1"/>
              <a:t>Thermis</a:t>
            </a:r>
            <a:r>
              <a:rPr lang="en-US" sz="900"/>
              <a:t>-tor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8EC7DAED-4AF7-EC4F-AB06-B25ABD0C1B3C}"/>
              </a:ext>
            </a:extLst>
          </p:cNvPr>
          <p:cNvSpPr/>
          <p:nvPr/>
        </p:nvSpPr>
        <p:spPr>
          <a:xfrm>
            <a:off x="1711989" y="3672456"/>
            <a:ext cx="691978" cy="56841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err="1"/>
              <a:t>Magne</a:t>
            </a:r>
            <a:r>
              <a:rPr lang="en-US" sz="1000"/>
              <a:t>-torquer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2D7F255-CD96-7A49-8AA7-C91DF2E00155}"/>
              </a:ext>
            </a:extLst>
          </p:cNvPr>
          <p:cNvSpPr/>
          <p:nvPr/>
        </p:nvSpPr>
        <p:spPr>
          <a:xfrm>
            <a:off x="2434859" y="3672453"/>
            <a:ext cx="691978" cy="56841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"/>
              <a:t>State Machine Driver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8CAD4E16-77FA-3B4C-87A4-D7E1F9679020}"/>
              </a:ext>
            </a:extLst>
          </p:cNvPr>
          <p:cNvSpPr/>
          <p:nvPr/>
        </p:nvSpPr>
        <p:spPr>
          <a:xfrm>
            <a:off x="250803" y="4282815"/>
            <a:ext cx="691978" cy="56841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/>
              <a:t>Startup Timeout State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A88F3CB0-16D2-B343-8ABF-132FE2A60B24}"/>
              </a:ext>
            </a:extLst>
          </p:cNvPr>
          <p:cNvSpPr/>
          <p:nvPr/>
        </p:nvSpPr>
        <p:spPr>
          <a:xfrm>
            <a:off x="965950" y="4282815"/>
            <a:ext cx="691978" cy="56841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/>
              <a:t>Deploy State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182E01F-9DD5-DC44-9D21-293087892645}"/>
              </a:ext>
            </a:extLst>
          </p:cNvPr>
          <p:cNvSpPr/>
          <p:nvPr/>
        </p:nvSpPr>
        <p:spPr>
          <a:xfrm>
            <a:off x="1711989" y="4282815"/>
            <a:ext cx="691978" cy="56841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Safe State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A0E73199-6E04-A548-99EF-56703924DD64}"/>
              </a:ext>
            </a:extLst>
          </p:cNvPr>
          <p:cNvSpPr/>
          <p:nvPr/>
        </p:nvSpPr>
        <p:spPr>
          <a:xfrm>
            <a:off x="2434859" y="4282812"/>
            <a:ext cx="691978" cy="56841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"/>
              <a:t>Steady State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5288AC1-D62B-E041-99C1-9064788C8798}"/>
              </a:ext>
            </a:extLst>
          </p:cNvPr>
          <p:cNvSpPr/>
          <p:nvPr/>
        </p:nvSpPr>
        <p:spPr>
          <a:xfrm>
            <a:off x="250803" y="4870735"/>
            <a:ext cx="691978" cy="56841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/>
              <a:t>Payload Active State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8831A94E-7A44-2346-B3D7-3D714DE0CB4F}"/>
              </a:ext>
            </a:extLst>
          </p:cNvPr>
          <p:cNvSpPr/>
          <p:nvPr/>
        </p:nvSpPr>
        <p:spPr>
          <a:xfrm>
            <a:off x="965950" y="4870735"/>
            <a:ext cx="691978" cy="56841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err="1"/>
              <a:t>OpenLST</a:t>
            </a:r>
            <a:r>
              <a:rPr lang="en-US" sz="800"/>
              <a:t> Driver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AB635632-8317-1A46-A2D5-AC63403A6488}"/>
              </a:ext>
            </a:extLst>
          </p:cNvPr>
          <p:cNvSpPr/>
          <p:nvPr/>
        </p:nvSpPr>
        <p:spPr>
          <a:xfrm>
            <a:off x="1711989" y="4870735"/>
            <a:ext cx="691978" cy="56841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KISS 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8F0BD169-5851-2D41-94F8-A55785227E76}"/>
              </a:ext>
            </a:extLst>
          </p:cNvPr>
          <p:cNvSpPr/>
          <p:nvPr/>
        </p:nvSpPr>
        <p:spPr>
          <a:xfrm>
            <a:off x="2434859" y="4870732"/>
            <a:ext cx="691978" cy="56841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"/>
              <a:t>AX.25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D25BDD3D-9006-7448-83DF-FF4DF6573A90}"/>
              </a:ext>
            </a:extLst>
          </p:cNvPr>
          <p:cNvSpPr/>
          <p:nvPr/>
        </p:nvSpPr>
        <p:spPr>
          <a:xfrm>
            <a:off x="250803" y="5458655"/>
            <a:ext cx="691978" cy="56841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err="1"/>
              <a:t>Authen-ticator</a:t>
            </a:r>
            <a:endParaRPr lang="en-US" sz="1000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E2C57D54-A85C-F947-B9FF-FEA2B3CF1088}"/>
              </a:ext>
            </a:extLst>
          </p:cNvPr>
          <p:cNvSpPr/>
          <p:nvPr/>
        </p:nvSpPr>
        <p:spPr>
          <a:xfrm>
            <a:off x="965950" y="5458655"/>
            <a:ext cx="691978" cy="56841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/>
              <a:t>Shift Register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FF01AFC-3201-1A40-A869-2571FE11B57D}"/>
              </a:ext>
            </a:extLst>
          </p:cNvPr>
          <p:cNvSpPr/>
          <p:nvPr/>
        </p:nvSpPr>
        <p:spPr>
          <a:xfrm>
            <a:off x="1711989" y="5458655"/>
            <a:ext cx="691978" cy="56841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Beacon 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E83E029A-2AF4-A544-8008-862B25879BF7}"/>
              </a:ext>
            </a:extLst>
          </p:cNvPr>
          <p:cNvSpPr/>
          <p:nvPr/>
        </p:nvSpPr>
        <p:spPr>
          <a:xfrm>
            <a:off x="2434859" y="5458652"/>
            <a:ext cx="691978" cy="56841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" dirty="0"/>
              <a:t>OTA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AF6E4A9-CD4F-304F-948F-DBD95A7B5FDD}"/>
              </a:ext>
            </a:extLst>
          </p:cNvPr>
          <p:cNvSpPr/>
          <p:nvPr/>
        </p:nvSpPr>
        <p:spPr>
          <a:xfrm>
            <a:off x="241536" y="6046572"/>
            <a:ext cx="691978" cy="56841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Watch-dog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D60B7320-424C-0346-9BCA-F0637298C66E}"/>
              </a:ext>
            </a:extLst>
          </p:cNvPr>
          <p:cNvSpPr/>
          <p:nvPr/>
        </p:nvSpPr>
        <p:spPr>
          <a:xfrm>
            <a:off x="956683" y="6046572"/>
            <a:ext cx="691978" cy="568411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Hub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E1B0D91-A271-D74B-99C6-4501488B8474}"/>
              </a:ext>
            </a:extLst>
          </p:cNvPr>
          <p:cNvSpPr txBox="1"/>
          <p:nvPr/>
        </p:nvSpPr>
        <p:spPr>
          <a:xfrm>
            <a:off x="385233" y="991873"/>
            <a:ext cx="2622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ATMEGA DEPLOYMENT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08CCFF19-CC11-DC42-B77F-425A756DEE16}"/>
              </a:ext>
            </a:extLst>
          </p:cNvPr>
          <p:cNvSpPr/>
          <p:nvPr/>
        </p:nvSpPr>
        <p:spPr>
          <a:xfrm>
            <a:off x="8916476" y="882698"/>
            <a:ext cx="3225113" cy="57322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209CB67A-6759-BB42-BC48-C1EAC279B994}"/>
              </a:ext>
            </a:extLst>
          </p:cNvPr>
          <p:cNvSpPr/>
          <p:nvPr/>
        </p:nvSpPr>
        <p:spPr>
          <a:xfrm>
            <a:off x="9093079" y="1273120"/>
            <a:ext cx="691978" cy="57745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Active Rate Group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FFD7C6B6-59A6-AA4C-A800-4E4ED20DE9FA}"/>
              </a:ext>
            </a:extLst>
          </p:cNvPr>
          <p:cNvSpPr/>
          <p:nvPr/>
        </p:nvSpPr>
        <p:spPr>
          <a:xfrm>
            <a:off x="9815949" y="1273119"/>
            <a:ext cx="691978" cy="57745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Rate Group Driver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50371D4F-FD1B-514D-8BBB-E90804437352}"/>
              </a:ext>
            </a:extLst>
          </p:cNvPr>
          <p:cNvSpPr/>
          <p:nvPr/>
        </p:nvSpPr>
        <p:spPr>
          <a:xfrm>
            <a:off x="10554265" y="1273118"/>
            <a:ext cx="691978" cy="57745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0"/>
              <a:t>Hardware Rate Driver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147E61AD-D18F-6141-8927-8C6B0A4AAFBE}"/>
              </a:ext>
            </a:extLst>
          </p:cNvPr>
          <p:cNvSpPr/>
          <p:nvPr/>
        </p:nvSpPr>
        <p:spPr>
          <a:xfrm>
            <a:off x="11277135" y="1273117"/>
            <a:ext cx="691978" cy="57745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/>
              <a:t>Ground Interface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798A75CF-A491-C642-8B7D-761AB8D580CE}"/>
              </a:ext>
            </a:extLst>
          </p:cNvPr>
          <p:cNvSpPr/>
          <p:nvPr/>
        </p:nvSpPr>
        <p:spPr>
          <a:xfrm>
            <a:off x="9093079" y="1862505"/>
            <a:ext cx="691978" cy="57745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Time</a:t>
            </a:r>
            <a:r>
              <a:rPr lang="en-US" sz="750"/>
              <a:t> 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E99A97C5-F212-1A45-AEF5-DFFD5C4A7D0D}"/>
              </a:ext>
            </a:extLst>
          </p:cNvPr>
          <p:cNvSpPr/>
          <p:nvPr/>
        </p:nvSpPr>
        <p:spPr>
          <a:xfrm>
            <a:off x="9808226" y="1862505"/>
            <a:ext cx="691978" cy="57745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/>
              <a:t>File Manager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F702AE3E-0D51-C84F-A4F2-E3BC547EC42C}"/>
              </a:ext>
            </a:extLst>
          </p:cNvPr>
          <p:cNvSpPr/>
          <p:nvPr/>
        </p:nvSpPr>
        <p:spPr>
          <a:xfrm>
            <a:off x="10554265" y="1862505"/>
            <a:ext cx="691978" cy="57745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/>
              <a:t>File Downlink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FD0852AA-CE9A-AA41-A2EB-268360283A75}"/>
              </a:ext>
            </a:extLst>
          </p:cNvPr>
          <p:cNvSpPr/>
          <p:nvPr/>
        </p:nvSpPr>
        <p:spPr>
          <a:xfrm>
            <a:off x="11277135" y="1862502"/>
            <a:ext cx="691978" cy="57745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"/>
              <a:t>File Downlink Buffer Manager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DBAD033E-CA1E-6942-BE93-6D213B20066C}"/>
              </a:ext>
            </a:extLst>
          </p:cNvPr>
          <p:cNvSpPr/>
          <p:nvPr/>
        </p:nvSpPr>
        <p:spPr>
          <a:xfrm>
            <a:off x="9093079" y="2451890"/>
            <a:ext cx="691978" cy="57745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Linux Serial Driver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29EF36E0-0B6E-5644-8734-97940296DEE8}"/>
              </a:ext>
            </a:extLst>
          </p:cNvPr>
          <p:cNvSpPr/>
          <p:nvPr/>
        </p:nvSpPr>
        <p:spPr>
          <a:xfrm>
            <a:off x="9808226" y="2451890"/>
            <a:ext cx="691978" cy="577454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Robot File I/O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9C7E4594-E01E-FF42-9021-A93F34761BFE}"/>
              </a:ext>
            </a:extLst>
          </p:cNvPr>
          <p:cNvSpPr/>
          <p:nvPr/>
        </p:nvSpPr>
        <p:spPr>
          <a:xfrm>
            <a:off x="10554265" y="2451890"/>
            <a:ext cx="691978" cy="577454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Robot</a:t>
            </a:r>
            <a:r>
              <a:rPr lang="en-US" sz="750"/>
              <a:t> 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7ABDA338-4463-2445-960C-959D72B80F0E}"/>
              </a:ext>
            </a:extLst>
          </p:cNvPr>
          <p:cNvSpPr/>
          <p:nvPr/>
        </p:nvSpPr>
        <p:spPr>
          <a:xfrm>
            <a:off x="11277135" y="2451887"/>
            <a:ext cx="691978" cy="577454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/>
              <a:t>Robot Response Calculator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FFEA274A-5A58-764B-AE7C-D06831A9B83C}"/>
              </a:ext>
            </a:extLst>
          </p:cNvPr>
          <p:cNvSpPr/>
          <p:nvPr/>
        </p:nvSpPr>
        <p:spPr>
          <a:xfrm>
            <a:off x="9093079" y="3041275"/>
            <a:ext cx="691978" cy="577454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Hub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D7A90454-44E1-0C41-A1DD-E59DD47E8A30}"/>
              </a:ext>
            </a:extLst>
          </p:cNvPr>
          <p:cNvSpPr/>
          <p:nvPr/>
        </p:nvSpPr>
        <p:spPr>
          <a:xfrm>
            <a:off x="9808225" y="3041275"/>
            <a:ext cx="746039" cy="577454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err="1"/>
              <a:t>Bdot</a:t>
            </a:r>
            <a:r>
              <a:rPr lang="en-US" sz="900"/>
              <a:t> Controller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2F4111E4-0C9B-7746-8A5F-B6DDB5A61C34}"/>
              </a:ext>
            </a:extLst>
          </p:cNvPr>
          <p:cNvSpPr/>
          <p:nvPr/>
        </p:nvSpPr>
        <p:spPr>
          <a:xfrm>
            <a:off x="7424402" y="5831219"/>
            <a:ext cx="939112" cy="65855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Core </a:t>
            </a:r>
            <a:r>
              <a:rPr lang="en-US" sz="1050" err="1"/>
              <a:t>Fprime</a:t>
            </a:r>
            <a:r>
              <a:rPr lang="en-US" sz="1050"/>
              <a:t> 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EBF0239B-57F0-2F44-A9FB-02CCB952F5C5}"/>
              </a:ext>
            </a:extLst>
          </p:cNvPr>
          <p:cNvSpPr/>
          <p:nvPr/>
        </p:nvSpPr>
        <p:spPr>
          <a:xfrm>
            <a:off x="3828484" y="5834427"/>
            <a:ext cx="939113" cy="658558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Architecture specific component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B1F7D853-FAB7-E94B-AF80-07D6D49589A4}"/>
              </a:ext>
            </a:extLst>
          </p:cNvPr>
          <p:cNvSpPr/>
          <p:nvPr/>
        </p:nvSpPr>
        <p:spPr>
          <a:xfrm>
            <a:off x="5626443" y="5831219"/>
            <a:ext cx="939113" cy="658558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Shared Component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C1E47BF-EFDB-3B48-A60C-31E3DC1880CF}"/>
              </a:ext>
            </a:extLst>
          </p:cNvPr>
          <p:cNvSpPr txBox="1"/>
          <p:nvPr/>
        </p:nvSpPr>
        <p:spPr>
          <a:xfrm>
            <a:off x="9395818" y="917511"/>
            <a:ext cx="2316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ONION DEPLOYMENT</a:t>
            </a:r>
          </a:p>
        </p:txBody>
      </p:sp>
    </p:spTree>
    <p:extLst>
      <p:ext uri="{BB962C8B-B14F-4D97-AF65-F5344CB8AC3E}">
        <p14:creationId xmlns:p14="http://schemas.microsoft.com/office/powerpoint/2010/main" val="2843765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83F6E5-CD39-7F4E-B262-605BF20FF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Flight Software: Results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9F5DF00-E6BA-6847-9978-8CBED6AAB43B}"/>
              </a:ext>
            </a:extLst>
          </p:cNvPr>
          <p:cNvSpPr/>
          <p:nvPr/>
        </p:nvSpPr>
        <p:spPr>
          <a:xfrm>
            <a:off x="8585887" y="1386584"/>
            <a:ext cx="3225113" cy="43427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767B3D1-1883-534A-8A7A-87795FFF7D53}"/>
              </a:ext>
            </a:extLst>
          </p:cNvPr>
          <p:cNvSpPr/>
          <p:nvPr/>
        </p:nvSpPr>
        <p:spPr>
          <a:xfrm>
            <a:off x="8777012" y="1686739"/>
            <a:ext cx="1414848" cy="55220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Assert Reset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9850D66-47BD-2144-8C8A-E8FBB58D1B48}"/>
              </a:ext>
            </a:extLst>
          </p:cNvPr>
          <p:cNvSpPr/>
          <p:nvPr/>
        </p:nvSpPr>
        <p:spPr>
          <a:xfrm>
            <a:off x="10247466" y="1686739"/>
            <a:ext cx="1405580" cy="55220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/>
              <a:t>EePrmDb</a:t>
            </a:r>
            <a:endParaRPr lang="en-US" sz="1200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13F623E-0964-F64B-91E9-A2720CF38615}"/>
              </a:ext>
            </a:extLst>
          </p:cNvPr>
          <p:cNvSpPr/>
          <p:nvPr/>
        </p:nvSpPr>
        <p:spPr>
          <a:xfrm>
            <a:off x="8776066" y="2277816"/>
            <a:ext cx="1414848" cy="56841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GT1 CDH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DABA03A-8344-8F4E-A759-7D0F49807B23}"/>
              </a:ext>
            </a:extLst>
          </p:cNvPr>
          <p:cNvSpPr/>
          <p:nvPr/>
        </p:nvSpPr>
        <p:spPr>
          <a:xfrm>
            <a:off x="8777011" y="2866971"/>
            <a:ext cx="1414848" cy="56841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Hardware Driver Controller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40FA556-C690-8942-A7CB-B7A14A666C8D}"/>
              </a:ext>
            </a:extLst>
          </p:cNvPr>
          <p:cNvSpPr txBox="1"/>
          <p:nvPr/>
        </p:nvSpPr>
        <p:spPr>
          <a:xfrm>
            <a:off x="8976789" y="1386584"/>
            <a:ext cx="2485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ATMEGA DEPLOYMENT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8E8D8DC0-D175-7F49-876B-A876BE5208ED}"/>
              </a:ext>
            </a:extLst>
          </p:cNvPr>
          <p:cNvSpPr/>
          <p:nvPr/>
        </p:nvSpPr>
        <p:spPr>
          <a:xfrm>
            <a:off x="10247466" y="2273896"/>
            <a:ext cx="1414848" cy="56841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Rate Group Controller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FA6EAF59-1C72-B645-923E-67EA31E10DAF}"/>
              </a:ext>
            </a:extLst>
          </p:cNvPr>
          <p:cNvSpPr/>
          <p:nvPr/>
        </p:nvSpPr>
        <p:spPr>
          <a:xfrm>
            <a:off x="10242832" y="2866971"/>
            <a:ext cx="1414848" cy="56841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/>
              <a:t>Deployables</a:t>
            </a:r>
            <a:endParaRPr lang="en-US" sz="1200" dirty="0"/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D6EB0144-589D-6B4E-958B-A8C5F7D9C672}"/>
              </a:ext>
            </a:extLst>
          </p:cNvPr>
          <p:cNvSpPr/>
          <p:nvPr/>
        </p:nvSpPr>
        <p:spPr>
          <a:xfrm>
            <a:off x="8776066" y="3463065"/>
            <a:ext cx="1414848" cy="56841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Condensed Coms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3615509E-5D62-4C4B-9FEB-69E2D5B2ABA6}"/>
              </a:ext>
            </a:extLst>
          </p:cNvPr>
          <p:cNvSpPr/>
          <p:nvPr/>
        </p:nvSpPr>
        <p:spPr>
          <a:xfrm>
            <a:off x="10242832" y="3455994"/>
            <a:ext cx="1414848" cy="56841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GT1 Sensors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2E550500-D89C-5F40-96B1-11E06D3813FE}"/>
              </a:ext>
            </a:extLst>
          </p:cNvPr>
          <p:cNvSpPr/>
          <p:nvPr/>
        </p:nvSpPr>
        <p:spPr>
          <a:xfrm>
            <a:off x="8776066" y="4052220"/>
            <a:ext cx="1414848" cy="56841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State Machine Controller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F68AAFB6-2CC4-1443-B404-2224DB33C996}"/>
              </a:ext>
            </a:extLst>
          </p:cNvPr>
          <p:cNvSpPr/>
          <p:nvPr/>
        </p:nvSpPr>
        <p:spPr>
          <a:xfrm>
            <a:off x="10247467" y="4064518"/>
            <a:ext cx="1405580" cy="56841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Beacon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619112D0-82AE-7A40-B147-4B5119A9B91D}"/>
              </a:ext>
            </a:extLst>
          </p:cNvPr>
          <p:cNvSpPr/>
          <p:nvPr/>
        </p:nvSpPr>
        <p:spPr>
          <a:xfrm>
            <a:off x="8776066" y="4648314"/>
            <a:ext cx="1414848" cy="56841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Shift Register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76CAF46D-4269-1E40-9189-043DA915EF30}"/>
              </a:ext>
            </a:extLst>
          </p:cNvPr>
          <p:cNvSpPr/>
          <p:nvPr/>
        </p:nvSpPr>
        <p:spPr>
          <a:xfrm>
            <a:off x="10242832" y="4660612"/>
            <a:ext cx="1405580" cy="56841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/>
              <a:t>ATmega</a:t>
            </a:r>
            <a:r>
              <a:rPr lang="en-US" sz="1200" dirty="0"/>
              <a:t> Robot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E24E62CA-CDD4-EE4A-A154-7BD138460A05}"/>
              </a:ext>
            </a:extLst>
          </p:cNvPr>
          <p:cNvSpPr/>
          <p:nvPr/>
        </p:nvSpPr>
        <p:spPr>
          <a:xfrm>
            <a:off x="7458987" y="3722063"/>
            <a:ext cx="939112" cy="65855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Core </a:t>
            </a:r>
            <a:r>
              <a:rPr lang="en-US" sz="1050" dirty="0" err="1"/>
              <a:t>Fprime</a:t>
            </a:r>
            <a:r>
              <a:rPr lang="en-US" sz="1050" dirty="0"/>
              <a:t> 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A2989D61-0919-7040-9CB9-DAAF4A5CE1A1}"/>
              </a:ext>
            </a:extLst>
          </p:cNvPr>
          <p:cNvSpPr/>
          <p:nvPr/>
        </p:nvSpPr>
        <p:spPr>
          <a:xfrm>
            <a:off x="7458987" y="2891786"/>
            <a:ext cx="939113" cy="658558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Architecture specific component</a:t>
            </a:r>
          </a:p>
        </p:txBody>
      </p:sp>
      <p:sp>
        <p:nvSpPr>
          <p:cNvPr id="50" name="Content Placeholder 1">
            <a:extLst>
              <a:ext uri="{FF2B5EF4-FFF2-40B4-BE49-F238E27FC236}">
                <a16:creationId xmlns:a16="http://schemas.microsoft.com/office/drawing/2014/main" id="{7BBFAB98-B5ED-224D-83EB-B448DF3A9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5483"/>
            <a:ext cx="5122333" cy="5441795"/>
          </a:xfrm>
        </p:spPr>
        <p:txBody>
          <a:bodyPr>
            <a:normAutofit/>
          </a:bodyPr>
          <a:lstStyle/>
          <a:p>
            <a:r>
              <a:rPr lang="en-US" dirty="0"/>
              <a:t>Descoped multiple components</a:t>
            </a:r>
          </a:p>
          <a:p>
            <a:pPr lvl="1"/>
            <a:r>
              <a:rPr lang="en-US" dirty="0"/>
              <a:t>The entire Onion Deployment(and thus ACS)</a:t>
            </a:r>
          </a:p>
          <a:p>
            <a:pPr lvl="1"/>
            <a:r>
              <a:rPr lang="en-US" dirty="0"/>
              <a:t>Necessary to overcome time and personnel constraint</a:t>
            </a:r>
          </a:p>
          <a:p>
            <a:r>
              <a:rPr lang="en-US" dirty="0"/>
              <a:t>Condensed multiple components together</a:t>
            </a:r>
          </a:p>
          <a:p>
            <a:pPr lvl="1"/>
            <a:r>
              <a:rPr lang="en-US" dirty="0"/>
              <a:t>Necessary to overcome program memory constraint</a:t>
            </a:r>
          </a:p>
        </p:txBody>
      </p:sp>
    </p:spTree>
    <p:extLst>
      <p:ext uri="{BB962C8B-B14F-4D97-AF65-F5344CB8AC3E}">
        <p14:creationId xmlns:p14="http://schemas.microsoft.com/office/powerpoint/2010/main" val="2602780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013887-EB09-6C45-AF59-765D293EB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5484"/>
            <a:ext cx="11430000" cy="5256753"/>
          </a:xfrm>
        </p:spPr>
        <p:txBody>
          <a:bodyPr/>
          <a:lstStyle/>
          <a:p>
            <a:pPr lvl="1"/>
            <a:r>
              <a:rPr lang="en-US" dirty="0" err="1"/>
              <a:t>OpenLST</a:t>
            </a:r>
            <a:r>
              <a:rPr lang="en-US" dirty="0"/>
              <a:t> Radio</a:t>
            </a:r>
          </a:p>
          <a:p>
            <a:pPr lvl="2"/>
            <a:r>
              <a:rPr lang="en-US" dirty="0"/>
              <a:t>Open source radio by Planet Labs</a:t>
            </a:r>
          </a:p>
          <a:p>
            <a:pPr lvl="2"/>
            <a:r>
              <a:rPr lang="en-US" dirty="0"/>
              <a:t>Custom modified firmware to adhere to KISS and AX.25 radio protocol</a:t>
            </a:r>
          </a:p>
          <a:p>
            <a:pPr marL="457200" lvl="1" indent="0">
              <a:buNone/>
            </a:pPr>
            <a:r>
              <a:rPr lang="en-US" u="sng" dirty="0"/>
              <a:t>Transmit(TX)</a:t>
            </a:r>
          </a:p>
          <a:p>
            <a:pPr lvl="1"/>
            <a:r>
              <a:rPr lang="en-US" dirty="0"/>
              <a:t>SHA-256 encrypted</a:t>
            </a:r>
          </a:p>
          <a:p>
            <a:pPr lvl="1"/>
            <a:r>
              <a:rPr lang="en-US" dirty="0" err="1"/>
              <a:t>Fprime</a:t>
            </a:r>
            <a:r>
              <a:rPr lang="en-US" dirty="0"/>
              <a:t> specific CMD format</a:t>
            </a:r>
          </a:p>
          <a:p>
            <a:pPr marL="457200" lvl="1" indent="0">
              <a:buNone/>
            </a:pPr>
            <a:r>
              <a:rPr lang="en-US" u="sng" dirty="0"/>
              <a:t>Receive(RX)</a:t>
            </a:r>
          </a:p>
          <a:p>
            <a:pPr lvl="1"/>
            <a:r>
              <a:rPr lang="en-US" dirty="0"/>
              <a:t>No encryption</a:t>
            </a:r>
          </a:p>
          <a:p>
            <a:pPr lvl="1"/>
            <a:r>
              <a:rPr lang="en-US" dirty="0"/>
              <a:t>3 beacon packets</a:t>
            </a:r>
          </a:p>
          <a:p>
            <a:pPr lvl="2"/>
            <a:r>
              <a:rPr lang="en-US" dirty="0"/>
              <a:t>Spacecraft Health Data</a:t>
            </a:r>
          </a:p>
          <a:p>
            <a:pPr lvl="2"/>
            <a:r>
              <a:rPr lang="en-US" dirty="0"/>
              <a:t>EPS Health Data</a:t>
            </a:r>
          </a:p>
          <a:p>
            <a:pPr lvl="2"/>
            <a:r>
              <a:rPr lang="en-US" dirty="0"/>
              <a:t>‘Tweet’</a:t>
            </a:r>
          </a:p>
          <a:p>
            <a:pPr lvl="1"/>
            <a:r>
              <a:rPr lang="en-US" dirty="0"/>
              <a:t>ROBOT Repeater </a:t>
            </a:r>
            <a:br>
              <a:rPr lang="en-US" dirty="0"/>
            </a:br>
            <a:r>
              <a:rPr lang="en-US" dirty="0"/>
              <a:t>CQCQCQ msg</a:t>
            </a:r>
          </a:p>
          <a:p>
            <a:pPr lvl="2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83F6E5-CD39-7F4E-B262-605BF20FF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Communications: Overview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5968462-A6C1-BC4D-9704-8FCABCA795D8}"/>
              </a:ext>
            </a:extLst>
          </p:cNvPr>
          <p:cNvGrpSpPr/>
          <p:nvPr/>
        </p:nvGrpSpPr>
        <p:grpSpPr>
          <a:xfrm>
            <a:off x="4303712" y="3729722"/>
            <a:ext cx="3811587" cy="3128277"/>
            <a:chOff x="4303712" y="3729722"/>
            <a:chExt cx="3811587" cy="3128277"/>
          </a:xfrm>
        </p:grpSpPr>
        <p:pic>
          <p:nvPicPr>
            <p:cNvPr id="10" name="Picture 9" descr="Text&#10;&#10;Description automatically generated">
              <a:extLst>
                <a:ext uri="{FF2B5EF4-FFF2-40B4-BE49-F238E27FC236}">
                  <a16:creationId xmlns:a16="http://schemas.microsoft.com/office/drawing/2014/main" id="{53D4E47B-0078-E646-8DA7-101A026510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8235"/>
            <a:stretch/>
          </p:blipFill>
          <p:spPr>
            <a:xfrm>
              <a:off x="4303712" y="3729722"/>
              <a:ext cx="3811587" cy="312827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4932FA0-42A2-1743-8145-11E6568C791E}"/>
                </a:ext>
              </a:extLst>
            </p:cNvPr>
            <p:cNvSpPr txBox="1"/>
            <p:nvPr/>
          </p:nvSpPr>
          <p:spPr>
            <a:xfrm>
              <a:off x="5929313" y="5629275"/>
              <a:ext cx="1871662" cy="1021556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B615D71-F303-FF4C-B5C0-4FA18C3588F5}"/>
              </a:ext>
            </a:extLst>
          </p:cNvPr>
          <p:cNvGrpSpPr/>
          <p:nvPr/>
        </p:nvGrpSpPr>
        <p:grpSpPr>
          <a:xfrm>
            <a:off x="7277100" y="2337890"/>
            <a:ext cx="4533900" cy="2091235"/>
            <a:chOff x="433818" y="0"/>
            <a:chExt cx="4747075" cy="264750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7B8D310-564D-6C42-B75D-4AC60EB7166D}"/>
                </a:ext>
              </a:extLst>
            </p:cNvPr>
            <p:cNvSpPr/>
            <p:nvPr/>
          </p:nvSpPr>
          <p:spPr>
            <a:xfrm>
              <a:off x="433818" y="0"/>
              <a:ext cx="4747075" cy="264750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										         KISS Layer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E82D39B-D74E-2140-9644-AC25E0D8990C}"/>
                </a:ext>
              </a:extLst>
            </p:cNvPr>
            <p:cNvSpPr/>
            <p:nvPr/>
          </p:nvSpPr>
          <p:spPr>
            <a:xfrm>
              <a:off x="563527" y="361507"/>
              <a:ext cx="2926970" cy="192449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137160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AX.25 Layer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991D512-E53C-7741-9E4F-696FB86D869A}"/>
                </a:ext>
              </a:extLst>
            </p:cNvPr>
            <p:cNvSpPr/>
            <p:nvPr/>
          </p:nvSpPr>
          <p:spPr>
            <a:xfrm>
              <a:off x="674089" y="770541"/>
              <a:ext cx="1766859" cy="1106424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R="0" lvl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942567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ATech_PPTtemplate_2021_wide" id="{E85096BA-033B-D848-B268-A76C8AE5D2A4}" vid="{1C4A0A5B-2267-F04A-B00C-3FCDF7CFA02E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Tech_PPTtemplate_2021_wide" id="{E85096BA-033B-D848-B268-A76C8AE5D2A4}" vid="{C86BDF43-62E5-5C4C-BBB8-C9F54843079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3956</TotalTime>
  <Words>1168</Words>
  <Application>Microsoft Macintosh PowerPoint</Application>
  <PresentationFormat>Widescreen</PresentationFormat>
  <Paragraphs>267</Paragraphs>
  <Slides>17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Roboto</vt:lpstr>
      <vt:lpstr>Custom Design</vt:lpstr>
      <vt:lpstr>1_Custom Design</vt:lpstr>
      <vt:lpstr>GT-1: Flight Software Development and Mission Operations</vt:lpstr>
      <vt:lpstr>Mission Background</vt:lpstr>
      <vt:lpstr>Agenda</vt:lpstr>
      <vt:lpstr>Flight Software: Architecture</vt:lpstr>
      <vt:lpstr>Flight Software: Design</vt:lpstr>
      <vt:lpstr>Flight Software: Constraints</vt:lpstr>
      <vt:lpstr>Flight Software: Development</vt:lpstr>
      <vt:lpstr>Flight Software: Results</vt:lpstr>
      <vt:lpstr>Communications: Overview</vt:lpstr>
      <vt:lpstr>Communications: Testing</vt:lpstr>
      <vt:lpstr>Mission Operations: Overview</vt:lpstr>
      <vt:lpstr>Mission Operations: Roadblocks</vt:lpstr>
      <vt:lpstr>Mission Operations: Testing</vt:lpstr>
      <vt:lpstr>Mission Operations: Next Steps</vt:lpstr>
      <vt:lpstr>Lessons Learned</vt:lpstr>
      <vt:lpstr>GT-2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GT-1: The High’s and Low’s of CubeSat Development</dc:title>
  <dc:creator>Arunkumar, Ebenezer</dc:creator>
  <cp:lastModifiedBy>Arunkumar, Ebenezer</cp:lastModifiedBy>
  <cp:revision>1</cp:revision>
  <dcterms:created xsi:type="dcterms:W3CDTF">2022-02-26T21:56:18Z</dcterms:created>
  <dcterms:modified xsi:type="dcterms:W3CDTF">2022-03-01T18:33:24Z</dcterms:modified>
</cp:coreProperties>
</file>