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  <p:sldMasterId id="2147483761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4" r:id="rId4"/>
    <p:sldId id="270" r:id="rId5"/>
    <p:sldId id="301" r:id="rId6"/>
    <p:sldId id="266" r:id="rId7"/>
    <p:sldId id="271" r:id="rId8"/>
    <p:sldId id="274" r:id="rId9"/>
    <p:sldId id="287" r:id="rId10"/>
    <p:sldId id="277" r:id="rId11"/>
    <p:sldId id="283" r:id="rId12"/>
    <p:sldId id="284" r:id="rId13"/>
    <p:sldId id="282" r:id="rId14"/>
    <p:sldId id="285" r:id="rId15"/>
    <p:sldId id="279" r:id="rId16"/>
    <p:sldId id="278" r:id="rId17"/>
    <p:sldId id="267" r:id="rId18"/>
    <p:sldId id="286" r:id="rId19"/>
    <p:sldId id="289" r:id="rId20"/>
    <p:sldId id="290" r:id="rId21"/>
    <p:sldId id="288" r:id="rId22"/>
    <p:sldId id="268" r:id="rId23"/>
    <p:sldId id="295" r:id="rId24"/>
    <p:sldId id="294" r:id="rId25"/>
    <p:sldId id="296" r:id="rId26"/>
    <p:sldId id="291" r:id="rId27"/>
    <p:sldId id="297" r:id="rId28"/>
    <p:sldId id="299" r:id="rId29"/>
    <p:sldId id="300" r:id="rId30"/>
    <p:sldId id="3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D86"/>
    <a:srgbClr val="001A31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86418" autoAdjust="0"/>
  </p:normalViewPr>
  <p:slideViewPr>
    <p:cSldViewPr snapToGrid="0" snapToObjects="1">
      <p:cViewPr varScale="1">
        <p:scale>
          <a:sx n="80" d="100"/>
          <a:sy n="80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96" d="100"/>
          <a:sy n="196" d="100"/>
        </p:scale>
        <p:origin x="2952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2C20C-F571-B749-80C1-A7FA182A65CF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4CD-44AD-7A47-A600-3B8D57960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1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4C6A-6A68-0B46-A3CD-62BC9F9F6683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CF65-BCF3-3343-A615-A188BC2FF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25496" y="4243290"/>
            <a:ext cx="8833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A4F3D70-DAFA-4E13-9264-83EF05B53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40" y="1261872"/>
            <a:ext cx="8522208" cy="2304288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8DB8AE-EEBF-4A49-A6B0-C920EFFF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5440" y="4562856"/>
            <a:ext cx="6193536" cy="13258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sz="1600" i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10C4533-P1-008.png">
            <a:extLst>
              <a:ext uri="{FF2B5EF4-FFF2-40B4-BE49-F238E27FC236}">
                <a16:creationId xmlns:a16="http://schemas.microsoft.com/office/drawing/2014/main" id="{31A3D277-9EE9-42E6-AC1D-AF1462A46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r="1963"/>
          <a:stretch/>
        </p:blipFill>
        <p:spPr>
          <a:xfrm>
            <a:off x="7480" y="822956"/>
            <a:ext cx="3767328" cy="5833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0C61EA-B651-4899-B6AD-0F37B91D2362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249E506F-267E-4188-ADFE-41D0B7C6144A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3184" y="996696"/>
            <a:ext cx="2496312" cy="511149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248" y="996696"/>
            <a:ext cx="7342632" cy="51114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1222989D-2C30-47D8-9B71-45645C30B08E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mmy (do not u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7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17263-30EB-4498-99EF-40A3971B675A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93007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426E9-4E16-4895-B3AC-B39528143823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76098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246970-928D-4B41-809C-0A665DE84188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368304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79A71A-64EC-4E13-8BDF-F6F838D7BE22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4227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4CF8B-A54B-4D10-A6CB-B846802B2E6A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8603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82A97-C814-423A-858A-EE2E1D44F2C0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9920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19255-ADCC-4976-9D99-632FE33C1EC1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MPC for AR&amp;D</a:t>
            </a:r>
          </a:p>
        </p:txBody>
      </p:sp>
    </p:spTree>
    <p:extLst>
      <p:ext uri="{BB962C8B-B14F-4D97-AF65-F5344CB8AC3E}">
        <p14:creationId xmlns:p14="http://schemas.microsoft.com/office/powerpoint/2010/main" val="261369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505AD-A342-4D47-B07C-85F344374D87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MPC for AR&amp;D</a:t>
            </a:r>
          </a:p>
        </p:txBody>
      </p:sp>
    </p:spTree>
    <p:extLst>
      <p:ext uri="{BB962C8B-B14F-4D97-AF65-F5344CB8AC3E}">
        <p14:creationId xmlns:p14="http://schemas.microsoft.com/office/powerpoint/2010/main" val="47058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B922D-F9C4-4D3F-AFFE-A3F26EF603E8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MPC for AR&amp;D</a:t>
            </a:r>
          </a:p>
        </p:txBody>
      </p:sp>
    </p:spTree>
    <p:extLst>
      <p:ext uri="{BB962C8B-B14F-4D97-AF65-F5344CB8AC3E}">
        <p14:creationId xmlns:p14="http://schemas.microsoft.com/office/powerpoint/2010/main" val="355343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AD5B5-CA3C-4E7F-8771-964B9976248C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17899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10223-EA8A-4B79-8C70-3B2FDB1DD119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02395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AA4BD-60E3-4D00-A855-FC7CF4CD03A0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246244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E5BD5-F065-42D5-A3DF-FE0E59734253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27417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1D2B-2653-4527-8C8E-C76B306112A5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53544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C8FAEA-F69E-40A1-B5FF-2A2F3292FC52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345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667512"/>
            <a:ext cx="998524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2139696"/>
            <a:ext cx="4919472" cy="7589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248" y="2898648"/>
            <a:ext cx="4919472" cy="3374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2139696"/>
            <a:ext cx="4919472" cy="7589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2898648"/>
            <a:ext cx="4919472" cy="33741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05BB834F-AB07-4AA1-9E7A-9D795B93D577}" type="datetime1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3EF79D6E-A405-4758-888B-EA460F189C04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62030170-CA36-4062-A649-7FBC16231354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6" y="1746504"/>
            <a:ext cx="5852160" cy="4288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F8497C5-C331-4C9C-877A-FB3460F2D7F1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F8E833-298B-41CA-8B69-D567844F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1098645"/>
            <a:ext cx="3721608" cy="140817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F0B230-C9CC-4A9A-8F51-C7EB0661B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248" y="2673256"/>
            <a:ext cx="3721608" cy="3355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30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21687472-1DA7-4019-8486-B82907C4A2F9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9D4DE-2280-4697-B16D-595A5063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1098645"/>
            <a:ext cx="3721608" cy="140817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F4F18B-9AF1-4383-A45B-3C82B2A18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7336" y="1745128"/>
            <a:ext cx="5852160" cy="4283976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2C247B4-49B6-45B0-8DF6-BE6C5726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248" y="2673256"/>
            <a:ext cx="3721608" cy="3355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8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984248" y="667950"/>
            <a:ext cx="99852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984248" y="2138519"/>
            <a:ext cx="9985248" cy="39876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87D86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70F88-6FDD-4867-A930-3049F9A1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1968"/>
            <a:ext cx="10972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3E1F-C0C8-4218-AEA6-5627D5EA5D34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6BB33-CDF1-4540-AF43-F0DF0E79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547104"/>
            <a:ext cx="604723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5E69-417A-4960-823C-C24113999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547104"/>
            <a:ext cx="1011936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8152-57CC-4CC7-A420-655767E3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9A3453-1921-451E-B886-06BCCA0719D3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82B52-FECD-4E82-9412-AF9FB1935A29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70070-4633-47BA-9D9D-944FC881B376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AR&amp;D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A2E51-8912-4C30-837E-3D3272ABCB31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96EB74-C824-452B-9622-B44FDCDD6324}"/>
              </a:ext>
            </a:extLst>
          </p:cNvPr>
          <p:cNvSpPr/>
          <p:nvPr userDrawn="1"/>
        </p:nvSpPr>
        <p:spPr bwMode="auto">
          <a:xfrm>
            <a:off x="228600" y="5221224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0567-C6DE-4089-B9D5-6313CBE14265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179473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FFFFFF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984248" y="667950"/>
            <a:ext cx="99852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984248" y="2138519"/>
            <a:ext cx="9985248" cy="39876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87D86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70F88-6FDD-4867-A930-3049F9A1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1968"/>
            <a:ext cx="10972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3E1F-C0C8-4218-AEA6-5627D5EA5D34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6BB33-CDF1-4540-AF43-F0DF0E79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547104"/>
            <a:ext cx="604723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5E69-417A-4960-823C-C24113999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547104"/>
            <a:ext cx="1011936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8152-57CC-4CC7-A420-655767E3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9A3453-1921-451E-B886-06BCCA0719D3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82B52-FECD-4E82-9412-AF9FB1935A29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70070-4633-47BA-9D9D-944FC881B376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MPC for AR&amp;D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A2E51-8912-4C30-837E-3D3272ABCB31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0567-C6DE-4089-B9D5-6313CBE14265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6927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FFFFFF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ricstoneking/4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vxgen.com/docs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E481-274C-4872-AFA8-0B4EA7A7E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Implementation of Model Predictive Control for Autonomous Rendezvous and Docking of Small Satellites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C7E04-E1B6-43F1-BD7F-6B6D06A93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SSDL Meeting</a:t>
            </a:r>
          </a:p>
          <a:p>
            <a:endParaRPr lang="en-US" dirty="0"/>
          </a:p>
          <a:p>
            <a:r>
              <a:rPr lang="en-US" dirty="0"/>
              <a:t>Andrew Fear</a:t>
            </a:r>
          </a:p>
          <a:p>
            <a:r>
              <a:rPr lang="en-US" dirty="0"/>
              <a:t>11/2/21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8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31D5-9EDA-407B-873B-A6863BB9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AR&amp;D –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𝑚𝑎𝑥𝑖𝑚𝑢𝑚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r>
                  <a:rPr lang="en-US" dirty="0"/>
                  <a:t>Quadratic Cost</a:t>
                </a:r>
              </a:p>
              <a:p>
                <a:pPr lvl="1"/>
                <a:r>
                  <a:rPr lang="en-US" dirty="0"/>
                  <a:t>Minimizes actuation effort</a:t>
                </a:r>
              </a:p>
              <a:p>
                <a:pPr lvl="1"/>
                <a:r>
                  <a:rPr lang="en-US" dirty="0"/>
                  <a:t>Weights are PSD,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f</a:t>
                </a:r>
                <a:r>
                  <a:rPr lang="en-US" dirty="0"/>
                  <a:t> is solution to Algebraic </a:t>
                </a:r>
                <a:r>
                  <a:rPr lang="en-US" dirty="0" err="1"/>
                  <a:t>Ricatti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5" b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A42C-8C23-4BA4-A413-86651192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99CD-BA8A-42AF-A313-1FAD1957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FF53-9BDA-4A15-B90A-80B9128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779B8-05CC-400C-B1B7-401617CF478A}"/>
              </a:ext>
            </a:extLst>
          </p:cNvPr>
          <p:cNvSpPr/>
          <p:nvPr/>
        </p:nvSpPr>
        <p:spPr>
          <a:xfrm>
            <a:off x="3735294" y="1936376"/>
            <a:ext cx="6263341" cy="15718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31D5-9EDA-407B-873B-A6863BB9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AR&amp;D -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𝑚𝑎𝑥𝑖𝑚𝑢𝑚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A42C-8C23-4BA4-A413-86651192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99CD-BA8A-42AF-A313-1FAD1957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FF53-9BDA-4A15-B90A-80B9128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E1FE5-7274-47E3-A1E1-71C4D497A446}"/>
              </a:ext>
            </a:extLst>
          </p:cNvPr>
          <p:cNvSpPr/>
          <p:nvPr/>
        </p:nvSpPr>
        <p:spPr>
          <a:xfrm>
            <a:off x="5779247" y="3334871"/>
            <a:ext cx="3042024" cy="5020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A9BB-53D8-4BFB-A05E-F03BC27F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AR&amp;D -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A51C5-A18C-497C-9912-EC6854298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Discretized CW equations</a:t>
                </a:r>
              </a:p>
              <a:p>
                <a:pPr lvl="1"/>
                <a:r>
                  <a:rPr lang="en-US" dirty="0"/>
                  <a:t>Impulse invariant discretization</a:t>
                </a:r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36576" indent="0">
                  <a:buNone/>
                </a:pPr>
                <a:endParaRPr lang="en-US" b="0" dirty="0"/>
              </a:p>
              <a:p>
                <a:pPr marL="36576" indent="0">
                  <a:buNone/>
                </a:pPr>
                <a:r>
                  <a:rPr lang="en-US" dirty="0"/>
                  <a:t>Assuming impulsive control, instead of a discretization that uses zero-order hold control.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A51C5-A18C-497C-9912-EC6854298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44E5-FFE1-43C9-BA2A-4F928770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844B3-879B-47B4-B3B2-B837188C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E261-535C-4276-A9EC-E2A98407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3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31D5-9EDA-407B-873B-A6863BB9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AR&amp;D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𝑚𝑎𝑥𝑖𝑚𝑢𝑚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pPr marL="36576" indent="0">
                  <a:buNone/>
                </a:pPr>
                <a:r>
                  <a:rPr lang="en-US" dirty="0"/>
                  <a:t>What if we wanted to ensure docking from a specific direction?</a:t>
                </a:r>
              </a:p>
              <a:p>
                <a:pPr marL="36576" indent="0">
                  <a:buNone/>
                </a:pPr>
                <a:r>
                  <a:rPr lang="en-US" dirty="0"/>
                  <a:t>Can use LOS constraint!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b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A42C-8C23-4BA4-A413-86651192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99CD-BA8A-42AF-A313-1FAD1957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FF53-9BDA-4A15-B90A-80B9128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1C8-8900-4E58-A95E-7A55490D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CCC2B-30D8-4809-9037-405659A5D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Want to stay within a designated cone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𝑐𝑜𝑛𝑒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Will be added as a penalty in the objective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CCC2B-30D8-4809-9037-405659A5D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3058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008D9-1349-40E8-BBB1-44267F17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3E00-0E89-4807-B79B-71AD31C1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2EF6-6066-4961-9165-2BA3979C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A3A5-CFA3-4281-87EB-31D6E5AB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49" y="2982260"/>
            <a:ext cx="4729701" cy="25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31D5-9EDA-407B-873B-A6863BB9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AR&amp;D – With LOS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248" y="2138519"/>
                <a:ext cx="10363140" cy="3987647"/>
              </a:xfrm>
            </p:spPr>
            <p:txBody>
              <a:bodyPr/>
              <a:lstStyle/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𝑐𝑜𝑛𝑒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𝑚𝑎𝑥𝑖𝑚𝑢𝑚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𝑐𝑜𝑛𝑒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248" y="2138519"/>
                <a:ext cx="10363140" cy="39876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A42C-8C23-4BA4-A413-86651192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99CD-BA8A-42AF-A313-1FAD1957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FF53-9BDA-4A15-B90A-80B9128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1B73-302C-4032-AD36-0F306594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Policy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72B92F-E182-4ED2-8ED9-27CE4F7B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 papers use the same MPC formulation for the whole maneuver</a:t>
            </a:r>
          </a:p>
          <a:p>
            <a:pPr lvl="1"/>
            <a:r>
              <a:rPr lang="en-US" dirty="0"/>
              <a:t>Farther out, cone LOS isn’t important</a:t>
            </a:r>
          </a:p>
          <a:p>
            <a:pPr lvl="1"/>
            <a:r>
              <a:rPr lang="en-US" dirty="0"/>
              <a:t>As you get closer, need a shorter prediction horizon and can tighten the LOS cone</a:t>
            </a:r>
          </a:p>
          <a:p>
            <a:endParaRPr lang="en-US" dirty="0"/>
          </a:p>
          <a:p>
            <a:r>
              <a:rPr lang="en-US" dirty="0"/>
              <a:t>Split the whole maneuver into three phases</a:t>
            </a:r>
          </a:p>
          <a:p>
            <a:pPr lvl="1"/>
            <a:r>
              <a:rPr lang="en-US" dirty="0"/>
              <a:t>Far Range (&gt; 2 km)</a:t>
            </a:r>
          </a:p>
          <a:p>
            <a:pPr lvl="1"/>
            <a:r>
              <a:rPr lang="en-US" dirty="0"/>
              <a:t>Mid Range (10 m – 2 km)</a:t>
            </a:r>
          </a:p>
          <a:p>
            <a:pPr lvl="1"/>
            <a:r>
              <a:rPr lang="en-US" dirty="0"/>
              <a:t>Close or Final approach (&lt; 10 m)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E849-CC9A-4583-9731-ACC3C14E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BBC9D-D9EC-4079-A1DE-02BBAFE3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626D-D7AC-4A32-91E2-FC830D04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4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4DB3-2980-4244-BC5A-B072F22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 Range MPC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8C31-AD6F-4ADF-9072-741E730EC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64E78-24BA-4B47-8B7B-7FBAADA1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E5801-2837-4A33-AEF0-DEFA400F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A9026-1B7C-4F55-8DE2-1598E730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FF690-E3EF-4937-8A87-B325111D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39" y="1745534"/>
            <a:ext cx="8463661" cy="33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9A50-550B-40BF-8901-EC913C8A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Range MPC Formulation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30DF4D-C7A2-49D9-9041-93ABE6ECB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2032039"/>
            <a:ext cx="9985375" cy="27939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0ACD-7FEF-43D6-8B6B-33FF22CC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4A34-D53D-4916-9398-47CDC2D8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93B5-454C-4018-97A5-7D3FF799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8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610A-52AA-4EF7-90AB-2EAC1F9C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Range MPC Formulation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50768D-288E-4A09-8F71-275A7DB42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071" y="1672199"/>
            <a:ext cx="9293601" cy="3987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3597-1CB4-4EC1-AB5A-E3437EAC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67165-BF72-493D-B9FD-0C549160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D8F6-801E-4EE6-86F9-CF1A594E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2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C149-AABD-46AA-99C4-F9C9E3B3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FCE6D-84F3-4554-8017-AB79C5FFF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5ABA-87C6-48B1-9F5F-F8067EF1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3ED6A-D9B0-4946-BB8D-09AA8405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1836-B7D7-4C00-8701-4205896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9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4752D4-575C-45CB-825A-22690DA2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E3FBC5-C372-4428-B729-FFA6538E5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0689C-BD9D-4BB2-B92C-4AFDD6BB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B589-23F6-4036-8658-6C45485F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23415-5563-4C22-A8E8-693D4B09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4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AF40-B83F-4F09-BA10-2F2D1E82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CF4D57-4436-4963-BCAB-1E247ED0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Assuming 6DOF thrust for chaser for simplicity</a:t>
            </a:r>
          </a:p>
          <a:p>
            <a:r>
              <a:rPr lang="en-US" dirty="0"/>
              <a:t>Both MATLAB and 42</a:t>
            </a:r>
          </a:p>
          <a:p>
            <a:pPr lvl="1"/>
            <a:r>
              <a:rPr lang="en-US" dirty="0">
                <a:hlinkClick r:id="rId3"/>
              </a:rPr>
              <a:t>https://github.com/ericstoneking/42</a:t>
            </a:r>
            <a:endParaRPr lang="en-US" dirty="0"/>
          </a:p>
          <a:p>
            <a:pPr lvl="1"/>
            <a:r>
              <a:rPr lang="en-US" dirty="0"/>
              <a:t>42 for disturbances and propagating nonlinear EOMs and thruster modeling</a:t>
            </a:r>
          </a:p>
          <a:p>
            <a:r>
              <a:rPr lang="en-US" dirty="0"/>
              <a:t>Using a convex solver called CVXGEN to solve the MPC optimization at each sample time</a:t>
            </a:r>
          </a:p>
          <a:p>
            <a:pPr lvl="1"/>
            <a:r>
              <a:rPr lang="en-US" dirty="0">
                <a:hlinkClick r:id="rId4"/>
              </a:rPr>
              <a:t>https://cvxgen.com/docs/index.html</a:t>
            </a:r>
            <a:endParaRPr lang="en-US" dirty="0"/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C++ and MATLAB</a:t>
            </a:r>
          </a:p>
          <a:p>
            <a:pPr lvl="1"/>
            <a:r>
              <a:rPr lang="en-US" dirty="0"/>
              <a:t>I’m pushing the limit with the number of variables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C1E3F-0FD9-4F8D-8DD7-60B6A61E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EE3A8-A934-4E6F-BF98-0A4C5B56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40E-A767-4356-8DD6-42A88008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A820-3990-48B8-82E9-BF9938BC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3837-5DCC-4D6E-AC10-7A417525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CubeSats in LEO</a:t>
            </a:r>
          </a:p>
          <a:p>
            <a:pPr lvl="1"/>
            <a:r>
              <a:rPr lang="en-US" dirty="0"/>
              <a:t>Assumes 6DOF thruster control (Maximum thrust of 10 N) </a:t>
            </a:r>
          </a:p>
          <a:p>
            <a:pPr lvl="1"/>
            <a:r>
              <a:rPr lang="en-US" dirty="0"/>
              <a:t>14 kg CubeSats</a:t>
            </a:r>
          </a:p>
          <a:p>
            <a:pPr marL="44805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53CCC-5BEB-4621-BF91-90E2F933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7482-7CCC-42CD-8FF0-F4117400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7867B-8CE3-4477-A254-9174B680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15162-386F-41E3-BC05-20829AC7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228" y="3665925"/>
            <a:ext cx="6477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16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04CE-863B-4621-9981-E7669C48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Parameters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07DBAA-CD93-4C79-B0A9-6809B9A7B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4597" y="1810950"/>
            <a:ext cx="5924550" cy="39814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9E24A-A81D-4D11-9181-AC91A8CC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F2BC-B6FA-49BC-AF6C-79324E6E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6E374-6FCF-4FD0-B3C6-91290C52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6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653D-A187-4D22-B25A-1E81B04B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6202E-879A-401D-BCFF-5629778CF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Case 1: Rendezvous with a V-bar approach</a:t>
                </a:r>
              </a:p>
              <a:p>
                <a:pPr lvl="1"/>
                <a:r>
                  <a:rPr lang="en-US" dirty="0"/>
                  <a:t>LOS cone is pointed in the V-bar direction</a:t>
                </a:r>
              </a:p>
              <a:p>
                <a:pPr lvl="1"/>
                <a:r>
                  <a:rPr lang="en-US" dirty="0"/>
                  <a:t>Set overshoot constraint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Rendezvous with an R-bar approach</a:t>
                </a:r>
              </a:p>
              <a:p>
                <a:pPr lvl="1"/>
                <a:r>
                  <a:rPr lang="en-US" dirty="0"/>
                  <a:t>LOS cone is pointed in the V-bar direction</a:t>
                </a:r>
              </a:p>
              <a:p>
                <a:pPr lvl="1"/>
                <a:r>
                  <a:rPr lang="en-US" dirty="0"/>
                  <a:t>Set overshoot constraint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3: Rendezvous with a tumbling target</a:t>
                </a:r>
              </a:p>
              <a:p>
                <a:pPr lvl="1"/>
                <a:r>
                  <a:rPr lang="en-US" dirty="0"/>
                  <a:t>LOS cone rotates with the tumbling target</a:t>
                </a:r>
              </a:p>
              <a:p>
                <a:pPr lvl="1"/>
                <a:r>
                  <a:rPr lang="en-US" dirty="0"/>
                  <a:t>Target is tumbling about it’s Earth-pointing axis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6202E-879A-401D-BCFF-5629778CF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5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80CF4-DC2A-49A8-9251-63AAEDA0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A9CE0-5271-41D2-97FE-19E22778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547C6-D2D6-4F02-906F-D254D989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8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1613-5C51-480D-84BC-2A7E1449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V-bar Approach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01BE63-08EC-451B-A5AA-BAC99CB8A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1707" y="1810950"/>
            <a:ext cx="5080928" cy="38106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8EA8-D97A-42E0-9E0F-D43E9F51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1EF6-D3CF-433A-8268-5902EDC2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FC7E-6D38-45EA-86A0-6C1CEE69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35973D-D056-4479-A126-20F9173D6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60" y="1810951"/>
            <a:ext cx="4593698" cy="1794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C775DC-C8A5-42C1-BECA-05B3C79C9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60" y="3605802"/>
            <a:ext cx="4511248" cy="2008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A6640F-68A4-4471-BEC0-A5371EBBBE49}"/>
              </a:ext>
            </a:extLst>
          </p:cNvPr>
          <p:cNvSpPr txBox="1"/>
          <p:nvPr/>
        </p:nvSpPr>
        <p:spPr>
          <a:xfrm>
            <a:off x="3155577" y="1494118"/>
            <a:ext cx="19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In-Plane Trajectory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B7076-7DFC-43D1-9044-CFD5D3715A13}"/>
              </a:ext>
            </a:extLst>
          </p:cNvPr>
          <p:cNvSpPr txBox="1"/>
          <p:nvPr/>
        </p:nvSpPr>
        <p:spPr>
          <a:xfrm>
            <a:off x="7643439" y="1494118"/>
            <a:ext cx="27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Magnitude vs Time</a:t>
            </a:r>
          </a:p>
        </p:txBody>
      </p:sp>
    </p:spTree>
    <p:extLst>
      <p:ext uri="{BB962C8B-B14F-4D97-AF65-F5344CB8AC3E}">
        <p14:creationId xmlns:p14="http://schemas.microsoft.com/office/powerpoint/2010/main" val="94606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1613-5C51-480D-84BC-2A7E1449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R-bar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8EA8-D97A-42E0-9E0F-D43E9F51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1EF6-D3CF-433A-8268-5902EDC2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FC7E-6D38-45EA-86A0-6C1CEE69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36ABFB4-A9DC-43E7-9C5A-01CB1C97C3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1708" y="1803266"/>
            <a:ext cx="5080927" cy="3810695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6F0CA56-56C2-4AEA-BDD3-6C01489B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52E148-C7B9-40DF-8C7F-D3786B8E7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60" y="1810950"/>
            <a:ext cx="4511247" cy="1794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069AFB-CB38-4F90-A4DA-084614E61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60" y="3605802"/>
            <a:ext cx="4511248" cy="2008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B103E7-5464-443D-AE8C-7DC7F03E4DDC}"/>
              </a:ext>
            </a:extLst>
          </p:cNvPr>
          <p:cNvSpPr txBox="1"/>
          <p:nvPr/>
        </p:nvSpPr>
        <p:spPr>
          <a:xfrm>
            <a:off x="3155577" y="1494118"/>
            <a:ext cx="19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In-Plane Trajectory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541A6-57ED-4D7C-B6E4-EB21D0E8DC03}"/>
              </a:ext>
            </a:extLst>
          </p:cNvPr>
          <p:cNvSpPr txBox="1"/>
          <p:nvPr/>
        </p:nvSpPr>
        <p:spPr>
          <a:xfrm>
            <a:off x="7643439" y="1494118"/>
            <a:ext cx="27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Magnitude vs Time</a:t>
            </a:r>
          </a:p>
        </p:txBody>
      </p:sp>
    </p:spTree>
    <p:extLst>
      <p:ext uri="{BB962C8B-B14F-4D97-AF65-F5344CB8AC3E}">
        <p14:creationId xmlns:p14="http://schemas.microsoft.com/office/powerpoint/2010/main" val="15016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1613-5C51-480D-84BC-2A7E1449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3 – Tumbling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8EA8-D97A-42E0-9E0F-D43E9F51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1EF6-D3CF-433A-8268-5902EDC2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FC7E-6D38-45EA-86A0-6C1CEE69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FC0E52-E771-4F8C-8D50-329E1351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1708" y="1810950"/>
            <a:ext cx="5070679" cy="3803010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3596FE-2478-4471-BFFB-6B5A0389C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58" y="3594660"/>
            <a:ext cx="4511249" cy="2019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7A9C3D-7F0E-459B-A2A4-9C4933F56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58" y="1810950"/>
            <a:ext cx="4583457" cy="17837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323D5E-3357-49EC-9E36-C759B18ED6BB}"/>
              </a:ext>
            </a:extLst>
          </p:cNvPr>
          <p:cNvSpPr txBox="1"/>
          <p:nvPr/>
        </p:nvSpPr>
        <p:spPr>
          <a:xfrm>
            <a:off x="3155577" y="1494118"/>
            <a:ext cx="19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In-Plane Trajectory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A5B993-0256-4E05-B0F4-2FAADB9D1FA9}"/>
              </a:ext>
            </a:extLst>
          </p:cNvPr>
          <p:cNvSpPr txBox="1"/>
          <p:nvPr/>
        </p:nvSpPr>
        <p:spPr>
          <a:xfrm>
            <a:off x="7643439" y="1494118"/>
            <a:ext cx="27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Magnitude vs Time</a:t>
            </a:r>
          </a:p>
        </p:txBody>
      </p:sp>
    </p:spTree>
    <p:extLst>
      <p:ext uri="{BB962C8B-B14F-4D97-AF65-F5344CB8AC3E}">
        <p14:creationId xmlns:p14="http://schemas.microsoft.com/office/powerpoint/2010/main" val="922964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368A1C-1EE6-4690-A7B5-CFA2E36C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704D65-92C1-43F8-ADED-88A12426E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 the MPC policy with changes in formulation (prediction horizon, sampling time, constraints) for 3 scenarios using simulations</a:t>
            </a:r>
          </a:p>
          <a:p>
            <a:pPr lvl="1"/>
            <a:r>
              <a:rPr lang="en-US" dirty="0"/>
              <a:t>Splitting into phases can cut down on fuel cost, but with longer rendezvous times</a:t>
            </a:r>
          </a:p>
          <a:p>
            <a:pPr lvl="1"/>
            <a:r>
              <a:rPr lang="en-US" dirty="0"/>
              <a:t>Sim used thruster models to perform the control</a:t>
            </a:r>
          </a:p>
          <a:p>
            <a:endParaRPr lang="en-US" dirty="0"/>
          </a:p>
          <a:p>
            <a:r>
              <a:rPr lang="en-US" dirty="0"/>
              <a:t>MPC policy is able to perform rendezvous with a tumbling target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03962-539E-4B24-B262-9E91869A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0C28-DFB1-4759-9254-04EFAB91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DD89-B804-48B4-BC74-0926F3CE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0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D775-6242-405A-9014-01A7DF95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40B3-26DA-4D66-B884-7B08B3F26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measurement and actuation noise to prove robustness</a:t>
            </a:r>
          </a:p>
          <a:p>
            <a:r>
              <a:rPr lang="en-US" dirty="0"/>
              <a:t>Run on embedded system hardware to benchmark usability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F800-EDCC-46CD-A8FB-D5794E4E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51D52-A268-4F03-AADB-FD65C25F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AABE-9649-4255-9792-B7FE0A7D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5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C3A1-F9BF-4AFD-9B83-2E32E270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Rendezvous and Docking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3D19-CAEE-45AE-A738-C2B3F9994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Facilitates creation of larger structures on-orbit</a:t>
            </a:r>
          </a:p>
          <a:p>
            <a:pPr lvl="1"/>
            <a:r>
              <a:rPr lang="en-US" dirty="0"/>
              <a:t>May be cheaper</a:t>
            </a:r>
          </a:p>
          <a:p>
            <a:pPr lvl="1"/>
            <a:r>
              <a:rPr lang="en-US" dirty="0"/>
              <a:t>Can replace “pieces” as needed</a:t>
            </a:r>
          </a:p>
          <a:p>
            <a:r>
              <a:rPr lang="en-US" dirty="0"/>
              <a:t>Autonomy helps alleviate ground resources</a:t>
            </a:r>
          </a:p>
          <a:p>
            <a:pPr lvl="1"/>
            <a:r>
              <a:rPr lang="en-US" dirty="0"/>
              <a:t>Robust guidance</a:t>
            </a:r>
          </a:p>
          <a:p>
            <a:pPr lvl="1"/>
            <a:r>
              <a:rPr lang="en-US" dirty="0"/>
              <a:t>Collision detection and avoidance</a:t>
            </a:r>
          </a:p>
          <a:p>
            <a:pPr lvl="1"/>
            <a:r>
              <a:rPr lang="en-US" dirty="0"/>
              <a:t>Ultimately some decision making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Very Limited Fuel</a:t>
            </a:r>
          </a:p>
          <a:p>
            <a:pPr lvl="1"/>
            <a:r>
              <a:rPr lang="en-US" dirty="0"/>
              <a:t>Limited Thrust Capabilities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E57EF-2D72-485B-842E-6CBF8AA1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B5EE1-805F-41B7-8D23-F7AA56D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57E5-B639-4DAA-AF23-FF8E7A38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7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5D3C1D-50EE-49EC-B097-4DDE2A85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Background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37A5B7-C582-4A5A-BE12-FFDAB0C86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AB2E-40DF-42FD-B64B-9C402D29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4C6A-C692-4583-B68A-E8AB3EB6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D9CE-EC7A-46E7-BD5B-D6006072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2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3933-815E-47F2-9EFB-138C1C84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Predictive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E63B345-4C48-475C-ABB8-9DDAF5134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Solves the optimal control problem by looking at “cost-to-go” from each state to next and minimizing this cost over some prediction horizon, N.</a:t>
                </a:r>
              </a:p>
              <a:p>
                <a:r>
                  <a:rPr lang="en-US" dirty="0"/>
                  <a:t>Typical formulation for predictive control is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r>
                  <a:rPr lang="en-US" dirty="0"/>
                  <a:t>Doesn’t make any assumptions about linearity, but doing so can make solving easier</a:t>
                </a:r>
              </a:p>
              <a:p>
                <a:pPr lvl="1"/>
                <a:r>
                  <a:rPr lang="en-US" dirty="0"/>
                  <a:t>Incorporates constraints directly into problem to be solved</a:t>
                </a:r>
              </a:p>
              <a:p>
                <a:endParaRPr lang="en-US" dirty="0"/>
              </a:p>
              <a:p>
                <a:r>
                  <a:rPr lang="en-US" dirty="0"/>
                  <a:t>Solve at each sample time </a:t>
                </a:r>
              </a:p>
              <a:p>
                <a:pPr lvl="1"/>
                <a:r>
                  <a:rPr lang="en-US" dirty="0"/>
                  <a:t>Computationally costly</a:t>
                </a:r>
              </a:p>
              <a:p>
                <a:pPr lvl="1"/>
                <a:r>
                  <a:rPr lang="en-US" dirty="0"/>
                  <a:t>More robust to disturbances than other guidance (LQR)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E63B345-4C48-475C-ABB8-9DDAF513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835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394E-F1A5-4E69-A4C1-01FB7C31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B188F-50AD-400F-8E90-014C3605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C93B0-BA6F-4401-A636-52D58D51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8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4F04-28CE-4379-9201-7F0363A9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Predictive Control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9E9DB4F-B24B-454C-AF7A-57378ADE5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4003" y="2138363"/>
            <a:ext cx="9146119" cy="3987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3091-1A61-4448-9854-56CDC00C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6719D-C4D4-4E97-AF2A-A7A407B0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4F0D3-744C-42D0-9740-CAD6A056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9B744C-B87A-4690-970A-51A578B42CA1}"/>
              </a:ext>
            </a:extLst>
          </p:cNvPr>
          <p:cNvCxnSpPr/>
          <p:nvPr/>
        </p:nvCxnSpPr>
        <p:spPr>
          <a:xfrm>
            <a:off x="9167906" y="2581835"/>
            <a:ext cx="597647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937327-8A4C-4C84-BFA5-1706B94DF109}"/>
              </a:ext>
            </a:extLst>
          </p:cNvPr>
          <p:cNvCxnSpPr/>
          <p:nvPr/>
        </p:nvCxnSpPr>
        <p:spPr>
          <a:xfrm>
            <a:off x="9155953" y="2817905"/>
            <a:ext cx="597647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717594-6D05-4FCE-94DE-0B0B816147DB}"/>
              </a:ext>
            </a:extLst>
          </p:cNvPr>
          <p:cNvCxnSpPr/>
          <p:nvPr/>
        </p:nvCxnSpPr>
        <p:spPr>
          <a:xfrm>
            <a:off x="9138024" y="3050988"/>
            <a:ext cx="597647" cy="0"/>
          </a:xfrm>
          <a:prstGeom prst="line">
            <a:avLst/>
          </a:prstGeom>
          <a:ln>
            <a:solidFill>
              <a:srgbClr val="0070C0"/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249193-1EDA-4BC1-A7DE-806B8F2EDECF}"/>
              </a:ext>
            </a:extLst>
          </p:cNvPr>
          <p:cNvCxnSpPr/>
          <p:nvPr/>
        </p:nvCxnSpPr>
        <p:spPr>
          <a:xfrm>
            <a:off x="9138024" y="3257175"/>
            <a:ext cx="597647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6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028A-64B0-43AE-B7AC-B06AFE8C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A5555-07BE-4969-AE98-46E4A8992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36576" indent="0">
                  <a:buNone/>
                </a:pPr>
                <a:r>
                  <a:rPr lang="en-US" dirty="0"/>
                  <a:t>Classic </a:t>
                </a:r>
                <a:r>
                  <a:rPr lang="en-US" dirty="0" err="1"/>
                  <a:t>Clohessy</a:t>
                </a:r>
                <a:r>
                  <a:rPr lang="en-US" dirty="0"/>
                  <a:t>-Wiltshire equations</a:t>
                </a:r>
              </a:p>
              <a:p>
                <a:pPr lvl="1"/>
                <a:r>
                  <a:rPr lang="en-US" dirty="0"/>
                  <a:t>Good for close range</a:t>
                </a:r>
              </a:p>
              <a:p>
                <a:pPr lvl="1"/>
                <a:r>
                  <a:rPr lang="en-US" dirty="0"/>
                  <a:t>Assumes circular orbits</a:t>
                </a:r>
              </a:p>
              <a:p>
                <a:pPr lvl="1"/>
                <a:r>
                  <a:rPr lang="en-US" dirty="0"/>
                  <a:t>x is radial out, y is direction of velocity, z completes right-hand system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A5555-07BE-4969-AE98-46E4A8992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977FC-7832-4BAD-8E2F-EA647A4C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AF066-260B-44B4-A77A-C7C11C4F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6FE86-93D8-427D-95DB-62E4BA60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2B63C-C45C-4F29-8629-2EE66BF6A7D4}"/>
              </a:ext>
            </a:extLst>
          </p:cNvPr>
          <p:cNvSpPr txBox="1"/>
          <p:nvPr/>
        </p:nvSpPr>
        <p:spPr>
          <a:xfrm>
            <a:off x="5396753" y="6084403"/>
            <a:ext cx="23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In-plane CW equations</a:t>
            </a:r>
          </a:p>
        </p:txBody>
      </p:sp>
    </p:spTree>
    <p:extLst>
      <p:ext uri="{BB962C8B-B14F-4D97-AF65-F5344CB8AC3E}">
        <p14:creationId xmlns:p14="http://schemas.microsoft.com/office/powerpoint/2010/main" val="324345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FE1A1E-C81A-46D8-989B-C15D2711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Autonomous Rendezvous and Docking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9D0654-D8B5-49EA-B40F-88E3C6C26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9DB41-E493-4EF2-8C96-0F98E59A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DA26-965E-4D84-9E67-E4DD6161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6D754-0ADB-4FCF-8190-C5AB6E93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31D5-9EDA-407B-873B-A6863BB9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AR&amp;D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𝑚𝑎𝑥𝑖𝑚𝑢𝑚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36576" indent="0">
                  <a:buNone/>
                </a:pPr>
                <a:endParaRPr lang="en-US" dirty="0"/>
              </a:p>
              <a:p>
                <a:r>
                  <a:rPr lang="en-US" dirty="0"/>
                  <a:t>Quadratic Program</a:t>
                </a:r>
              </a:p>
              <a:p>
                <a:pPr lvl="1"/>
                <a:r>
                  <a:rPr lang="en-US" dirty="0"/>
                  <a:t>Computationally “simple”</a:t>
                </a:r>
              </a:p>
              <a:p>
                <a:r>
                  <a:rPr lang="en-US" dirty="0"/>
                  <a:t>Linear Dynamics (Discretized)</a:t>
                </a:r>
              </a:p>
              <a:p>
                <a:pPr marL="3657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3AA3F-7D99-484F-85F4-43E7C0F7C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5" b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A42C-8C23-4BA4-A413-86651192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99CD-BA8A-42AF-A313-1FAD1957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FF53-9BDA-4A15-B90A-80B9128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8878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 +Sidebar (all styles)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chnic +Sidebar (changing section)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9231</TotalTime>
  <Words>808</Words>
  <Application>Microsoft Office PowerPoint</Application>
  <PresentationFormat>Widescreen</PresentationFormat>
  <Paragraphs>203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Wingdings 2</vt:lpstr>
      <vt:lpstr>Technic +Sidebar (all styles)</vt:lpstr>
      <vt:lpstr>Technic +Sidebar (changing section)</vt:lpstr>
      <vt:lpstr>Implementation of Model Predictive Control for Autonomous Rendezvous and Docking of Small Satellites</vt:lpstr>
      <vt:lpstr>Introduction</vt:lpstr>
      <vt:lpstr>Autonomous Rendezvous and Docking</vt:lpstr>
      <vt:lpstr>MPC Background</vt:lpstr>
      <vt:lpstr>Model Predictive Control</vt:lpstr>
      <vt:lpstr>Model Predictive Control</vt:lpstr>
      <vt:lpstr>Dynamics</vt:lpstr>
      <vt:lpstr>MPC for Autonomous Rendezvous and Docking</vt:lpstr>
      <vt:lpstr>MPC for AR&amp;D</vt:lpstr>
      <vt:lpstr>MPC for AR&amp;D – Objective</vt:lpstr>
      <vt:lpstr>MPC for AR&amp;D - Dynamics</vt:lpstr>
      <vt:lpstr>MPC for AR&amp;D - Dynamics</vt:lpstr>
      <vt:lpstr>MPC for AR&amp;D</vt:lpstr>
      <vt:lpstr>LOS Constraint</vt:lpstr>
      <vt:lpstr>MPC for AR&amp;D – With LOS Constraint</vt:lpstr>
      <vt:lpstr>MPC Policy</vt:lpstr>
      <vt:lpstr>Far Range MPC Formulation</vt:lpstr>
      <vt:lpstr>Mid Range MPC Formulation</vt:lpstr>
      <vt:lpstr>Close Range MPC Formulation</vt:lpstr>
      <vt:lpstr>Simulations</vt:lpstr>
      <vt:lpstr>Simulation</vt:lpstr>
      <vt:lpstr>Scenario Parameters</vt:lpstr>
      <vt:lpstr>MPC Parameters</vt:lpstr>
      <vt:lpstr>Test Scenarios</vt:lpstr>
      <vt:lpstr>Scenario 1 – V-bar Approach</vt:lpstr>
      <vt:lpstr>Scenario 2 – R-bar Approach</vt:lpstr>
      <vt:lpstr>Scenario 3 – Tumbling Target</vt:lpstr>
      <vt:lpstr>Summary</vt:lpstr>
      <vt:lpstr>Future Work</vt:lpstr>
    </vt:vector>
  </TitlesOfParts>
  <Company>College of Computing at 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Lightsey</dc:creator>
  <cp:lastModifiedBy>Andrew</cp:lastModifiedBy>
  <cp:revision>623</cp:revision>
  <dcterms:created xsi:type="dcterms:W3CDTF">2012-07-02T23:14:32Z</dcterms:created>
  <dcterms:modified xsi:type="dcterms:W3CDTF">2021-11-02T18:38:32Z</dcterms:modified>
</cp:coreProperties>
</file>