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 bookmarkIdSeed="2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1" r:id="rId3"/>
    <p:sldId id="282" r:id="rId4"/>
    <p:sldId id="262" r:id="rId5"/>
    <p:sldId id="264" r:id="rId6"/>
    <p:sldId id="265" r:id="rId7"/>
    <p:sldId id="266" r:id="rId8"/>
    <p:sldId id="271" r:id="rId9"/>
    <p:sldId id="268" r:id="rId10"/>
    <p:sldId id="273" r:id="rId11"/>
    <p:sldId id="276" r:id="rId12"/>
    <p:sldId id="270" r:id="rId13"/>
    <p:sldId id="274" r:id="rId14"/>
    <p:sldId id="269" r:id="rId15"/>
    <p:sldId id="277" r:id="rId16"/>
    <p:sldId id="281" r:id="rId17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787D86"/>
    <a:srgbClr val="001A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9011B8-53FA-4993-AD26-34B775D05090}" v="143" dt="2022-02-01T13:59:12.2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777" autoAdjust="0"/>
  </p:normalViewPr>
  <p:slideViewPr>
    <p:cSldViewPr snapToGrid="0" snapToObjects="1">
      <p:cViewPr varScale="1">
        <p:scale>
          <a:sx n="102" d="100"/>
          <a:sy n="102" d="100"/>
        </p:scale>
        <p:origin x="898" y="101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55BD1-CA15-4E4B-8A5F-6BBDA0D1B9A5}" type="datetime1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4A4CD-44AD-7A47-A600-3B8D57960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41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1881F-66EB-1C4D-B0AA-1D71531265B1}" type="datetime1">
              <a:rPr lang="en-US" smtClean="0"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ACF65-BCF3-3343-A615-A188BC2FF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048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1"/>
            <a:ext cx="9144000" cy="64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2184400" y="3875012"/>
            <a:ext cx="6959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10C4533-P1-008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9" t="111" r="1963" b="2759"/>
          <a:stretch/>
        </p:blipFill>
        <p:spPr>
          <a:xfrm>
            <a:off x="-25385" y="757575"/>
            <a:ext cx="3296294" cy="4957448"/>
          </a:xfrm>
          <a:prstGeom prst="rect">
            <a:avLst/>
          </a:prstGeom>
        </p:spPr>
      </p:pic>
      <p:sp>
        <p:nvSpPr>
          <p:cNvPr id="34" name="Freeform 33"/>
          <p:cNvSpPr>
            <a:spLocks/>
          </p:cNvSpPr>
          <p:nvPr userDrawn="1"/>
        </p:nvSpPr>
        <p:spPr bwMode="auto">
          <a:xfrm>
            <a:off x="-63500" y="4756172"/>
            <a:ext cx="9207500" cy="9578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lide Number Placeholder 26">
            <a:extLst>
              <a:ext uri="{FF2B5EF4-FFF2-40B4-BE49-F238E27FC236}">
                <a16:creationId xmlns:a16="http://schemas.microsoft.com/office/drawing/2014/main" id="{0EBD1B4C-FDC3-4B78-ABFF-E21F31A7B0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567290" y="5478332"/>
            <a:ext cx="762000" cy="180408"/>
          </a:xfrm>
          <a:prstGeom prst="rect">
            <a:avLst/>
          </a:prstGeom>
        </p:spPr>
        <p:txBody>
          <a:bodyPr/>
          <a:lstStyle>
            <a:lvl1pPr algn="r">
              <a:defRPr sz="11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2AA957AF-53C0-420B-9C2D-77DB141656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E3F5ABA5-9CCB-4477-BD5C-4810E654B9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37903" y="5290732"/>
            <a:ext cx="2226921" cy="368008"/>
          </a:xfrm>
          <a:prstGeom prst="rect">
            <a:avLst/>
          </a:prstGeom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B9D1E28C-FE55-4EAB-BE2E-8B4E8547137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63500" y="-158867"/>
            <a:ext cx="3192721" cy="95781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6">
            <a:extLst>
              <a:ext uri="{FF2B5EF4-FFF2-40B4-BE49-F238E27FC236}">
                <a16:creationId xmlns:a16="http://schemas.microsoft.com/office/drawing/2014/main" id="{7E2BE85B-3204-4DD6-BFF2-213A1F93DA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57602" y="5478332"/>
            <a:ext cx="762000" cy="180408"/>
          </a:xfrm>
          <a:prstGeom prst="rect">
            <a:avLst/>
          </a:prstGeom>
        </p:spPr>
        <p:txBody>
          <a:bodyPr/>
          <a:lstStyle>
            <a:lvl1pPr algn="r">
              <a:defRPr sz="11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2AA957AF-53C0-420B-9C2D-77DB1416566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9"/>
          <p:cNvSpPr>
            <a:spLocks noGrp="1"/>
          </p:cNvSpPr>
          <p:nvPr>
            <p:ph type="body" idx="1"/>
          </p:nvPr>
        </p:nvSpPr>
        <p:spPr>
          <a:xfrm>
            <a:off x="396568" y="824953"/>
            <a:ext cx="8350865" cy="299073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0" y="1"/>
            <a:ext cx="9144000" cy="6400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0" y="4766756"/>
            <a:ext cx="9144000" cy="95781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2">
              <a:alpha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lide Number Placeholder 26"/>
          <p:cNvSpPr>
            <a:spLocks noGrp="1"/>
          </p:cNvSpPr>
          <p:nvPr>
            <p:ph type="sldNum" sz="quarter" idx="4"/>
          </p:nvPr>
        </p:nvSpPr>
        <p:spPr>
          <a:xfrm>
            <a:off x="3657602" y="5478332"/>
            <a:ext cx="762000" cy="180408"/>
          </a:xfrm>
          <a:prstGeom prst="rect">
            <a:avLst/>
          </a:prstGeom>
        </p:spPr>
        <p:txBody>
          <a:bodyPr/>
          <a:lstStyle>
            <a:lvl1pPr algn="r">
              <a:defRPr sz="11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2AA957AF-53C0-420B-9C2D-77DB141656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itle Placeholder 8"/>
          <p:cNvSpPr>
            <a:spLocks noGrp="1"/>
          </p:cNvSpPr>
          <p:nvPr>
            <p:ph type="title"/>
          </p:nvPr>
        </p:nvSpPr>
        <p:spPr>
          <a:xfrm>
            <a:off x="396568" y="-108584"/>
            <a:ext cx="8350864" cy="85725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AA14D83B-BA46-4045-9E3F-ACF537207B7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794360" y="5290732"/>
            <a:ext cx="2277068" cy="376295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kern="1200">
          <a:solidFill>
            <a:schemeClr val="bg2"/>
          </a:solidFill>
          <a:latin typeface="Arial Black"/>
          <a:ea typeface="+mj-ea"/>
          <a:cs typeface="Arial Black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rgbClr val="001A31"/>
          </a:solidFill>
          <a:latin typeface="Arial"/>
          <a:ea typeface="+mn-ea"/>
          <a:cs typeface="Arial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rgbClr val="001A31"/>
          </a:solidFill>
          <a:latin typeface="Arial"/>
          <a:ea typeface="+mn-ea"/>
          <a:cs typeface="Arial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rgbClr val="001A31"/>
          </a:solidFill>
          <a:latin typeface="Arial"/>
          <a:ea typeface="+mn-ea"/>
          <a:cs typeface="Arial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rgbClr val="001A31"/>
          </a:solidFill>
          <a:latin typeface="Arial"/>
          <a:ea typeface="+mn-ea"/>
          <a:cs typeface="Arial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1800" kern="1200">
          <a:solidFill>
            <a:srgbClr val="001A31"/>
          </a:solidFill>
          <a:latin typeface="Arial"/>
          <a:ea typeface="+mn-ea"/>
          <a:cs typeface="Arial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0507" y="1328230"/>
            <a:ext cx="6311024" cy="1384995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FFFF"/>
                </a:solidFill>
                <a:latin typeface="Arial Black"/>
                <a:cs typeface="Arial Black"/>
              </a:rPr>
              <a:t>SPECTRE: Design of a Dual-Mode Green Monopropellant Propulsion System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1954" y="2605035"/>
            <a:ext cx="5892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1C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AAS Guidance, Navigation and Control Conference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1C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February 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8407F1-C75F-441B-8913-D7CD7BC2F28D}"/>
              </a:ext>
            </a:extLst>
          </p:cNvPr>
          <p:cNvSpPr txBox="1"/>
          <p:nvPr/>
        </p:nvSpPr>
        <p:spPr>
          <a:xfrm>
            <a:off x="3420533" y="4063604"/>
            <a:ext cx="1872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Brandon J. Colón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Dr. Glenn Lightsey</a:t>
            </a:r>
          </a:p>
        </p:txBody>
      </p:sp>
    </p:spTree>
    <p:extLst>
      <p:ext uri="{BB962C8B-B14F-4D97-AF65-F5344CB8AC3E}">
        <p14:creationId xmlns:p14="http://schemas.microsoft.com/office/powerpoint/2010/main" val="488513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06FA1B-CC0D-455B-BF00-18F2D8D19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B4F0C2-2303-42A7-9421-0F538DB6E296}"/>
              </a:ext>
            </a:extLst>
          </p:cNvPr>
          <p:cNvSpPr txBox="1"/>
          <p:nvPr/>
        </p:nvSpPr>
        <p:spPr>
          <a:xfrm>
            <a:off x="251177" y="174931"/>
            <a:ext cx="85202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Arial Black" panose="020B0A04020102020204" pitchFamily="34" charset="0"/>
              </a:rPr>
              <a:t>System Design – Tank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EB3BE838-7B63-484D-94FA-4B94CB9ED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7" y="2952148"/>
            <a:ext cx="5201920" cy="22254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9B10CE-B7BA-492A-8078-3FEC94021D43}"/>
              </a:ext>
            </a:extLst>
          </p:cNvPr>
          <p:cNvSpPr txBox="1"/>
          <p:nvPr/>
        </p:nvSpPr>
        <p:spPr>
          <a:xfrm>
            <a:off x="394375" y="1068101"/>
            <a:ext cx="6108735" cy="1801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for Additive Manufacturing 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PT/TC interface to read tank properties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PT/TC interface to read passage properties (high pressure)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Thruster valve interface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Thruster interface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DBBA642-C1BF-43F4-B6D6-987CB3693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870" y="1013437"/>
            <a:ext cx="1968275" cy="198445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4968AE2E-DA10-4E7B-B8E9-95E1656ACD0D}"/>
              </a:ext>
            </a:extLst>
          </p:cNvPr>
          <p:cNvGrpSpPr/>
          <p:nvPr/>
        </p:nvGrpSpPr>
        <p:grpSpPr>
          <a:xfrm>
            <a:off x="6742733" y="3155506"/>
            <a:ext cx="1732547" cy="1546057"/>
            <a:chOff x="6479004" y="3170321"/>
            <a:chExt cx="1732547" cy="154605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9DE2B71-9FF2-461F-85A0-C2937B1E87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656" t="3531" r="31399" b="38786"/>
            <a:stretch/>
          </p:blipFill>
          <p:spPr>
            <a:xfrm>
              <a:off x="6479004" y="3170321"/>
              <a:ext cx="1732547" cy="1546057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98ED7FE-4803-48F9-B9FB-67B97F7CFAE5}"/>
                </a:ext>
              </a:extLst>
            </p:cNvPr>
            <p:cNvCxnSpPr/>
            <p:nvPr/>
          </p:nvCxnSpPr>
          <p:spPr>
            <a:xfrm flipV="1">
              <a:off x="6653626" y="3961099"/>
              <a:ext cx="0" cy="67009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C9D95FA-E328-42CF-9B13-6C9CF49DE8B5}"/>
                </a:ext>
              </a:extLst>
            </p:cNvPr>
            <p:cNvCxnSpPr>
              <a:cxnSpLocks/>
            </p:cNvCxnSpPr>
            <p:nvPr/>
          </p:nvCxnSpPr>
          <p:spPr>
            <a:xfrm>
              <a:off x="6654583" y="3939150"/>
              <a:ext cx="611862" cy="47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9D99719-B3DA-467A-BB2D-240E9C0147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06260" y="3928412"/>
              <a:ext cx="606499" cy="604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781A63A-55BA-4136-9A72-BFD068DA76B8}"/>
                </a:ext>
              </a:extLst>
            </p:cNvPr>
            <p:cNvCxnSpPr/>
            <p:nvPr/>
          </p:nvCxnSpPr>
          <p:spPr>
            <a:xfrm>
              <a:off x="8007714" y="3993662"/>
              <a:ext cx="0" cy="65207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77C0AB35-28FD-4AB8-A760-641A4987129B}"/>
              </a:ext>
            </a:extLst>
          </p:cNvPr>
          <p:cNvSpPr/>
          <p:nvPr/>
        </p:nvSpPr>
        <p:spPr>
          <a:xfrm>
            <a:off x="6673987" y="1138669"/>
            <a:ext cx="229933" cy="229933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4C107-0EDF-4B02-AAAC-86D9A0FE0EAF}"/>
              </a:ext>
            </a:extLst>
          </p:cNvPr>
          <p:cNvSpPr txBox="1"/>
          <p:nvPr/>
        </p:nvSpPr>
        <p:spPr>
          <a:xfrm>
            <a:off x="5972375" y="2455452"/>
            <a:ext cx="23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4BB215-0D44-4C08-A8F1-DDC788C66F18}"/>
              </a:ext>
            </a:extLst>
          </p:cNvPr>
          <p:cNvSpPr txBox="1"/>
          <p:nvPr/>
        </p:nvSpPr>
        <p:spPr>
          <a:xfrm>
            <a:off x="6660553" y="1122831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1E67FCF-10EA-4F5A-812A-925FEFF9454D}"/>
              </a:ext>
            </a:extLst>
          </p:cNvPr>
          <p:cNvSpPr/>
          <p:nvPr/>
        </p:nvSpPr>
        <p:spPr>
          <a:xfrm>
            <a:off x="8360313" y="1122831"/>
            <a:ext cx="229933" cy="229933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3F7762D-0B36-4542-BC7E-5350C9912F07}"/>
              </a:ext>
            </a:extLst>
          </p:cNvPr>
          <p:cNvSpPr/>
          <p:nvPr/>
        </p:nvSpPr>
        <p:spPr>
          <a:xfrm>
            <a:off x="6903920" y="1923337"/>
            <a:ext cx="229933" cy="229933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5CB01CF-0DEC-4917-84E0-E437689D81A4}"/>
              </a:ext>
            </a:extLst>
          </p:cNvPr>
          <p:cNvSpPr/>
          <p:nvPr/>
        </p:nvSpPr>
        <p:spPr>
          <a:xfrm>
            <a:off x="8046555" y="1634523"/>
            <a:ext cx="229933" cy="229933"/>
          </a:xfrm>
          <a:prstGeom prst="ellipse">
            <a:avLst/>
          </a:prstGeom>
          <a:solidFill>
            <a:srgbClr val="5B9BD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580AD47-5B81-425B-99B9-A8D8E0C9D8E5}"/>
              </a:ext>
            </a:extLst>
          </p:cNvPr>
          <p:cNvSpPr txBox="1"/>
          <p:nvPr/>
        </p:nvSpPr>
        <p:spPr>
          <a:xfrm>
            <a:off x="8354077" y="1101029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A5DBCD0-209F-4742-80B0-88F1437A6AA3}"/>
              </a:ext>
            </a:extLst>
          </p:cNvPr>
          <p:cNvSpPr txBox="1"/>
          <p:nvPr/>
        </p:nvSpPr>
        <p:spPr>
          <a:xfrm>
            <a:off x="8026726" y="1615635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A2AB0B2-BA86-468B-A848-AABFA858AA52}"/>
              </a:ext>
            </a:extLst>
          </p:cNvPr>
          <p:cNvSpPr txBox="1"/>
          <p:nvPr/>
        </p:nvSpPr>
        <p:spPr>
          <a:xfrm>
            <a:off x="6895053" y="1913892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47265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06FA1B-CC0D-455B-BF00-18F2D8D19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B4F0C2-2303-42A7-9421-0F538DB6E296}"/>
              </a:ext>
            </a:extLst>
          </p:cNvPr>
          <p:cNvSpPr txBox="1"/>
          <p:nvPr/>
        </p:nvSpPr>
        <p:spPr>
          <a:xfrm>
            <a:off x="251177" y="174931"/>
            <a:ext cx="85202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Arial Black" panose="020B0A04020102020204" pitchFamily="34" charset="0"/>
              </a:rPr>
              <a:t>System Design – Tank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834985-0E82-45A6-B931-B7E59A5F1992}"/>
              </a:ext>
            </a:extLst>
          </p:cNvPr>
          <p:cNvSpPr txBox="1">
            <a:spLocks/>
          </p:cNvSpPr>
          <p:nvPr/>
        </p:nvSpPr>
        <p:spPr>
          <a:xfrm>
            <a:off x="167996" y="824974"/>
            <a:ext cx="8520291" cy="1743698"/>
          </a:xfrm>
          <a:prstGeom prst="rect">
            <a:avLst/>
          </a:prstGeom>
        </p:spPr>
        <p:txBody>
          <a:bodyPr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2"/>
                </a:solidFill>
              </a:rPr>
              <a:t>Propellant Management Device (PMD)</a:t>
            </a:r>
          </a:p>
          <a:p>
            <a:pPr lvl="1">
              <a:lnSpc>
                <a:spcPct val="150000"/>
              </a:lnSpc>
            </a:pPr>
            <a:r>
              <a:rPr lang="en-US" sz="1400" dirty="0">
                <a:solidFill>
                  <a:schemeClr val="bg2"/>
                </a:solidFill>
              </a:rPr>
              <a:t>Used to help propellant reach exit port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2"/>
                </a:solidFill>
              </a:rPr>
              <a:t>Make use of Additive Manufacturing</a:t>
            </a:r>
          </a:p>
          <a:p>
            <a:pPr lvl="1">
              <a:lnSpc>
                <a:spcPct val="150000"/>
              </a:lnSpc>
            </a:pPr>
            <a:r>
              <a:rPr lang="en-US" sz="1400" dirty="0">
                <a:solidFill>
                  <a:schemeClr val="bg2"/>
                </a:solidFill>
              </a:rPr>
              <a:t>Printed directly into the main structure</a:t>
            </a:r>
          </a:p>
        </p:txBody>
      </p:sp>
      <p:pic>
        <p:nvPicPr>
          <p:cNvPr id="10" name="Picture 9" descr="Figure 8. PMD Vanes&#10;">
            <a:extLst>
              <a:ext uri="{FF2B5EF4-FFF2-40B4-BE49-F238E27FC236}">
                <a16:creationId xmlns:a16="http://schemas.microsoft.com/office/drawing/2014/main" id="{28D46573-AB31-4511-94B7-EB0A9A7671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7806" y="1564753"/>
            <a:ext cx="3647440" cy="2400935"/>
          </a:xfrm>
          <a:prstGeom prst="rect">
            <a:avLst/>
          </a:prstGeom>
        </p:spPr>
      </p:pic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C4CF72E3-45C0-4837-BC3E-29016B6444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6" y="2684810"/>
            <a:ext cx="2952092" cy="2718043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2F786647-E1D4-4146-BF94-245F301A0C18}"/>
              </a:ext>
            </a:extLst>
          </p:cNvPr>
          <p:cNvSpPr txBox="1"/>
          <p:nvPr/>
        </p:nvSpPr>
        <p:spPr>
          <a:xfrm>
            <a:off x="1948860" y="5298434"/>
            <a:ext cx="898871" cy="18040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Top View</a:t>
            </a:r>
            <a:endParaRPr lang="en-US" sz="1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 Box 14">
            <a:extLst>
              <a:ext uri="{FF2B5EF4-FFF2-40B4-BE49-F238E27FC236}">
                <a16:creationId xmlns:a16="http://schemas.microsoft.com/office/drawing/2014/main" id="{DAF24CF6-A1E3-4464-AD8F-AFDD1A6423EA}"/>
              </a:ext>
            </a:extLst>
          </p:cNvPr>
          <p:cNvSpPr txBox="1"/>
          <p:nvPr/>
        </p:nvSpPr>
        <p:spPr>
          <a:xfrm>
            <a:off x="6312090" y="3901418"/>
            <a:ext cx="898871" cy="180408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Cross Section </a:t>
            </a:r>
            <a:endParaRPr lang="en-US" sz="1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F6E7CA-031F-42F1-8BF7-164F68C63DD4}"/>
              </a:ext>
            </a:extLst>
          </p:cNvPr>
          <p:cNvGrpSpPr/>
          <p:nvPr/>
        </p:nvGrpSpPr>
        <p:grpSpPr>
          <a:xfrm>
            <a:off x="8176562" y="3964654"/>
            <a:ext cx="817368" cy="730182"/>
            <a:chOff x="181490" y="5322896"/>
            <a:chExt cx="1085466" cy="73018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2767B6A-394C-4C01-B440-0F22CC9322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8971" y="5584579"/>
              <a:ext cx="0" cy="31858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93C7027-3DEE-4305-A831-9A072070775B}"/>
                </a:ext>
              </a:extLst>
            </p:cNvPr>
            <p:cNvCxnSpPr>
              <a:cxnSpLocks/>
            </p:cNvCxnSpPr>
            <p:nvPr/>
          </p:nvCxnSpPr>
          <p:spPr>
            <a:xfrm>
              <a:off x="469640" y="5900057"/>
              <a:ext cx="370115" cy="311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AFE747A-B65C-4B9B-B4B0-9BB3395C1521}"/>
                </a:ext>
              </a:extLst>
            </p:cNvPr>
            <p:cNvSpPr txBox="1"/>
            <p:nvPr/>
          </p:nvSpPr>
          <p:spPr>
            <a:xfrm>
              <a:off x="181490" y="5322896"/>
              <a:ext cx="575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66DCAC6-D21F-4BEE-917E-65709C42654B}"/>
                </a:ext>
              </a:extLst>
            </p:cNvPr>
            <p:cNvSpPr txBox="1"/>
            <p:nvPr/>
          </p:nvSpPr>
          <p:spPr>
            <a:xfrm>
              <a:off x="691014" y="5776079"/>
              <a:ext cx="575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1281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06FA1B-CC0D-455B-BF00-18F2D8D19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B4F0C2-2303-42A7-9421-0F538DB6E296}"/>
              </a:ext>
            </a:extLst>
          </p:cNvPr>
          <p:cNvSpPr txBox="1"/>
          <p:nvPr/>
        </p:nvSpPr>
        <p:spPr>
          <a:xfrm>
            <a:off x="251177" y="174931"/>
            <a:ext cx="85202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Arial Black" panose="020B0A04020102020204" pitchFamily="34" charset="0"/>
              </a:rPr>
              <a:t>System Design – Chemical Thrusters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834985-0E82-45A6-B931-B7E59A5F1992}"/>
              </a:ext>
            </a:extLst>
          </p:cNvPr>
          <p:cNvSpPr txBox="1">
            <a:spLocks/>
          </p:cNvSpPr>
          <p:nvPr/>
        </p:nvSpPr>
        <p:spPr>
          <a:xfrm>
            <a:off x="251177" y="919458"/>
            <a:ext cx="7366204" cy="1992571"/>
          </a:xfrm>
          <a:prstGeom prst="rect">
            <a:avLst/>
          </a:prstGeom>
        </p:spPr>
        <p:txBody>
          <a:bodyPr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2"/>
                </a:solidFill>
              </a:rPr>
              <a:t>1N Thruster provided by partners at Plasma Processes Inc (PPI)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2"/>
                </a:solidFill>
              </a:rPr>
              <a:t>Isp: </a:t>
            </a:r>
          </a:p>
          <a:p>
            <a:pPr lvl="1">
              <a:lnSpc>
                <a:spcPct val="150000"/>
              </a:lnSpc>
            </a:pPr>
            <a:r>
              <a:rPr lang="en-US" sz="1400" dirty="0">
                <a:solidFill>
                  <a:schemeClr val="bg2"/>
                </a:solidFill>
              </a:rPr>
              <a:t>250 s – steady state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2"/>
                </a:solidFill>
              </a:rPr>
              <a:t>Estimated Mass: 140 ~ 150 g</a:t>
            </a:r>
          </a:p>
        </p:txBody>
      </p:sp>
      <p:pic>
        <p:nvPicPr>
          <p:cNvPr id="12" name="Picture 11" descr="A close-up of a machine&#10;&#10;Description automatically generated with low confidence">
            <a:extLst>
              <a:ext uri="{FF2B5EF4-FFF2-40B4-BE49-F238E27FC236}">
                <a16:creationId xmlns:a16="http://schemas.microsoft.com/office/drawing/2014/main" id="{E204846E-082C-45BF-9B6B-36749B0EBF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" t="1909" r="1381" b="2681"/>
          <a:stretch/>
        </p:blipFill>
        <p:spPr bwMode="auto">
          <a:xfrm rot="10800000">
            <a:off x="668754" y="2899690"/>
            <a:ext cx="2790089" cy="19925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A close-up of a microscope&#10;&#10;Description automatically generated with medium confidence">
            <a:extLst>
              <a:ext uri="{FF2B5EF4-FFF2-40B4-BE49-F238E27FC236}">
                <a16:creationId xmlns:a16="http://schemas.microsoft.com/office/drawing/2014/main" id="{337A167F-C3FA-40F3-8079-0E0E837A0D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" t="1744"/>
          <a:stretch/>
        </p:blipFill>
        <p:spPr bwMode="auto">
          <a:xfrm>
            <a:off x="4141959" y="2912029"/>
            <a:ext cx="2792306" cy="20144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 Box 2">
            <a:extLst>
              <a:ext uri="{FF2B5EF4-FFF2-40B4-BE49-F238E27FC236}">
                <a16:creationId xmlns:a16="http://schemas.microsoft.com/office/drawing/2014/main" id="{C782BE06-9F58-4725-9BDA-D90394EFE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97924"/>
            <a:ext cx="2479629" cy="18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Thruster images courtesy of Tomas Hasanof.</a:t>
            </a:r>
            <a:endParaRPr lang="en-US" sz="1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681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06FA1B-CC0D-455B-BF00-18F2D8D19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B4F0C2-2303-42A7-9421-0F538DB6E296}"/>
              </a:ext>
            </a:extLst>
          </p:cNvPr>
          <p:cNvSpPr txBox="1"/>
          <p:nvPr/>
        </p:nvSpPr>
        <p:spPr>
          <a:xfrm>
            <a:off x="251177" y="174931"/>
            <a:ext cx="85202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Arial Black" panose="020B0A04020102020204" pitchFamily="34" charset="0"/>
              </a:rPr>
              <a:t>System Design – Electrospray Thrusters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834985-0E82-45A6-B931-B7E59A5F1992}"/>
              </a:ext>
            </a:extLst>
          </p:cNvPr>
          <p:cNvSpPr txBox="1">
            <a:spLocks/>
          </p:cNvSpPr>
          <p:nvPr/>
        </p:nvSpPr>
        <p:spPr>
          <a:xfrm>
            <a:off x="335584" y="869668"/>
            <a:ext cx="5311238" cy="2176156"/>
          </a:xfrm>
          <a:prstGeom prst="rect">
            <a:avLst/>
          </a:prstGeom>
        </p:spPr>
        <p:txBody>
          <a:bodyPr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2"/>
                </a:solidFill>
              </a:rPr>
              <a:t>Electrospray thrusters provided by MIT’s Space Propulsion Lab (SPL)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2"/>
                </a:solidFill>
              </a:rPr>
              <a:t>Micromachined emitter tips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2"/>
                </a:solidFill>
              </a:rPr>
              <a:t>Each module consists of 4 thruster heads</a:t>
            </a:r>
          </a:p>
        </p:txBody>
      </p:sp>
      <p:pic>
        <p:nvPicPr>
          <p:cNvPr id="14" name="Picture 13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84288A96-A407-4C02-AEB6-E17C0298AF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996" y="807593"/>
            <a:ext cx="1836420" cy="1744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75A4F0-EA1E-410B-B2A1-309579E21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84" y="3510539"/>
            <a:ext cx="3468894" cy="1773278"/>
          </a:xfrm>
          <a:prstGeom prst="rect">
            <a:avLst/>
          </a:prstGeom>
        </p:spPr>
      </p:pic>
      <p:sp>
        <p:nvSpPr>
          <p:cNvPr id="12" name="Text Box 2">
            <a:extLst>
              <a:ext uri="{FF2B5EF4-FFF2-40B4-BE49-F238E27FC236}">
                <a16:creationId xmlns:a16="http://schemas.microsoft.com/office/drawing/2014/main" id="{8EBE8952-4466-4D78-8CAD-86ACFAF8C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4386"/>
            <a:ext cx="4307305" cy="27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Images and electrospray performance characteristics courtesy of Amelia Bruno</a:t>
            </a:r>
            <a:endParaRPr lang="en-US" sz="1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F8F6E71-69CF-4306-BD3D-AF60174CE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447933"/>
              </p:ext>
            </p:extLst>
          </p:nvPr>
        </p:nvGraphicFramePr>
        <p:xfrm>
          <a:off x="3473886" y="2852410"/>
          <a:ext cx="5452774" cy="1143000"/>
        </p:xfrm>
        <a:graphic>
          <a:graphicData uri="http://schemas.openxmlformats.org/drawingml/2006/table">
            <a:tbl>
              <a:tblPr firstRow="1" firstCol="1" bandRow="1"/>
              <a:tblGrid>
                <a:gridCol w="1422792">
                  <a:extLst>
                    <a:ext uri="{9D8B030D-6E8A-4147-A177-3AD203B41FA5}">
                      <a16:colId xmlns:a16="http://schemas.microsoft.com/office/drawing/2014/main" val="1571027834"/>
                    </a:ext>
                  </a:extLst>
                </a:gridCol>
                <a:gridCol w="2168243">
                  <a:extLst>
                    <a:ext uri="{9D8B030D-6E8A-4147-A177-3AD203B41FA5}">
                      <a16:colId xmlns:a16="http://schemas.microsoft.com/office/drawing/2014/main" val="483548738"/>
                    </a:ext>
                  </a:extLst>
                </a:gridCol>
                <a:gridCol w="1861739">
                  <a:extLst>
                    <a:ext uri="{9D8B030D-6E8A-4147-A177-3AD203B41FA5}">
                      <a16:colId xmlns:a16="http://schemas.microsoft.com/office/drawing/2014/main" val="139575108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 Individual. Thruster Head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4-Thruster Tank/Unit​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6664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Thrust​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 μ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 μ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89581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Flow Rate​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 μ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g/s​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l-GR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 μ</a:t>
                      </a:r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g/s​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99039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Specific Impulse​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1800 s​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1800 s​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36719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Dry Mass 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g​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611519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Propellant Volume​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mL​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0854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5763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06FA1B-CC0D-455B-BF00-18F2D8D19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B4F0C2-2303-42A7-9421-0F538DB6E296}"/>
              </a:ext>
            </a:extLst>
          </p:cNvPr>
          <p:cNvSpPr txBox="1"/>
          <p:nvPr/>
        </p:nvSpPr>
        <p:spPr>
          <a:xfrm>
            <a:off x="251177" y="174931"/>
            <a:ext cx="85202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Arial Black" panose="020B0A04020102020204" pitchFamily="34" charset="0"/>
              </a:rPr>
              <a:t>System Design – Heritage Components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834985-0E82-45A6-B931-B7E59A5F1992}"/>
              </a:ext>
            </a:extLst>
          </p:cNvPr>
          <p:cNvSpPr txBox="1">
            <a:spLocks/>
          </p:cNvSpPr>
          <p:nvPr/>
        </p:nvSpPr>
        <p:spPr>
          <a:xfrm>
            <a:off x="413454" y="941112"/>
            <a:ext cx="3625148" cy="4336741"/>
          </a:xfrm>
          <a:prstGeom prst="rect">
            <a:avLst/>
          </a:prstGeom>
        </p:spPr>
        <p:txBody>
          <a:bodyPr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2"/>
                </a:solidFill>
              </a:rPr>
              <a:t>Heritage Components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chemeClr val="bg2"/>
                </a:solidFill>
              </a:rPr>
              <a:t>Micro-Pump                 TRL 8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chemeClr val="bg2"/>
                </a:solidFill>
              </a:rPr>
              <a:t>Micro-Solenoid Valve   TRL 8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chemeClr val="bg2"/>
                </a:solidFill>
              </a:rPr>
              <a:t>Fill/Drain Valve             TRL 6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2"/>
                </a:solidFill>
              </a:rPr>
              <a:t>COTS Components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chemeClr val="bg2"/>
                </a:solidFill>
              </a:rPr>
              <a:t>Solenoid Valves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chemeClr val="bg2"/>
                </a:solidFill>
              </a:rPr>
              <a:t>Pressure</a:t>
            </a:r>
            <a:r>
              <a:rPr lang="en-US" sz="1400" dirty="0">
                <a:solidFill>
                  <a:schemeClr val="bg2"/>
                </a:solidFill>
              </a:rPr>
              <a:t> </a:t>
            </a:r>
            <a:r>
              <a:rPr lang="en-US" sz="1600" dirty="0">
                <a:solidFill>
                  <a:schemeClr val="bg2"/>
                </a:solidFill>
              </a:rPr>
              <a:t>Transducers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chemeClr val="bg2"/>
                </a:solidFill>
              </a:rPr>
              <a:t>Thermocouples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chemeClr val="bg2"/>
                </a:solidFill>
              </a:rPr>
              <a:t>Patch Heater</a:t>
            </a:r>
            <a:r>
              <a:rPr lang="en-US" sz="1400" dirty="0">
                <a:solidFill>
                  <a:schemeClr val="bg2"/>
                </a:solidFill>
              </a:rPr>
              <a:t>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C7E9736-A63E-4513-BE92-42324349ED89}"/>
              </a:ext>
            </a:extLst>
          </p:cNvPr>
          <p:cNvGrpSpPr/>
          <p:nvPr/>
        </p:nvGrpSpPr>
        <p:grpSpPr>
          <a:xfrm>
            <a:off x="6674739" y="975074"/>
            <a:ext cx="2138680" cy="2077084"/>
            <a:chOff x="0" y="0"/>
            <a:chExt cx="2138812" cy="207711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FB82D12-B703-49DC-A6D3-0C33B2031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4" y="0"/>
              <a:ext cx="2054860" cy="1796415"/>
            </a:xfrm>
            <a:prstGeom prst="rect">
              <a:avLst/>
            </a:prstGeom>
          </p:spPr>
        </p:pic>
        <p:sp>
          <p:nvSpPr>
            <p:cNvPr id="17" name="Text Box 2">
              <a:extLst>
                <a:ext uri="{FF2B5EF4-FFF2-40B4-BE49-F238E27FC236}">
                  <a16:creationId xmlns:a16="http://schemas.microsoft.com/office/drawing/2014/main" id="{83729D20-995F-4491-AA6D-E188A8F0FE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819943"/>
              <a:ext cx="2138812" cy="2571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Micro-solenoid valve</a:t>
              </a:r>
              <a:endParaRPr lang="en-US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97F06D7-F7A9-4622-A706-DA5503419456}"/>
              </a:ext>
            </a:extLst>
          </p:cNvPr>
          <p:cNvGrpSpPr/>
          <p:nvPr/>
        </p:nvGrpSpPr>
        <p:grpSpPr>
          <a:xfrm>
            <a:off x="4038602" y="941112"/>
            <a:ext cx="1949450" cy="2016760"/>
            <a:chOff x="0" y="0"/>
            <a:chExt cx="1949570" cy="201696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56EE0B5-5E09-441E-9FBA-8DD334E45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298" y="0"/>
              <a:ext cx="1377950" cy="1751965"/>
            </a:xfrm>
            <a:prstGeom prst="rect">
              <a:avLst/>
            </a:prstGeom>
          </p:spPr>
        </p:pic>
        <p:sp>
          <p:nvSpPr>
            <p:cNvPr id="15" name="Text Box 2">
              <a:extLst>
                <a:ext uri="{FF2B5EF4-FFF2-40B4-BE49-F238E27FC236}">
                  <a16:creationId xmlns:a16="http://schemas.microsoft.com/office/drawing/2014/main" id="{80F66CEC-562C-4081-87F9-35BF9F214E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759788"/>
              <a:ext cx="1949570" cy="2571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Fill/drain valve</a:t>
              </a:r>
              <a:endParaRPr lang="en-US" sz="1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DE3C5C4-5B9E-4D3D-BC29-5B3C788F2F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942" y="3171493"/>
            <a:ext cx="2959735" cy="1503045"/>
          </a:xfrm>
          <a:prstGeom prst="rect">
            <a:avLst/>
          </a:prstGeom>
          <a:noFill/>
        </p:spPr>
      </p:pic>
      <p:sp>
        <p:nvSpPr>
          <p:cNvPr id="18" name="Text Box 2">
            <a:extLst>
              <a:ext uri="{FF2B5EF4-FFF2-40B4-BE49-F238E27FC236}">
                <a16:creationId xmlns:a16="http://schemas.microsoft.com/office/drawing/2014/main" id="{EBB30A55-76DB-4D64-9F81-3AD405E32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6084" y="4690008"/>
            <a:ext cx="1949450" cy="25714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Micropump developed for LFPS</a:t>
            </a:r>
            <a:endParaRPr lang="en-US" sz="1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77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06FA1B-CC0D-455B-BF00-18F2D8D19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B4F0C2-2303-42A7-9421-0F538DB6E296}"/>
              </a:ext>
            </a:extLst>
          </p:cNvPr>
          <p:cNvSpPr txBox="1"/>
          <p:nvPr/>
        </p:nvSpPr>
        <p:spPr>
          <a:xfrm>
            <a:off x="251177" y="174931"/>
            <a:ext cx="85202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Arial Black" panose="020B0A04020102020204" pitchFamily="34" charset="0"/>
              </a:rPr>
              <a:t>Future Work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834985-0E82-45A6-B931-B7E59A5F1992}"/>
              </a:ext>
            </a:extLst>
          </p:cNvPr>
          <p:cNvSpPr txBox="1">
            <a:spLocks/>
          </p:cNvSpPr>
          <p:nvPr/>
        </p:nvSpPr>
        <p:spPr>
          <a:xfrm>
            <a:off x="172822" y="742368"/>
            <a:ext cx="4920705" cy="4230263"/>
          </a:xfrm>
          <a:prstGeom prst="rect">
            <a:avLst/>
          </a:prstGeom>
        </p:spPr>
        <p:txBody>
          <a:bodyPr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900" dirty="0">
                <a:solidFill>
                  <a:schemeClr val="bg1"/>
                </a:solidFill>
                <a:cs typeface="Calibri"/>
              </a:rPr>
              <a:t>Continue Detailed Design </a:t>
            </a:r>
          </a:p>
          <a:p>
            <a:pPr lvl="1"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  <a:cs typeface="Calibri"/>
              </a:rPr>
              <a:t>Propellant Passage Design </a:t>
            </a:r>
          </a:p>
          <a:p>
            <a:pPr lvl="1">
              <a:lnSpc>
                <a:spcPct val="150000"/>
              </a:lnSpc>
            </a:pPr>
            <a:r>
              <a:rPr lang="en-US" sz="1500" dirty="0">
                <a:solidFill>
                  <a:schemeClr val="bg1"/>
                </a:solidFill>
                <a:cs typeface="Calibri"/>
              </a:rPr>
              <a:t>Weld Plate</a:t>
            </a:r>
          </a:p>
          <a:p>
            <a:pPr>
              <a:lnSpc>
                <a:spcPct val="150000"/>
              </a:lnSpc>
            </a:pPr>
            <a:r>
              <a:rPr lang="en-US" sz="1900" dirty="0">
                <a:solidFill>
                  <a:schemeClr val="bg1"/>
                </a:solidFill>
                <a:cs typeface="Calibri"/>
              </a:rPr>
              <a:t>Printability Assessment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1"/>
                </a:solidFill>
                <a:cs typeface="Calibri"/>
              </a:rPr>
              <a:t>FlatSat Testing Campaign Demonstrated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cs typeface="Calibri"/>
              </a:rPr>
              <a:t>Electrospray remote filling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cs typeface="Calibri"/>
              </a:rPr>
              <a:t>Electrospray firing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cs typeface="Calibri"/>
              </a:rPr>
              <a:t>Chemical thruster firing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cs typeface="Calibri"/>
              </a:rPr>
              <a:t>Final electrospray refill and fire</a:t>
            </a:r>
          </a:p>
          <a:p>
            <a:endParaRPr lang="en-US" sz="1800" dirty="0">
              <a:solidFill>
                <a:schemeClr val="bg2"/>
              </a:solidFill>
            </a:endParaRPr>
          </a:p>
        </p:txBody>
      </p:sp>
      <p:pic>
        <p:nvPicPr>
          <p:cNvPr id="5" name="Picture 4" descr="A picture containing indoor, miller&#10;&#10;Description automatically generated">
            <a:extLst>
              <a:ext uri="{FF2B5EF4-FFF2-40B4-BE49-F238E27FC236}">
                <a16:creationId xmlns:a16="http://schemas.microsoft.com/office/drawing/2014/main" id="{C3FAE4F1-9156-4059-8792-AA20D07E9C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936" r="13016" b="4956"/>
          <a:stretch/>
        </p:blipFill>
        <p:spPr>
          <a:xfrm>
            <a:off x="5334158" y="1601185"/>
            <a:ext cx="3536920" cy="291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63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00507" y="2141030"/>
            <a:ext cx="6311024" cy="523220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FFFF"/>
                </a:solidFill>
                <a:latin typeface="Arial Black"/>
                <a:cs typeface="Arial Black"/>
              </a:rPr>
              <a:t>Questions?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1954" y="2605035"/>
            <a:ext cx="5892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1C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AAS Guidance, Navigation and Control Conference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1C156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February </a:t>
            </a:r>
            <a:r>
              <a:rPr lang="en-US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2022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78407F1-C75F-441B-8913-D7CD7BC2F28D}"/>
              </a:ext>
            </a:extLst>
          </p:cNvPr>
          <p:cNvSpPr txBox="1"/>
          <p:nvPr/>
        </p:nvSpPr>
        <p:spPr>
          <a:xfrm>
            <a:off x="3420533" y="4063604"/>
            <a:ext cx="1872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Brandon J. Colón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Dr. Glenn Lightsey</a:t>
            </a:r>
          </a:p>
        </p:txBody>
      </p:sp>
    </p:spTree>
    <p:extLst>
      <p:ext uri="{BB962C8B-B14F-4D97-AF65-F5344CB8AC3E}">
        <p14:creationId xmlns:p14="http://schemas.microsoft.com/office/powerpoint/2010/main" val="3301908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06FA1B-CC0D-455B-BF00-18F2D8D19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B4F0C2-2303-42A7-9421-0F538DB6E296}"/>
              </a:ext>
            </a:extLst>
          </p:cNvPr>
          <p:cNvSpPr txBox="1"/>
          <p:nvPr/>
        </p:nvSpPr>
        <p:spPr>
          <a:xfrm>
            <a:off x="251177" y="174931"/>
            <a:ext cx="85202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Arial Black" panose="020B0A04020102020204" pitchFamily="34" charset="0"/>
              </a:rPr>
              <a:t>Background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834985-0E82-45A6-B931-B7E59A5F1992}"/>
              </a:ext>
            </a:extLst>
          </p:cNvPr>
          <p:cNvSpPr txBox="1">
            <a:spLocks/>
          </p:cNvSpPr>
          <p:nvPr/>
        </p:nvSpPr>
        <p:spPr>
          <a:xfrm>
            <a:off x="195029" y="781159"/>
            <a:ext cx="7927623" cy="176238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2"/>
                </a:solidFill>
              </a:rPr>
              <a:t>SSDL has experience building cold gas and monopropellant propulsion systems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2"/>
                </a:solidFill>
              </a:rPr>
              <a:t>Additive Manufacturing (AM) has enabled the design of volumetrically efficient propulsion systems</a:t>
            </a:r>
          </a:p>
          <a:p>
            <a:endParaRPr lang="en-US" sz="1400" dirty="0">
              <a:solidFill>
                <a:schemeClr val="bg2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2B42CF3-34D4-4112-B530-C8C64981CA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4597725"/>
              </p:ext>
            </p:extLst>
          </p:nvPr>
        </p:nvGraphicFramePr>
        <p:xfrm>
          <a:off x="315604" y="2832786"/>
          <a:ext cx="5300128" cy="2067056"/>
        </p:xfrm>
        <a:graphic>
          <a:graphicData uri="http://schemas.openxmlformats.org/drawingml/2006/table">
            <a:tbl>
              <a:tblPr firstRow="1" firstCol="1" bandRow="1"/>
              <a:tblGrid>
                <a:gridCol w="1201006">
                  <a:extLst>
                    <a:ext uri="{9D8B030D-6E8A-4147-A177-3AD203B41FA5}">
                      <a16:colId xmlns:a16="http://schemas.microsoft.com/office/drawing/2014/main" val="2977101113"/>
                    </a:ext>
                  </a:extLst>
                </a:gridCol>
                <a:gridCol w="1366374">
                  <a:extLst>
                    <a:ext uri="{9D8B030D-6E8A-4147-A177-3AD203B41FA5}">
                      <a16:colId xmlns:a16="http://schemas.microsoft.com/office/drawing/2014/main" val="725209348"/>
                    </a:ext>
                  </a:extLst>
                </a:gridCol>
                <a:gridCol w="1366374">
                  <a:extLst>
                    <a:ext uri="{9D8B030D-6E8A-4147-A177-3AD203B41FA5}">
                      <a16:colId xmlns:a16="http://schemas.microsoft.com/office/drawing/2014/main" val="3288711369"/>
                    </a:ext>
                  </a:extLst>
                </a:gridCol>
                <a:gridCol w="1366374">
                  <a:extLst>
                    <a:ext uri="{9D8B030D-6E8A-4147-A177-3AD203B41FA5}">
                      <a16:colId xmlns:a16="http://schemas.microsoft.com/office/drawing/2014/main" val="2280956893"/>
                    </a:ext>
                  </a:extLst>
                </a:gridCol>
              </a:tblGrid>
              <a:tr h="109855">
                <a:tc>
                  <a:txBody>
                    <a:bodyPr/>
                    <a:lstStyle/>
                    <a:p>
                      <a:pPr marL="0" marR="0" indent="18288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Mission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Dry Mass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Total Impulse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Propellant Type</a:t>
                      </a:r>
                      <a:endParaRPr lang="en-US" sz="1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649427"/>
                  </a:ext>
                </a:extLst>
              </a:tr>
              <a:tr h="118110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PROX-1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6.000 kg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999 N-s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Cold Gas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346253"/>
                  </a:ext>
                </a:extLst>
              </a:tr>
              <a:tr h="10985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BioSentinel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1.265 kg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36 N-s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Cold Gas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3561279"/>
                  </a:ext>
                </a:extLst>
              </a:tr>
              <a:tr h="10985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ASCENT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3.660 kg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549 N-s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Cold Gas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535082"/>
                  </a:ext>
                </a:extLst>
              </a:tr>
              <a:tr h="10985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LFPS</a:t>
                      </a:r>
                      <a:r>
                        <a:rPr lang="en-US" sz="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0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5.550 kg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1800 N-s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Monopropellant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858652"/>
                  </a:ext>
                </a:extLst>
              </a:tr>
              <a:tr h="10985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SunRISE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1.27 kg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135 N-s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Cold Gas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9470095"/>
                  </a:ext>
                </a:extLst>
              </a:tr>
              <a:tr h="10985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SWARM-EX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0.475 kg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 N-s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Cold Gas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680571"/>
                  </a:ext>
                </a:extLst>
              </a:tr>
              <a:tr h="109855"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VISORS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1.031 – 1.117kg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117 – 197 N-s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82880" algn="l"/>
                        </a:tabLst>
                      </a:pPr>
                      <a:r>
                        <a:rPr lang="en-US" sz="1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Cold Gas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70980"/>
                  </a:ext>
                </a:extLst>
              </a:tr>
            </a:tbl>
          </a:graphicData>
        </a:graphic>
      </p:graphicFrame>
      <p:pic>
        <p:nvPicPr>
          <p:cNvPr id="1030" name="Picture 6">
            <a:extLst>
              <a:ext uri="{FF2B5EF4-FFF2-40B4-BE49-F238E27FC236}">
                <a16:creationId xmlns:a16="http://schemas.microsoft.com/office/drawing/2014/main" id="{D7B6AE37-D881-49E6-884F-4E21C585C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574" y="2151385"/>
            <a:ext cx="2020822" cy="151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14AFC4E7-C9D8-43B1-8AEE-0BAE62E59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044" y="3445439"/>
            <a:ext cx="2243829" cy="134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002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06FA1B-CC0D-455B-BF00-18F2D8D19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B4F0C2-2303-42A7-9421-0F538DB6E296}"/>
              </a:ext>
            </a:extLst>
          </p:cNvPr>
          <p:cNvSpPr txBox="1"/>
          <p:nvPr/>
        </p:nvSpPr>
        <p:spPr>
          <a:xfrm>
            <a:off x="251177" y="174931"/>
            <a:ext cx="85202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Arial Black" panose="020B0A04020102020204" pitchFamily="34" charset="0"/>
              </a:rPr>
              <a:t>What is Dual – Mode?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834985-0E82-45A6-B931-B7E59A5F1992}"/>
              </a:ext>
            </a:extLst>
          </p:cNvPr>
          <p:cNvSpPr txBox="1">
            <a:spLocks/>
          </p:cNvSpPr>
          <p:nvPr/>
        </p:nvSpPr>
        <p:spPr>
          <a:xfrm>
            <a:off x="121057" y="766210"/>
            <a:ext cx="8870543" cy="4892530"/>
          </a:xfrm>
          <a:prstGeom prst="rect">
            <a:avLst/>
          </a:prstGeom>
        </p:spPr>
        <p:txBody>
          <a:bodyPr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bg2"/>
                </a:solidFill>
              </a:rPr>
              <a:t>A Dual – Mode system allows for propulsion technologies to complement each other’s deficiencies </a:t>
            </a:r>
          </a:p>
          <a:p>
            <a:r>
              <a:rPr lang="en-US" sz="1800" dirty="0">
                <a:solidFill>
                  <a:schemeClr val="bg2"/>
                </a:solidFill>
              </a:rPr>
              <a:t>Spectre makes use of both chemical and electrospray propulsion technologies</a:t>
            </a:r>
          </a:p>
          <a:p>
            <a:r>
              <a:rPr lang="en-US" sz="1800" dirty="0">
                <a:solidFill>
                  <a:schemeClr val="bg2"/>
                </a:solidFill>
              </a:rPr>
              <a:t>Partnership between:</a:t>
            </a:r>
          </a:p>
          <a:p>
            <a:pPr lvl="1"/>
            <a:r>
              <a:rPr lang="en-US" sz="1600" dirty="0">
                <a:solidFill>
                  <a:schemeClr val="bg2"/>
                </a:solidFill>
              </a:rPr>
              <a:t>Georgia Tech – SSDL</a:t>
            </a:r>
          </a:p>
          <a:p>
            <a:pPr lvl="2"/>
            <a:r>
              <a:rPr lang="en-US" sz="1400" dirty="0">
                <a:solidFill>
                  <a:schemeClr val="bg2"/>
                </a:solidFill>
              </a:rPr>
              <a:t>System design and integration</a:t>
            </a:r>
          </a:p>
          <a:p>
            <a:pPr lvl="2"/>
            <a:r>
              <a:rPr lang="en-US" sz="1400" dirty="0">
                <a:solidFill>
                  <a:schemeClr val="bg2"/>
                </a:solidFill>
              </a:rPr>
              <a:t>Controller design </a:t>
            </a:r>
          </a:p>
          <a:p>
            <a:pPr lvl="1"/>
            <a:r>
              <a:rPr lang="en-US" sz="1600" dirty="0">
                <a:solidFill>
                  <a:schemeClr val="bg2"/>
                </a:solidFill>
              </a:rPr>
              <a:t>Plasma Processes Inc (PPI)</a:t>
            </a:r>
          </a:p>
          <a:p>
            <a:pPr lvl="2"/>
            <a:r>
              <a:rPr lang="en-US" sz="1400" dirty="0">
                <a:solidFill>
                  <a:schemeClr val="bg2"/>
                </a:solidFill>
              </a:rPr>
              <a:t>Chemical thruster </a:t>
            </a:r>
          </a:p>
          <a:p>
            <a:pPr lvl="1"/>
            <a:r>
              <a:rPr lang="en-US" sz="1600" dirty="0">
                <a:solidFill>
                  <a:schemeClr val="bg2"/>
                </a:solidFill>
              </a:rPr>
              <a:t>MIT – SPL</a:t>
            </a:r>
          </a:p>
          <a:p>
            <a:pPr lvl="2"/>
            <a:r>
              <a:rPr lang="en-US" sz="1400" dirty="0">
                <a:solidFill>
                  <a:schemeClr val="bg2"/>
                </a:solidFill>
              </a:rPr>
              <a:t>Electrospray thrusters</a:t>
            </a:r>
          </a:p>
          <a:p>
            <a:pPr lvl="1"/>
            <a:r>
              <a:rPr lang="en-US" sz="1600" dirty="0">
                <a:solidFill>
                  <a:schemeClr val="bg2"/>
                </a:solidFill>
              </a:rPr>
              <a:t>ESPACE</a:t>
            </a:r>
          </a:p>
          <a:p>
            <a:pPr lvl="2"/>
            <a:r>
              <a:rPr lang="en-US" sz="1400" dirty="0">
                <a:solidFill>
                  <a:schemeClr val="bg2"/>
                </a:solidFill>
              </a:rPr>
              <a:t>Electrospray controller </a:t>
            </a:r>
          </a:p>
          <a:p>
            <a:pPr lvl="1"/>
            <a:r>
              <a:rPr lang="en-US" sz="1600" dirty="0">
                <a:solidFill>
                  <a:schemeClr val="bg2"/>
                </a:solidFill>
              </a:rPr>
              <a:t>NASA – MSFC</a:t>
            </a:r>
          </a:p>
          <a:p>
            <a:pPr lvl="2"/>
            <a:r>
              <a:rPr lang="en-US" sz="1400" dirty="0">
                <a:solidFill>
                  <a:schemeClr val="bg2"/>
                </a:solidFill>
              </a:rPr>
              <a:t>Project Management</a:t>
            </a:r>
          </a:p>
          <a:p>
            <a:pPr marL="36576" indent="0">
              <a:lnSpc>
                <a:spcPct val="160000"/>
              </a:lnSpc>
              <a:buNone/>
            </a:pPr>
            <a:endParaRPr lang="en-US" sz="1800" dirty="0">
              <a:solidFill>
                <a:schemeClr val="bg2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843942-A532-4023-8C1F-7DB0578A6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/>
        </p:blipFill>
        <p:spPr bwMode="auto">
          <a:xfrm>
            <a:off x="6929285" y="3603820"/>
            <a:ext cx="200001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ymbols of NASA | NASA">
            <a:extLst>
              <a:ext uri="{FF2B5EF4-FFF2-40B4-BE49-F238E27FC236}">
                <a16:creationId xmlns:a16="http://schemas.microsoft.com/office/drawing/2014/main" id="{5FDC867C-5B89-4F74-804F-B63046888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672" y="2167689"/>
            <a:ext cx="2759242" cy="137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eorgia Tech - Wikipedia">
            <a:extLst>
              <a:ext uri="{FF2B5EF4-FFF2-40B4-BE49-F238E27FC236}">
                <a16:creationId xmlns:a16="http://schemas.microsoft.com/office/drawing/2014/main" id="{988AEE1A-5C65-4D5E-BF82-285D19577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858" y="2118716"/>
            <a:ext cx="1258261" cy="125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assachusetts Institute of Technology Logo, PNG, Symbol, History, Meaning">
            <a:extLst>
              <a:ext uri="{FF2B5EF4-FFF2-40B4-BE49-F238E27FC236}">
                <a16:creationId xmlns:a16="http://schemas.microsoft.com/office/drawing/2014/main" id="{AE8C863D-B4BA-4988-A095-27672D2C1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839" y="3285736"/>
            <a:ext cx="2062301" cy="116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6013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06FA1B-CC0D-455B-BF00-18F2D8D19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B4F0C2-2303-42A7-9421-0F538DB6E296}"/>
              </a:ext>
            </a:extLst>
          </p:cNvPr>
          <p:cNvSpPr txBox="1"/>
          <p:nvPr/>
        </p:nvSpPr>
        <p:spPr>
          <a:xfrm>
            <a:off x="251177" y="174931"/>
            <a:ext cx="85202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Arial Black" panose="020B0A04020102020204" pitchFamily="34" charset="0"/>
              </a:rPr>
              <a:t>System Specifications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834985-0E82-45A6-B931-B7E59A5F1992}"/>
              </a:ext>
            </a:extLst>
          </p:cNvPr>
          <p:cNvSpPr txBox="1">
            <a:spLocks/>
          </p:cNvSpPr>
          <p:nvPr/>
        </p:nvSpPr>
        <p:spPr>
          <a:xfrm>
            <a:off x="251177" y="766210"/>
            <a:ext cx="6787297" cy="2163479"/>
          </a:xfrm>
          <a:prstGeom prst="rect">
            <a:avLst/>
          </a:prstGeom>
        </p:spPr>
        <p:txBody>
          <a:bodyPr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sz="1800" dirty="0">
                <a:solidFill>
                  <a:schemeClr val="bg2"/>
                </a:solidFill>
              </a:rPr>
              <a:t>​12U CubeSat </a:t>
            </a:r>
          </a:p>
          <a:p>
            <a:pPr>
              <a:lnSpc>
                <a:spcPct val="160000"/>
              </a:lnSpc>
            </a:pPr>
            <a:r>
              <a:rPr lang="en-US" sz="1800" dirty="0">
                <a:solidFill>
                  <a:schemeClr val="bg2"/>
                </a:solidFill>
              </a:rPr>
              <a:t>Structure is completely additively manufactured </a:t>
            </a:r>
          </a:p>
          <a:p>
            <a:pPr>
              <a:lnSpc>
                <a:spcPct val="160000"/>
              </a:lnSpc>
            </a:pPr>
            <a:r>
              <a:rPr lang="en-US" sz="1800" dirty="0">
                <a:solidFill>
                  <a:schemeClr val="bg2"/>
                </a:solidFill>
              </a:rPr>
              <a:t>Both systems are fed from same tank for volume efficiency</a:t>
            </a:r>
          </a:p>
          <a:p>
            <a:pPr lvl="1">
              <a:lnSpc>
                <a:spcPct val="160000"/>
              </a:lnSpc>
            </a:pPr>
            <a:r>
              <a:rPr lang="en-US" sz="1600" dirty="0">
                <a:solidFill>
                  <a:schemeClr val="bg2"/>
                </a:solidFill>
              </a:rPr>
              <a:t>Make use of AF-M315E green monopropellant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A368B82-0459-412A-87EC-5E0A4BA7C4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424993"/>
              </p:ext>
            </p:extLst>
          </p:nvPr>
        </p:nvGraphicFramePr>
        <p:xfrm>
          <a:off x="1001175" y="3212475"/>
          <a:ext cx="4236417" cy="1333500"/>
        </p:xfrm>
        <a:graphic>
          <a:graphicData uri="http://schemas.openxmlformats.org/drawingml/2006/table">
            <a:tbl>
              <a:tblPr firstRow="1" firstCol="1" bandRow="1"/>
              <a:tblGrid>
                <a:gridCol w="1998577">
                  <a:extLst>
                    <a:ext uri="{9D8B030D-6E8A-4147-A177-3AD203B41FA5}">
                      <a16:colId xmlns:a16="http://schemas.microsoft.com/office/drawing/2014/main" val="2568361357"/>
                    </a:ext>
                  </a:extLst>
                </a:gridCol>
                <a:gridCol w="772617">
                  <a:extLst>
                    <a:ext uri="{9D8B030D-6E8A-4147-A177-3AD203B41FA5}">
                      <a16:colId xmlns:a16="http://schemas.microsoft.com/office/drawing/2014/main" val="1194928411"/>
                    </a:ext>
                  </a:extLst>
                </a:gridCol>
                <a:gridCol w="770808">
                  <a:extLst>
                    <a:ext uri="{9D8B030D-6E8A-4147-A177-3AD203B41FA5}">
                      <a16:colId xmlns:a16="http://schemas.microsoft.com/office/drawing/2014/main" val="3241584594"/>
                    </a:ext>
                  </a:extLst>
                </a:gridCol>
                <a:gridCol w="694415">
                  <a:extLst>
                    <a:ext uri="{9D8B030D-6E8A-4147-A177-3AD203B41FA5}">
                      <a16:colId xmlns:a16="http://schemas.microsoft.com/office/drawing/2014/main" val="64089242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Chemical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Electrical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18260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ISP (s)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2886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Allocated Propellant (kg)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48214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Delta V (m/s)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9443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Thruster Class (N)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2.00E-05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4168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Prop Flow Rate (g/s)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5.00E-07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92057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Thrusters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---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667437"/>
                  </a:ext>
                </a:extLst>
              </a:tr>
            </a:tbl>
          </a:graphicData>
        </a:graphic>
      </p:graphicFrame>
      <p:sp>
        <p:nvSpPr>
          <p:cNvPr id="10" name="Text Box 2">
            <a:extLst>
              <a:ext uri="{FF2B5EF4-FFF2-40B4-BE49-F238E27FC236}">
                <a16:creationId xmlns:a16="http://schemas.microsoft.com/office/drawing/2014/main" id="{F7C5C135-211F-4E9B-BA20-978533A54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97" y="5283817"/>
            <a:ext cx="4307305" cy="27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</a:t>
            </a:r>
            <a:r>
              <a:rPr lang="en-US" sz="9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rformance characteristics courtesy of Daniel Cavender</a:t>
            </a:r>
            <a:endParaRPr lang="en-US" sz="10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147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06FA1B-CC0D-455B-BF00-18F2D8D19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B4F0C2-2303-42A7-9421-0F538DB6E296}"/>
              </a:ext>
            </a:extLst>
          </p:cNvPr>
          <p:cNvSpPr txBox="1"/>
          <p:nvPr/>
        </p:nvSpPr>
        <p:spPr>
          <a:xfrm>
            <a:off x="251177" y="174931"/>
            <a:ext cx="85202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Arial Black" panose="020B0A04020102020204" pitchFamily="34" charset="0"/>
              </a:rPr>
              <a:t>Proposed ConOps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8BFC61E-B0CB-4452-8051-A9ECB1D36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540611"/>
              </p:ext>
            </p:extLst>
          </p:nvPr>
        </p:nvGraphicFramePr>
        <p:xfrm>
          <a:off x="4600891" y="1614794"/>
          <a:ext cx="4140200" cy="2857500"/>
        </p:xfrm>
        <a:graphic>
          <a:graphicData uri="http://schemas.openxmlformats.org/drawingml/2006/table">
            <a:tbl>
              <a:tblPr firstRow="1" bandRow="1"/>
              <a:tblGrid>
                <a:gridCol w="203200">
                  <a:extLst>
                    <a:ext uri="{9D8B030D-6E8A-4147-A177-3AD203B41FA5}">
                      <a16:colId xmlns:a16="http://schemas.microsoft.com/office/drawing/2014/main" val="3978810444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val="1803575919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2224989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Operation/Sequence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Mission Time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2204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Launch &amp; Deployment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 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538053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Spacecraft Commissioning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 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36253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 System Commissioning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44187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Chemical Thruster Checkout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64001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Electrospray Fill Operation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34200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Electrospray Thruster Checkout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 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24847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Chemical Thruster Endurance Burn #1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 2 -3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01864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Electrospray Thruster Endurance Test #1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 4 – 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7924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Chemical Thruster Endurance Burn #2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 30 -31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999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Electrospray Thruster Endurance Test #2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 32 – 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2907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Chemical Thruster Endurance Burn #3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 60 -61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54335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Electrospray Thruster Endurance Burn #3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 62-89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55266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Disposal Burn (Chemical &amp; Electrospray Thrusters)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 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5399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 of Mission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Day 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9496718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4AC2232-BCAF-4B14-A4F5-3B09227B6D70}"/>
              </a:ext>
            </a:extLst>
          </p:cNvPr>
          <p:cNvSpPr txBox="1">
            <a:spLocks/>
          </p:cNvSpPr>
          <p:nvPr/>
        </p:nvSpPr>
        <p:spPr>
          <a:xfrm>
            <a:off x="251177" y="945927"/>
            <a:ext cx="7986444" cy="3706770"/>
          </a:xfrm>
          <a:prstGeom prst="rect">
            <a:avLst/>
          </a:prstGeom>
        </p:spPr>
        <p:txBody>
          <a:bodyPr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dirty="0">
                <a:solidFill>
                  <a:schemeClr val="bg2"/>
                </a:solidFill>
              </a:rPr>
              <a:t>Main goal is to demonstrate compatibility and reusability of both systems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chemeClr val="bg2"/>
                </a:solidFill>
              </a:rPr>
              <a:t>Fill electrospray tanks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chemeClr val="bg2"/>
                </a:solidFill>
              </a:rPr>
              <a:t>Fire electrospray thrusters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chemeClr val="bg2"/>
                </a:solidFill>
              </a:rPr>
              <a:t>Fire chemical thruster</a:t>
            </a:r>
          </a:p>
          <a:p>
            <a:pPr lvl="1">
              <a:lnSpc>
                <a:spcPct val="150000"/>
              </a:lnSpc>
            </a:pPr>
            <a:r>
              <a:rPr lang="en-US" sz="1600" dirty="0">
                <a:solidFill>
                  <a:schemeClr val="bg2"/>
                </a:solidFill>
              </a:rPr>
              <a:t>Refill and fire electrospray thrusters</a:t>
            </a:r>
          </a:p>
          <a:p>
            <a:endParaRPr lang="en-US" sz="1800" dirty="0">
              <a:solidFill>
                <a:schemeClr val="bg2"/>
              </a:solidFill>
            </a:endParaRPr>
          </a:p>
          <a:p>
            <a:endParaRPr lang="en-US" sz="1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63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06FA1B-CC0D-455B-BF00-18F2D8D19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B4F0C2-2303-42A7-9421-0F538DB6E296}"/>
              </a:ext>
            </a:extLst>
          </p:cNvPr>
          <p:cNvSpPr txBox="1"/>
          <p:nvPr/>
        </p:nvSpPr>
        <p:spPr>
          <a:xfrm>
            <a:off x="251177" y="174931"/>
            <a:ext cx="85202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Arial Black" panose="020B0A04020102020204" pitchFamily="34" charset="0"/>
              </a:rPr>
              <a:t>System Schematic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491154-4A6B-4B9D-9BF8-CE650F0F1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51355" y="1148080"/>
            <a:ext cx="5241290" cy="3418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1029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06FA1B-CC0D-455B-BF00-18F2D8D19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B4F0C2-2303-42A7-9421-0F538DB6E296}"/>
              </a:ext>
            </a:extLst>
          </p:cNvPr>
          <p:cNvSpPr txBox="1"/>
          <p:nvPr/>
        </p:nvSpPr>
        <p:spPr>
          <a:xfrm>
            <a:off x="251177" y="174931"/>
            <a:ext cx="85202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Arial Black" panose="020B0A04020102020204" pitchFamily="34" charset="0"/>
              </a:rPr>
              <a:t>System Design – Approach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834985-0E82-45A6-B931-B7E59A5F1992}"/>
              </a:ext>
            </a:extLst>
          </p:cNvPr>
          <p:cNvSpPr txBox="1">
            <a:spLocks/>
          </p:cNvSpPr>
          <p:nvPr/>
        </p:nvSpPr>
        <p:spPr>
          <a:xfrm>
            <a:off x="155316" y="900199"/>
            <a:ext cx="4814269" cy="1765968"/>
          </a:xfrm>
          <a:prstGeom prst="rect">
            <a:avLst/>
          </a:prstGeom>
        </p:spPr>
        <p:txBody>
          <a:bodyPr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buNone/>
            </a:pPr>
            <a:r>
              <a:rPr lang="en-US" sz="2000" dirty="0">
                <a:solidFill>
                  <a:schemeClr val="bg2"/>
                </a:solidFill>
              </a:rPr>
              <a:t>Mechanical Design </a:t>
            </a:r>
          </a:p>
          <a:p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</a:rPr>
              <a:t>Additively Manufactured Structure – Ti-6Al-4V</a:t>
            </a:r>
          </a:p>
          <a:p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</a:rPr>
              <a:t>226.5mm x 216.5mm x146 mm</a:t>
            </a:r>
          </a:p>
          <a:p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</a:rPr>
              <a:t>Internal Volume: 4.78 L</a:t>
            </a:r>
          </a:p>
          <a:p>
            <a:r>
              <a:rPr lang="en-US" sz="1600" dirty="0">
                <a:solidFill>
                  <a:schemeClr val="bg1"/>
                </a:solidFill>
                <a:ea typeface="Calibri" panose="020F0502020204030204" pitchFamily="34" charset="0"/>
              </a:rPr>
              <a:t>Dry Mass Estimate: 5.2 kg </a:t>
            </a:r>
          </a:p>
          <a:p>
            <a:pPr lvl="2"/>
            <a:endParaRPr lang="en-US" sz="1200" dirty="0">
              <a:solidFill>
                <a:schemeClr val="bg2"/>
              </a:solidFill>
            </a:endParaRPr>
          </a:p>
          <a:p>
            <a:pPr lvl="1"/>
            <a:endParaRPr lang="en-US" sz="1400" dirty="0">
              <a:solidFill>
                <a:schemeClr val="bg2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870E52A-A0DF-47E2-8998-3790BBBC87C7}"/>
              </a:ext>
            </a:extLst>
          </p:cNvPr>
          <p:cNvGrpSpPr/>
          <p:nvPr/>
        </p:nvGrpSpPr>
        <p:grpSpPr>
          <a:xfrm>
            <a:off x="4419602" y="694031"/>
            <a:ext cx="5006906" cy="4223364"/>
            <a:chOff x="3993416" y="965568"/>
            <a:chExt cx="5006906" cy="422336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599788A-06BF-4EEE-9835-41780F9DFD0F}"/>
                </a:ext>
              </a:extLst>
            </p:cNvPr>
            <p:cNvGrpSpPr/>
            <p:nvPr/>
          </p:nvGrpSpPr>
          <p:grpSpPr>
            <a:xfrm>
              <a:off x="3993416" y="965568"/>
              <a:ext cx="5006906" cy="4223364"/>
              <a:chOff x="3294098" y="1666744"/>
              <a:chExt cx="5006906" cy="422336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48E5305-7F40-469F-9BA9-2343266539C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598" r="10309" b="1991"/>
              <a:stretch/>
            </p:blipFill>
            <p:spPr>
              <a:xfrm>
                <a:off x="4213222" y="1998792"/>
                <a:ext cx="3585578" cy="3303947"/>
              </a:xfrm>
              <a:prstGeom prst="rect">
                <a:avLst/>
              </a:prstGeom>
            </p:spPr>
          </p:pic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519CA9A5-6881-4B4A-B625-FE0D9A9251D4}"/>
                  </a:ext>
                </a:extLst>
              </p:cNvPr>
              <p:cNvSpPr txBox="1"/>
              <p:nvPr/>
            </p:nvSpPr>
            <p:spPr>
              <a:xfrm>
                <a:off x="4501243" y="1666744"/>
                <a:ext cx="203562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Cable Management Bridge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389F126-A654-4722-A485-91B249A52CE0}"/>
                  </a:ext>
                </a:extLst>
              </p:cNvPr>
              <p:cNvSpPr txBox="1"/>
              <p:nvPr/>
            </p:nvSpPr>
            <p:spPr>
              <a:xfrm>
                <a:off x="3636859" y="2533129"/>
                <a:ext cx="82967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Pump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DB7D202-D4FA-44E8-9DE9-8AD1ED7EC81A}"/>
                  </a:ext>
                </a:extLst>
              </p:cNvPr>
              <p:cNvSpPr txBox="1"/>
              <p:nvPr/>
            </p:nvSpPr>
            <p:spPr>
              <a:xfrm>
                <a:off x="3294098" y="4514314"/>
                <a:ext cx="13312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Isolation Valve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36965D6-52E7-44B1-8F9B-5B297681B246}"/>
                  </a:ext>
                </a:extLst>
              </p:cNvPr>
              <p:cNvSpPr txBox="1"/>
              <p:nvPr/>
            </p:nvSpPr>
            <p:spPr>
              <a:xfrm>
                <a:off x="3348725" y="5250058"/>
                <a:ext cx="203562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Controller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DD78E20-19F3-4A83-864D-A850AD221A09}"/>
                  </a:ext>
                </a:extLst>
              </p:cNvPr>
              <p:cNvSpPr txBox="1"/>
              <p:nvPr/>
            </p:nvSpPr>
            <p:spPr>
              <a:xfrm>
                <a:off x="6072421" y="5256711"/>
                <a:ext cx="222858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Electrospray Stands x4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27AB804-0D37-4BA4-A6A1-D3E334CDD192}"/>
                  </a:ext>
                </a:extLst>
              </p:cNvPr>
              <p:cNvSpPr txBox="1"/>
              <p:nvPr/>
            </p:nvSpPr>
            <p:spPr>
              <a:xfrm>
                <a:off x="4847793" y="5428443"/>
                <a:ext cx="20356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Electrospray Thrusters</a:t>
                </a:r>
              </a:p>
              <a:p>
                <a:pPr algn="ctr"/>
                <a:r>
                  <a:rPr lang="en-US" sz="1200" dirty="0">
                    <a:solidFill>
                      <a:schemeClr val="bg1"/>
                    </a:solidFill>
                  </a:rPr>
                  <a:t>x4</a:t>
                </a:r>
              </a:p>
            </p:txBody>
          </p: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ED193E5-A3B7-4856-A3AD-4490FE46E1A1}"/>
                </a:ext>
              </a:extLst>
            </p:cNvPr>
            <p:cNvCxnSpPr>
              <a:cxnSpLocks/>
            </p:cNvCxnSpPr>
            <p:nvPr/>
          </p:nvCxnSpPr>
          <p:spPr>
            <a:xfrm>
              <a:off x="6226863" y="1265118"/>
              <a:ext cx="956932" cy="82344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2EE07FB4-3565-4C96-B218-7014FF3016D5}"/>
                </a:ext>
              </a:extLst>
            </p:cNvPr>
            <p:cNvCxnSpPr>
              <a:cxnSpLocks/>
            </p:cNvCxnSpPr>
            <p:nvPr/>
          </p:nvCxnSpPr>
          <p:spPr>
            <a:xfrm>
              <a:off x="4751014" y="2145658"/>
              <a:ext cx="928013" cy="87210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AB8D056E-D945-4225-A953-2D6C6A32D38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90231" y="3713418"/>
              <a:ext cx="505551" cy="17767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789626B-C6A7-43D2-9F3D-3592BB75A8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80073" y="3840199"/>
              <a:ext cx="750838" cy="62164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2C4EC84C-87EB-46CE-894F-89BD384877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30122" y="4424523"/>
              <a:ext cx="273505" cy="26202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43C36E13-97FB-4949-ACA2-9ABFE6C613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51747" y="4355406"/>
              <a:ext cx="908111" cy="193476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2C2131-751E-41EB-A6C8-89C780D750A6}"/>
              </a:ext>
            </a:extLst>
          </p:cNvPr>
          <p:cNvGrpSpPr/>
          <p:nvPr/>
        </p:nvGrpSpPr>
        <p:grpSpPr>
          <a:xfrm>
            <a:off x="-60196" y="2746228"/>
            <a:ext cx="4810512" cy="2505636"/>
            <a:chOff x="0" y="0"/>
            <a:chExt cx="5492683" cy="296418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396E704-3BB3-42A7-B2CD-8771F9C88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264722" y="0"/>
              <a:ext cx="3101340" cy="2964180"/>
            </a:xfrm>
            <a:prstGeom prst="rect">
              <a:avLst/>
            </a:prstGeom>
          </p:spPr>
        </p:pic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8F5D267F-E5A2-4B99-B7B1-238091A087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41952" y="1491347"/>
              <a:ext cx="1781019" cy="97259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5" name="Text Box 12">
              <a:extLst>
                <a:ext uri="{FF2B5EF4-FFF2-40B4-BE49-F238E27FC236}">
                  <a16:creationId xmlns:a16="http://schemas.microsoft.com/office/drawing/2014/main" id="{CC207F78-3F64-4759-9BD9-92DC6ADB8DBC}"/>
                </a:ext>
              </a:extLst>
            </p:cNvPr>
            <p:cNvSpPr txBox="1"/>
            <p:nvPr/>
          </p:nvSpPr>
          <p:spPr>
            <a:xfrm>
              <a:off x="4466343" y="2463944"/>
              <a:ext cx="1026340" cy="25013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Thruster Valve</a:t>
              </a:r>
              <a:endParaRPr lang="en-US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7" name="Text Box 14">
              <a:extLst>
                <a:ext uri="{FF2B5EF4-FFF2-40B4-BE49-F238E27FC236}">
                  <a16:creationId xmlns:a16="http://schemas.microsoft.com/office/drawing/2014/main" id="{640DEF02-0F13-42E0-8CD7-C10B57395FCF}"/>
                </a:ext>
              </a:extLst>
            </p:cNvPr>
            <p:cNvSpPr txBox="1"/>
            <p:nvPr/>
          </p:nvSpPr>
          <p:spPr>
            <a:xfrm>
              <a:off x="0" y="552202"/>
              <a:ext cx="1026339" cy="25010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PT/TC Sensors</a:t>
              </a:r>
              <a:endParaRPr lang="en-US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7445F4D-62B2-4D8F-83C0-4314FEE2B284}"/>
                </a:ext>
              </a:extLst>
            </p:cNvPr>
            <p:cNvCxnSpPr/>
            <p:nvPr/>
          </p:nvCxnSpPr>
          <p:spPr>
            <a:xfrm>
              <a:off x="938151" y="890649"/>
              <a:ext cx="1558541" cy="21062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906CDCC-8C02-45CA-9E53-56C92C8BBBD9}"/>
                </a:ext>
              </a:extLst>
            </p:cNvPr>
            <p:cNvCxnSpPr/>
            <p:nvPr/>
          </p:nvCxnSpPr>
          <p:spPr>
            <a:xfrm>
              <a:off x="955964" y="908462"/>
              <a:ext cx="1466335" cy="79301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04BF409B-DA99-4E5F-A4E0-9F161307026E}"/>
                </a:ext>
              </a:extLst>
            </p:cNvPr>
            <p:cNvCxnSpPr/>
            <p:nvPr/>
          </p:nvCxnSpPr>
          <p:spPr>
            <a:xfrm>
              <a:off x="955964" y="908462"/>
              <a:ext cx="2107870" cy="84314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5639EF1-E030-40DE-8302-6C5D5EAF5CBA}"/>
                </a:ext>
              </a:extLst>
            </p:cNvPr>
            <p:cNvCxnSpPr/>
            <p:nvPr/>
          </p:nvCxnSpPr>
          <p:spPr>
            <a:xfrm>
              <a:off x="955964" y="908462"/>
              <a:ext cx="2122098" cy="14664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15982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06FA1B-CC0D-455B-BF00-18F2D8D19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B4F0C2-2303-42A7-9421-0F538DB6E296}"/>
              </a:ext>
            </a:extLst>
          </p:cNvPr>
          <p:cNvSpPr txBox="1"/>
          <p:nvPr/>
        </p:nvSpPr>
        <p:spPr>
          <a:xfrm>
            <a:off x="251177" y="174931"/>
            <a:ext cx="85202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Arial Black" panose="020B0A04020102020204" pitchFamily="34" charset="0"/>
              </a:rPr>
              <a:t>System Design – Integration 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7CE08A9-1470-4BBD-B294-AB74B454124E}"/>
              </a:ext>
            </a:extLst>
          </p:cNvPr>
          <p:cNvGrpSpPr/>
          <p:nvPr/>
        </p:nvGrpSpPr>
        <p:grpSpPr>
          <a:xfrm>
            <a:off x="224908" y="1273689"/>
            <a:ext cx="4432932" cy="3921177"/>
            <a:chOff x="0" y="-167274"/>
            <a:chExt cx="4432932" cy="392117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C64C892-6752-4E4B-95D1-25387F797F90}"/>
                </a:ext>
              </a:extLst>
            </p:cNvPr>
            <p:cNvGrpSpPr/>
            <p:nvPr/>
          </p:nvGrpSpPr>
          <p:grpSpPr>
            <a:xfrm>
              <a:off x="0" y="0"/>
              <a:ext cx="4432932" cy="3753904"/>
              <a:chOff x="0" y="0"/>
              <a:chExt cx="4433445" cy="3754086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320F72C8-FA1C-493F-97D1-A7C6539B44B0}"/>
                  </a:ext>
                </a:extLst>
              </p:cNvPr>
              <p:cNvGrpSpPr/>
              <p:nvPr/>
            </p:nvGrpSpPr>
            <p:grpSpPr>
              <a:xfrm>
                <a:off x="439947" y="284672"/>
                <a:ext cx="3246050" cy="3469414"/>
                <a:chOff x="120770" y="0"/>
                <a:chExt cx="3246731" cy="3469640"/>
              </a:xfrm>
            </p:grpSpPr>
            <p:pic>
              <p:nvPicPr>
                <p:cNvPr id="32" name="Picture 31">
                  <a:extLst>
                    <a:ext uri="{FF2B5EF4-FFF2-40B4-BE49-F238E27FC236}">
                      <a16:creationId xmlns:a16="http://schemas.microsoft.com/office/drawing/2014/main" id="{2A20EE5F-38EE-4A09-9268-E6FEC3D194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24" r="424"/>
                <a:stretch/>
              </p:blipFill>
              <p:spPr bwMode="auto">
                <a:xfrm>
                  <a:off x="120770" y="0"/>
                  <a:ext cx="3028950" cy="3469640"/>
                </a:xfrm>
                <a:prstGeom prst="rect">
                  <a:avLst/>
                </a:prstGeom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BA61B0BA-6690-4636-BA48-2BD1AFC8A497}"/>
                    </a:ext>
                  </a:extLst>
                </p:cNvPr>
                <p:cNvCxnSpPr/>
                <p:nvPr/>
              </p:nvCxnSpPr>
              <p:spPr>
                <a:xfrm>
                  <a:off x="224295" y="155285"/>
                  <a:ext cx="313965" cy="636472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Arrow Connector 30">
                  <a:extLst>
                    <a:ext uri="{FF2B5EF4-FFF2-40B4-BE49-F238E27FC236}">
                      <a16:creationId xmlns:a16="http://schemas.microsoft.com/office/drawing/2014/main" id="{15FC906E-7537-43A5-B20C-46E7A079D3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300321" y="526206"/>
                  <a:ext cx="2067180" cy="1387698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" name="Text Box 122">
                <a:extLst>
                  <a:ext uri="{FF2B5EF4-FFF2-40B4-BE49-F238E27FC236}">
                    <a16:creationId xmlns:a16="http://schemas.microsoft.com/office/drawing/2014/main" id="{5EAAA1DF-B715-4392-9508-B448CD852735}"/>
                  </a:ext>
                </a:extLst>
              </p:cNvPr>
              <p:cNvSpPr txBox="1"/>
              <p:nvPr/>
            </p:nvSpPr>
            <p:spPr>
              <a:xfrm>
                <a:off x="0" y="0"/>
                <a:ext cx="1200289" cy="43132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Electrospray Thruster Group x4</a:t>
                </a:r>
                <a:endParaRPr lang="en-US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Text Box 123">
                <a:extLst>
                  <a:ext uri="{FF2B5EF4-FFF2-40B4-BE49-F238E27FC236}">
                    <a16:creationId xmlns:a16="http://schemas.microsoft.com/office/drawing/2014/main" id="{84A25833-C56B-455F-B198-1C734B5A2CC0}"/>
                  </a:ext>
                </a:extLst>
              </p:cNvPr>
              <p:cNvSpPr txBox="1"/>
              <p:nvPr/>
            </p:nvSpPr>
            <p:spPr>
              <a:xfrm>
                <a:off x="3406902" y="525921"/>
                <a:ext cx="1026543" cy="43071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Chemical Thruster</a:t>
                </a:r>
                <a:endParaRPr lang="en-US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8E1266C3-87D4-41C2-9F13-C6A59FDDD4CB}"/>
                </a:ext>
              </a:extLst>
            </p:cNvPr>
            <p:cNvGrpSpPr/>
            <p:nvPr/>
          </p:nvGrpSpPr>
          <p:grpSpPr>
            <a:xfrm>
              <a:off x="414068" y="-167274"/>
              <a:ext cx="2734204" cy="3680741"/>
              <a:chOff x="0" y="-477825"/>
              <a:chExt cx="2734204" cy="3680741"/>
            </a:xfrm>
          </p:grpSpPr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E521ADBC-5C5F-42FA-872C-88B8B932C7D9}"/>
                  </a:ext>
                </a:extLst>
              </p:cNvPr>
              <p:cNvCxnSpPr/>
              <p:nvPr/>
            </p:nvCxnSpPr>
            <p:spPr>
              <a:xfrm flipV="1">
                <a:off x="526212" y="2789926"/>
                <a:ext cx="390525" cy="20193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3" name="Text Box 6">
                <a:extLst>
                  <a:ext uri="{FF2B5EF4-FFF2-40B4-BE49-F238E27FC236}">
                    <a16:creationId xmlns:a16="http://schemas.microsoft.com/office/drawing/2014/main" id="{53539D71-626C-420D-9D6B-073E59B90D67}"/>
                  </a:ext>
                </a:extLst>
              </p:cNvPr>
              <p:cNvSpPr txBox="1"/>
              <p:nvPr/>
            </p:nvSpPr>
            <p:spPr>
              <a:xfrm>
                <a:off x="0" y="2993366"/>
                <a:ext cx="1025525" cy="2095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CPRS Valve  x4</a:t>
                </a:r>
                <a:endParaRPr lang="en-US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5B7B5B16-F388-4AE5-A623-4FF005EB594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43874" y="-105119"/>
                <a:ext cx="1168328" cy="1771575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5" name="Text Box 13">
                <a:extLst>
                  <a:ext uri="{FF2B5EF4-FFF2-40B4-BE49-F238E27FC236}">
                    <a16:creationId xmlns:a16="http://schemas.microsoft.com/office/drawing/2014/main" id="{4CA47CAF-530F-4459-891D-8D653E57D58F}"/>
                  </a:ext>
                </a:extLst>
              </p:cNvPr>
              <p:cNvSpPr txBox="1"/>
              <p:nvPr/>
            </p:nvSpPr>
            <p:spPr>
              <a:xfrm>
                <a:off x="1707780" y="-477825"/>
                <a:ext cx="1026424" cy="43068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Thermal Protection Cone</a:t>
                </a:r>
                <a:endParaRPr lang="en-US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9219DCC0-7416-468D-953A-3AED40E1F376}"/>
              </a:ext>
            </a:extLst>
          </p:cNvPr>
          <p:cNvGrpSpPr/>
          <p:nvPr/>
        </p:nvGrpSpPr>
        <p:grpSpPr>
          <a:xfrm>
            <a:off x="4618285" y="833875"/>
            <a:ext cx="4324379" cy="3666933"/>
            <a:chOff x="724978" y="165519"/>
            <a:chExt cx="4324877" cy="366712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7F01D77-A942-4741-829C-2F75B28B76A9}"/>
                </a:ext>
              </a:extLst>
            </p:cNvPr>
            <p:cNvGrpSpPr/>
            <p:nvPr/>
          </p:nvGrpSpPr>
          <p:grpSpPr>
            <a:xfrm>
              <a:off x="724978" y="165519"/>
              <a:ext cx="4324877" cy="3667125"/>
              <a:chOff x="552450" y="165519"/>
              <a:chExt cx="4324877" cy="366712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22D270D-36D3-481A-9C6B-3CB8561DA6D4}"/>
                  </a:ext>
                </a:extLst>
              </p:cNvPr>
              <p:cNvGrpSpPr/>
              <p:nvPr/>
            </p:nvGrpSpPr>
            <p:grpSpPr>
              <a:xfrm>
                <a:off x="983063" y="165519"/>
                <a:ext cx="3850699" cy="3667125"/>
                <a:chOff x="741523" y="-67394"/>
                <a:chExt cx="3850699" cy="3667125"/>
              </a:xfrm>
            </p:grpSpPr>
            <p:pic>
              <p:nvPicPr>
                <p:cNvPr id="15" name="Picture 14">
                  <a:extLst>
                    <a:ext uri="{FF2B5EF4-FFF2-40B4-BE49-F238E27FC236}">
                      <a16:creationId xmlns:a16="http://schemas.microsoft.com/office/drawing/2014/main" id="{B47B9C7F-31D4-4D7A-98C0-4AA64B84D3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741523" y="-67394"/>
                  <a:ext cx="3850699" cy="3667125"/>
                </a:xfrm>
                <a:prstGeom prst="rect">
                  <a:avLst/>
                </a:prstGeom>
              </p:spPr>
            </p:pic>
            <p:cxnSp>
              <p:nvCxnSpPr>
                <p:cNvPr id="17" name="Straight Arrow Connector 16">
                  <a:extLst>
                    <a:ext uri="{FF2B5EF4-FFF2-40B4-BE49-F238E27FC236}">
                      <a16:creationId xmlns:a16="http://schemas.microsoft.com/office/drawing/2014/main" id="{A4E4461E-7645-44DA-89A0-5DFD30FD7779}"/>
                    </a:ext>
                  </a:extLst>
                </p:cNvPr>
                <p:cNvCxnSpPr/>
                <p:nvPr/>
              </p:nvCxnSpPr>
              <p:spPr>
                <a:xfrm>
                  <a:off x="1057995" y="485056"/>
                  <a:ext cx="870978" cy="52022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>
                  <a:extLst>
                    <a:ext uri="{FF2B5EF4-FFF2-40B4-BE49-F238E27FC236}">
                      <a16:creationId xmlns:a16="http://schemas.microsoft.com/office/drawing/2014/main" id="{96A73C0F-40F2-4626-8C89-72F7F99768A4}"/>
                    </a:ext>
                  </a:extLst>
                </p:cNvPr>
                <p:cNvCxnSpPr/>
                <p:nvPr/>
              </p:nvCxnSpPr>
              <p:spPr>
                <a:xfrm flipV="1">
                  <a:off x="781770" y="2100598"/>
                  <a:ext cx="889855" cy="632358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91F80E10-D0F2-438E-A5EC-F4F5426939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09244" y="485056"/>
                  <a:ext cx="404848" cy="549576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3">
                  <a:schemeClr val="accent2"/>
                </a:lnRef>
                <a:fillRef idx="0">
                  <a:schemeClr val="accent2"/>
                </a:fillRef>
                <a:effectRef idx="2">
                  <a:schemeClr val="accent2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" name="Text Box 113">
                <a:extLst>
                  <a:ext uri="{FF2B5EF4-FFF2-40B4-BE49-F238E27FC236}">
                    <a16:creationId xmlns:a16="http://schemas.microsoft.com/office/drawing/2014/main" id="{19B5F5EF-0B10-45DB-A0AB-FD0C637B0B18}"/>
                  </a:ext>
                </a:extLst>
              </p:cNvPr>
              <p:cNvSpPr txBox="1"/>
              <p:nvPr/>
            </p:nvSpPr>
            <p:spPr>
              <a:xfrm>
                <a:off x="3850784" y="440071"/>
                <a:ext cx="1026543" cy="25016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Controller</a:t>
                </a:r>
                <a:endParaRPr lang="en-US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 Box 115">
                <a:extLst>
                  <a:ext uri="{FF2B5EF4-FFF2-40B4-BE49-F238E27FC236}">
                    <a16:creationId xmlns:a16="http://schemas.microsoft.com/office/drawing/2014/main" id="{186ADCE1-5FE1-4D94-BD3A-B69799230BDB}"/>
                  </a:ext>
                </a:extLst>
              </p:cNvPr>
              <p:cNvSpPr txBox="1"/>
              <p:nvPr/>
            </p:nvSpPr>
            <p:spPr>
              <a:xfrm>
                <a:off x="552450" y="429733"/>
                <a:ext cx="1026543" cy="250166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900" dirty="0">
                    <a:solidFill>
                      <a:schemeClr val="bg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Micro Pump </a:t>
                </a:r>
                <a:endParaRPr lang="en-US" sz="10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Text Box 119">
              <a:extLst>
                <a:ext uri="{FF2B5EF4-FFF2-40B4-BE49-F238E27FC236}">
                  <a16:creationId xmlns:a16="http://schemas.microsoft.com/office/drawing/2014/main" id="{F5FB8DB5-054D-4C48-87F3-68957C336475}"/>
                </a:ext>
              </a:extLst>
            </p:cNvPr>
            <p:cNvSpPr txBox="1"/>
            <p:nvPr/>
          </p:nvSpPr>
          <p:spPr>
            <a:xfrm>
              <a:off x="786263" y="3131569"/>
              <a:ext cx="1026543" cy="25016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dirty="0">
                  <a:solidFill>
                    <a:schemeClr val="bg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Isolation Valve</a:t>
              </a:r>
              <a:endParaRPr lang="en-US" sz="10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607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06FA1B-CC0D-455B-BF00-18F2D8D19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B4F0C2-2303-42A7-9421-0F538DB6E296}"/>
              </a:ext>
            </a:extLst>
          </p:cNvPr>
          <p:cNvSpPr txBox="1"/>
          <p:nvPr/>
        </p:nvSpPr>
        <p:spPr>
          <a:xfrm>
            <a:off x="251177" y="174931"/>
            <a:ext cx="85202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Arial Black" panose="020B0A04020102020204" pitchFamily="34" charset="0"/>
              </a:rPr>
              <a:t>System Design – Tank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D834985-0E82-45A6-B931-B7E59A5F1992}"/>
              </a:ext>
            </a:extLst>
          </p:cNvPr>
          <p:cNvSpPr txBox="1">
            <a:spLocks/>
          </p:cNvSpPr>
          <p:nvPr/>
        </p:nvSpPr>
        <p:spPr>
          <a:xfrm>
            <a:off x="128413" y="724054"/>
            <a:ext cx="8781347" cy="4270968"/>
          </a:xfrm>
          <a:prstGeom prst="rect">
            <a:avLst/>
          </a:prstGeom>
        </p:spPr>
        <p:txBody>
          <a:bodyPr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1800" kern="1200">
                <a:solidFill>
                  <a:srgbClr val="001A31"/>
                </a:solidFill>
                <a:latin typeface="Arial"/>
                <a:ea typeface="+mn-ea"/>
                <a:cs typeface="Arial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" indent="0">
              <a:spcAft>
                <a:spcPts val="600"/>
              </a:spcAft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Design for Additive Manufacturing </a:t>
            </a:r>
          </a:p>
          <a:p>
            <a:pPr marL="285750" indent="-285750"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Print along the Z direction</a:t>
            </a:r>
          </a:p>
          <a:p>
            <a:pPr marL="285750" indent="-285750"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Use necessary internal features as support structures</a:t>
            </a:r>
          </a:p>
          <a:p>
            <a:pPr marL="285750" indent="-285750"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Route propellant passage lines along the structural features that already need to be printed</a:t>
            </a:r>
          </a:p>
          <a:p>
            <a:pPr marL="285750" indent="-285750"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Top face open to allow for post machining processes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AE227F-CA82-43FE-B8E2-AB7E631D4E8D}"/>
              </a:ext>
            </a:extLst>
          </p:cNvPr>
          <p:cNvGrpSpPr/>
          <p:nvPr/>
        </p:nvGrpSpPr>
        <p:grpSpPr>
          <a:xfrm>
            <a:off x="551186" y="2659533"/>
            <a:ext cx="4689478" cy="2680299"/>
            <a:chOff x="0" y="0"/>
            <a:chExt cx="6769810" cy="438901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20D10A7-20AA-4BC6-B419-B0DE60AD5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6769810" cy="4389018"/>
            </a:xfrm>
            <a:prstGeom prst="rect">
              <a:avLst/>
            </a:prstGeom>
          </p:spPr>
        </p:pic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0657FEC-5C66-4A64-9437-3E6037A79E18}"/>
                </a:ext>
              </a:extLst>
            </p:cNvPr>
            <p:cNvCxnSpPr/>
            <p:nvPr/>
          </p:nvCxnSpPr>
          <p:spPr>
            <a:xfrm>
              <a:off x="1014428" y="2948558"/>
              <a:ext cx="28906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BD4E1E4-5303-4F6B-A3FF-8B2453F61377}"/>
                </a:ext>
              </a:extLst>
            </p:cNvPr>
            <p:cNvCxnSpPr>
              <a:cxnSpLocks/>
            </p:cNvCxnSpPr>
            <p:nvPr/>
          </p:nvCxnSpPr>
          <p:spPr>
            <a:xfrm>
              <a:off x="1315296" y="2978055"/>
              <a:ext cx="8530" cy="74827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751AF22-B378-4A66-8C83-4E4BED11E0EB}"/>
                </a:ext>
              </a:extLst>
            </p:cNvPr>
            <p:cNvCxnSpPr/>
            <p:nvPr/>
          </p:nvCxnSpPr>
          <p:spPr>
            <a:xfrm>
              <a:off x="1303497" y="3808117"/>
              <a:ext cx="64303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14D4933-BE33-4145-AF0B-9A1AC4CB3AF2}"/>
                </a:ext>
              </a:extLst>
            </p:cNvPr>
            <p:cNvCxnSpPr/>
            <p:nvPr/>
          </p:nvCxnSpPr>
          <p:spPr>
            <a:xfrm flipV="1">
              <a:off x="2395105" y="1449895"/>
              <a:ext cx="0" cy="109728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998974CB-E789-40C6-BED1-B8A43397FCAD}"/>
                </a:ext>
              </a:extLst>
            </p:cNvPr>
            <p:cNvCxnSpPr>
              <a:cxnSpLocks/>
            </p:cNvCxnSpPr>
            <p:nvPr/>
          </p:nvCxnSpPr>
          <p:spPr>
            <a:xfrm>
              <a:off x="2396487" y="1413953"/>
              <a:ext cx="883294" cy="77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A4B25674-1698-4DD6-A95E-BCDC637C02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1620" y="1396369"/>
              <a:ext cx="875552" cy="989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1024AA9-D654-46C9-A479-6B6AB4709446}"/>
                </a:ext>
              </a:extLst>
            </p:cNvPr>
            <p:cNvCxnSpPr/>
            <p:nvPr/>
          </p:nvCxnSpPr>
          <p:spPr>
            <a:xfrm>
              <a:off x="4349889" y="1503216"/>
              <a:ext cx="0" cy="106778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F63B926-4E90-49BA-BE7C-58FEE8DD4F0B}"/>
                </a:ext>
              </a:extLst>
            </p:cNvPr>
            <p:cNvCxnSpPr/>
            <p:nvPr/>
          </p:nvCxnSpPr>
          <p:spPr>
            <a:xfrm>
              <a:off x="4869084" y="3905217"/>
              <a:ext cx="73152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9284866-B9E2-41AB-8D1E-36298C29D8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00604" y="3172415"/>
              <a:ext cx="0" cy="73280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DEDA09FC-D633-4922-B0E7-DD481EED4961}"/>
                </a:ext>
              </a:extLst>
            </p:cNvPr>
            <p:cNvSpPr/>
            <p:nvPr/>
          </p:nvSpPr>
          <p:spPr>
            <a:xfrm>
              <a:off x="1155210" y="536737"/>
              <a:ext cx="791318" cy="3265900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28662A4-3496-4165-A85A-0375797EA4FA}"/>
                </a:ext>
              </a:extLst>
            </p:cNvPr>
            <p:cNvCxnSpPr/>
            <p:nvPr/>
          </p:nvCxnSpPr>
          <p:spPr>
            <a:xfrm>
              <a:off x="5580529" y="3078344"/>
              <a:ext cx="31856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CDD1E9A-FC04-4A3F-B0B5-04F8FDACD2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6527" y="2571000"/>
              <a:ext cx="483747" cy="112016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74757DA1-0754-463B-9E2D-998819B5FD4D}"/>
                </a:ext>
              </a:extLst>
            </p:cNvPr>
            <p:cNvSpPr/>
            <p:nvPr/>
          </p:nvSpPr>
          <p:spPr>
            <a:xfrm>
              <a:off x="4792395" y="532494"/>
              <a:ext cx="808209" cy="3372722"/>
            </a:xfrm>
            <a:prstGeom prst="round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75283AEB-A6C1-404E-B68A-8964796D6236}"/>
                </a:ext>
              </a:extLst>
            </p:cNvPr>
            <p:cNvCxnSpPr>
              <a:cxnSpLocks/>
            </p:cNvCxnSpPr>
            <p:nvPr/>
          </p:nvCxnSpPr>
          <p:spPr>
            <a:xfrm>
              <a:off x="4349889" y="2681618"/>
              <a:ext cx="519195" cy="112101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33">
              <a:extLst>
                <a:ext uri="{FF2B5EF4-FFF2-40B4-BE49-F238E27FC236}">
                  <a16:creationId xmlns:a16="http://schemas.microsoft.com/office/drawing/2014/main" id="{5A3C97E4-9A42-4D1E-85F0-EC401ADEB030}"/>
                </a:ext>
              </a:extLst>
            </p:cNvPr>
            <p:cNvSpPr txBox="1"/>
            <p:nvPr/>
          </p:nvSpPr>
          <p:spPr>
            <a:xfrm>
              <a:off x="1117358" y="1113741"/>
              <a:ext cx="867022" cy="4610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 dirty="0">
                  <a:solidFill>
                    <a:srgbClr val="ED7D3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PMD</a:t>
              </a:r>
              <a:endPara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0" name="TextBox 34">
              <a:extLst>
                <a:ext uri="{FF2B5EF4-FFF2-40B4-BE49-F238E27FC236}">
                  <a16:creationId xmlns:a16="http://schemas.microsoft.com/office/drawing/2014/main" id="{B2348FCB-BD49-4F2E-8B5B-DF036E8805BE}"/>
                </a:ext>
              </a:extLst>
            </p:cNvPr>
            <p:cNvSpPr txBox="1"/>
            <p:nvPr/>
          </p:nvSpPr>
          <p:spPr>
            <a:xfrm>
              <a:off x="4751099" y="1157366"/>
              <a:ext cx="890801" cy="46101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400" kern="1200" dirty="0">
                  <a:solidFill>
                    <a:srgbClr val="ED7D3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PMD</a:t>
              </a:r>
              <a:endParaRPr lang="en-US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44BD991-7BCE-4BCC-82BD-6A0DBB839D7D}"/>
              </a:ext>
            </a:extLst>
          </p:cNvPr>
          <p:cNvGrpSpPr/>
          <p:nvPr/>
        </p:nvGrpSpPr>
        <p:grpSpPr>
          <a:xfrm>
            <a:off x="-49202" y="4748150"/>
            <a:ext cx="817368" cy="730182"/>
            <a:chOff x="181490" y="5322896"/>
            <a:chExt cx="1085466" cy="730182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2255FF52-7DB0-421A-AE9A-4CD70297D7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8971" y="5584579"/>
              <a:ext cx="0" cy="318588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AF98EE8-C7BB-4CB6-AF36-3C76D4FB0870}"/>
                </a:ext>
              </a:extLst>
            </p:cNvPr>
            <p:cNvCxnSpPr>
              <a:cxnSpLocks/>
            </p:cNvCxnSpPr>
            <p:nvPr/>
          </p:nvCxnSpPr>
          <p:spPr>
            <a:xfrm>
              <a:off x="469640" y="5900057"/>
              <a:ext cx="370115" cy="3110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9B3DFC7-FE16-4FFC-8F01-82DE537E9FE4}"/>
                </a:ext>
              </a:extLst>
            </p:cNvPr>
            <p:cNvSpPr txBox="1"/>
            <p:nvPr/>
          </p:nvSpPr>
          <p:spPr>
            <a:xfrm>
              <a:off x="181490" y="5322896"/>
              <a:ext cx="575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Z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9026D0C-AB2D-4C75-855D-530CFC1C06F2}"/>
                </a:ext>
              </a:extLst>
            </p:cNvPr>
            <p:cNvSpPr txBox="1"/>
            <p:nvPr/>
          </p:nvSpPr>
          <p:spPr>
            <a:xfrm>
              <a:off x="691014" y="5776079"/>
              <a:ext cx="5759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4793624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Georgia Tech 2">
      <a:dk1>
        <a:srgbClr val="001A31"/>
      </a:dk1>
      <a:lt1>
        <a:sysClr val="window" lastClr="FFFFFF"/>
      </a:lt1>
      <a:dk2>
        <a:srgbClr val="001A31"/>
      </a:dk2>
      <a:lt2>
        <a:srgbClr val="8EA9C2"/>
      </a:lt2>
      <a:accent1>
        <a:srgbClr val="E19C1E"/>
      </a:accent1>
      <a:accent2>
        <a:srgbClr val="F1C156"/>
      </a:accent2>
      <a:accent3>
        <a:srgbClr val="F6D88B"/>
      </a:accent3>
      <a:accent4>
        <a:srgbClr val="E19C1E"/>
      </a:accent4>
      <a:accent5>
        <a:srgbClr val="F1C156"/>
      </a:accent5>
      <a:accent6>
        <a:srgbClr val="F6D88B"/>
      </a:accent6>
      <a:hlink>
        <a:srgbClr val="2C5790"/>
      </a:hlink>
      <a:folHlink>
        <a:srgbClr val="F1C15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2676</TotalTime>
  <Words>839</Words>
  <Application>Microsoft Office PowerPoint</Application>
  <PresentationFormat>On-screen Show (16:10)</PresentationFormat>
  <Paragraphs>263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Times New Roman</vt:lpstr>
      <vt:lpstr>Wingdings 2</vt:lpstr>
      <vt:lpstr>Technic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College of Computing at Georgia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lightsey@mail.utexas.edu</dc:creator>
  <cp:keywords/>
  <dc:description/>
  <cp:lastModifiedBy>Hart, Samuel T</cp:lastModifiedBy>
  <cp:revision>149</cp:revision>
  <dcterms:created xsi:type="dcterms:W3CDTF">2012-07-02T23:14:32Z</dcterms:created>
  <dcterms:modified xsi:type="dcterms:W3CDTF">2022-02-09T16:11:10Z</dcterms:modified>
  <cp:category/>
</cp:coreProperties>
</file>