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60" r:id="rId5"/>
    <p:sldId id="258" r:id="rId6"/>
    <p:sldId id="272" r:id="rId7"/>
    <p:sldId id="275" r:id="rId8"/>
    <p:sldId id="276" r:id="rId9"/>
    <p:sldId id="277" r:id="rId10"/>
    <p:sldId id="267" r:id="rId11"/>
    <p:sldId id="268" r:id="rId12"/>
    <p:sldId id="265" r:id="rId13"/>
    <p:sldId id="278" r:id="rId14"/>
    <p:sldId id="269" r:id="rId15"/>
    <p:sldId id="270" r:id="rId16"/>
    <p:sldId id="263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A90D8F-1188-4409-953A-58A5EA880899}" v="12" dt="2021-11-02T14:55:41.959"/>
    <p1510:client id="{FB2761BD-1F2D-4DEB-971F-3688194923E1}" v="53" dt="2021-11-02T14:10:33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4694"/>
  </p:normalViewPr>
  <p:slideViewPr>
    <p:cSldViewPr snapToGrid="0" snapToObjects="1">
      <p:cViewPr varScale="1">
        <p:scale>
          <a:sx n="81" d="100"/>
          <a:sy n="81" d="100"/>
        </p:scale>
        <p:origin x="62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47601-1AF4-4424-93F7-E9463C2C7728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51AD0-D628-4994-832C-59256FCFC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11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unset&#10;&#10;Description automatically generated">
            <a:extLst>
              <a:ext uri="{FF2B5EF4-FFF2-40B4-BE49-F238E27FC236}">
                <a16:creationId xmlns:a16="http://schemas.microsoft.com/office/drawing/2014/main" id="{26E1F050-C8A3-4847-AC9A-7C5B89764A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1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C971F02-5E0A-7346-B40A-E12A385A6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a sunset in the background&#10;&#10;Description automatically generated">
            <a:extLst>
              <a:ext uri="{FF2B5EF4-FFF2-40B4-BE49-F238E27FC236}">
                <a16:creationId xmlns:a16="http://schemas.microsoft.com/office/drawing/2014/main" id="{B2683ACC-B070-D54C-9D48-9322E08ACD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74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ith a sunset in the background&#10;&#10;Description automatically generated">
            <a:extLst>
              <a:ext uri="{FF2B5EF4-FFF2-40B4-BE49-F238E27FC236}">
                <a16:creationId xmlns:a16="http://schemas.microsoft.com/office/drawing/2014/main" id="{1199A670-3539-574A-B2B1-15B0B09F3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F1B0AD-370B-C845-920E-5A7B2A2F6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DF1A9-515D-D24A-BD9A-8AA9FE163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84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D925050-0789-6248-9826-E61799510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4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EF381-690C-EA4C-8C99-7599085A4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A26361-E352-F542-9281-1787850E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FC185-36F3-744E-B426-8401B9E88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540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697197-9EC3-9144-A0D1-48625D928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2D129-9B68-7343-8E2B-14230D548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674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9" r:id="rId2"/>
    <p:sldLayoutId id="2147483660" r:id="rId3"/>
    <p:sldLayoutId id="2147483649" r:id="rId4"/>
    <p:sldLayoutId id="2147483655" r:id="rId5"/>
    <p:sldLayoutId id="214748365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https:/doi.org/10.1016/j.cor.2008.08.015" TargetMode="External"/><Relationship Id="rId2" Type="http://schemas.openxmlformats.org/officeDocument/2006/relationships/hyperlink" Target="https://doi.org/10.1007/s00158-006-0077-z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109/ICNN.1995.488968.16" TargetMode="External"/><Relationship Id="rId4" Type="http://schemas.openxmlformats.org/officeDocument/2006/relationships/hyperlink" Target="http://www.jstor.org/stable/24939139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A9F26-CE85-8545-B3AA-38A198E6C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907" y="1612256"/>
            <a:ext cx="11676185" cy="1655762"/>
          </a:xfrm>
        </p:spPr>
        <p:txBody>
          <a:bodyPr anchor="ctr">
            <a:normAutofit fontScale="90000"/>
          </a:bodyPr>
          <a:lstStyle/>
          <a:p>
            <a:r>
              <a:rPr lang="en-US" sz="4800" dirty="0"/>
              <a:t>Multidisciplinary Design Optimization Approach to Integrated Space Mission Planning and Spacecraft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138B5-273E-D04E-83DB-45974D4A9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823843"/>
            <a:ext cx="9144000" cy="1655762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accent6"/>
                </a:solidFill>
              </a:rPr>
              <a:t>Masafumi Isaji, Yuji Takubo, and Koki Ho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Georgia Institute of Technology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6A2F280E-9D8F-42B1-B5F3-6AED9798A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144"/>
          <a:stretch/>
        </p:blipFill>
        <p:spPr>
          <a:xfrm>
            <a:off x="4247385" y="248889"/>
            <a:ext cx="3697232" cy="841358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37E89666-1E7E-4365-BFCE-75B8438F3EC6}"/>
              </a:ext>
            </a:extLst>
          </p:cNvPr>
          <p:cNvSpPr txBox="1"/>
          <p:nvPr/>
        </p:nvSpPr>
        <p:spPr>
          <a:xfrm>
            <a:off x="851483" y="5885121"/>
            <a:ext cx="10489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</a:rPr>
              <a:t>Copyright © 2021 by  </a:t>
            </a:r>
            <a:r>
              <a:rPr lang="en-US" sz="2000" i="1" dirty="0">
                <a:solidFill>
                  <a:schemeClr val="bg1"/>
                </a:solidFill>
              </a:rPr>
              <a:t>Masafumi Isaji, Yuji Takubo, Koki Ho/Georgia Institute of Technology.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Published by the American Institute of Aeronautics and Astronautics, Inc., with permission.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C971C1-A43A-D942-8243-3A09E146A122}"/>
              </a:ext>
            </a:extLst>
          </p:cNvPr>
          <p:cNvSpPr/>
          <p:nvPr/>
        </p:nvSpPr>
        <p:spPr>
          <a:xfrm>
            <a:off x="4433776" y="1088945"/>
            <a:ext cx="332444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www.ascend.events</a:t>
            </a:r>
          </a:p>
        </p:txBody>
      </p:sp>
    </p:spTree>
    <p:extLst>
      <p:ext uri="{BB962C8B-B14F-4D97-AF65-F5344CB8AC3E}">
        <p14:creationId xmlns:p14="http://schemas.microsoft.com/office/powerpoint/2010/main" val="89084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2"/>
    </mc:Choice>
    <mc:Fallback xmlns="">
      <p:transition spd="slow" advTm="111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FF23-E885-9F45-96A7-6ED860E8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5" y="349640"/>
            <a:ext cx="10877848" cy="1208493"/>
          </a:xfrm>
        </p:spPr>
        <p:txBody>
          <a:bodyPr>
            <a:normAutofit/>
          </a:bodyPr>
          <a:lstStyle/>
          <a:p>
            <a:r>
              <a:rPr lang="en-US" dirty="0"/>
              <a:t>Visual Comparison of the Two Methods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2951FD-B457-45B8-B6B2-D6A2D02D0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57" y="1681977"/>
            <a:ext cx="10700486" cy="5176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6DC889-FD59-4B62-906B-711B5ED90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6442"/>
            <a:ext cx="12192000" cy="54725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223D779-8B7D-4751-A40E-C0EC8F74AA79}"/>
              </a:ext>
            </a:extLst>
          </p:cNvPr>
          <p:cNvSpPr txBox="1">
            <a:spLocks/>
          </p:cNvSpPr>
          <p:nvPr/>
        </p:nvSpPr>
        <p:spPr>
          <a:xfrm>
            <a:off x="5070757" y="3602395"/>
            <a:ext cx="6301538" cy="696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/>
              <a:t>→</a:t>
            </a:r>
            <a:r>
              <a:rPr lang="en-US" dirty="0"/>
              <a:t> </a:t>
            </a:r>
            <a:r>
              <a:rPr lang="en-US" b="0" dirty="0"/>
              <a:t>increasing number of generation/mesh points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D3CB26-FD35-4964-9429-C926D8D02706}"/>
              </a:ext>
            </a:extLst>
          </p:cNvPr>
          <p:cNvSpPr/>
          <p:nvPr/>
        </p:nvSpPr>
        <p:spPr>
          <a:xfrm>
            <a:off x="218773" y="5208285"/>
            <a:ext cx="1053967" cy="11068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9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23"/>
    </mc:Choice>
    <mc:Fallback xmlns="">
      <p:transition spd="slow" advTm="80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FF23-E885-9F45-96A7-6ED860E8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8493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Comparison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9183A-242A-7146-AB8B-775DB099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573617"/>
            <a:ext cx="12202586" cy="4312277"/>
          </a:xfrm>
        </p:spPr>
        <p:txBody>
          <a:bodyPr>
            <a:normAutofit/>
          </a:bodyPr>
          <a:lstStyle/>
          <a:p>
            <a:pPr marL="914400" lvl="2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Case study (IMLEO minimization problem) best performance comparison</a:t>
            </a:r>
            <a:endParaRPr lang="en-US" altLang="en-US" sz="2200" dirty="0">
              <a:solidFill>
                <a:schemeClr val="tx1"/>
              </a:solidFill>
            </a:endParaRPr>
          </a:p>
          <a:p>
            <a:pPr lvl="3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200" b="1" dirty="0">
                <a:solidFill>
                  <a:schemeClr val="tx1"/>
                </a:solidFill>
              </a:rPr>
              <a:t>Proposed method:     	 676,930</a:t>
            </a:r>
            <a:r>
              <a:rPr lang="en-US" altLang="en-US" sz="2200" dirty="0">
                <a:solidFill>
                  <a:schemeClr val="tx1"/>
                </a:solidFill>
              </a:rPr>
              <a:t>kg IMLEO in </a:t>
            </a:r>
            <a:r>
              <a:rPr lang="en-US" altLang="en-US" sz="2200" b="1" dirty="0">
                <a:solidFill>
                  <a:schemeClr val="accent1"/>
                </a:solidFill>
              </a:rPr>
              <a:t>16.27s </a:t>
            </a:r>
          </a:p>
          <a:p>
            <a:pPr lvl="3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200" dirty="0">
                <a:solidFill>
                  <a:schemeClr val="tx1"/>
                </a:solidFill>
              </a:rPr>
              <a:t>Embedded opt. method: </a:t>
            </a:r>
            <a:r>
              <a:rPr lang="en-US" altLang="en-US" sz="2200" b="1" dirty="0">
                <a:solidFill>
                  <a:schemeClr val="tx1"/>
                </a:solidFill>
              </a:rPr>
              <a:t>677,221</a:t>
            </a:r>
            <a:r>
              <a:rPr lang="en-US" altLang="en-US" sz="2200" dirty="0">
                <a:solidFill>
                  <a:schemeClr val="tx1"/>
                </a:solidFill>
              </a:rPr>
              <a:t>kg </a:t>
            </a:r>
            <a:r>
              <a:rPr lang="en-US" altLang="en-US" sz="2200">
                <a:solidFill>
                  <a:schemeClr val="tx1"/>
                </a:solidFill>
              </a:rPr>
              <a:t>IMLEO in </a:t>
            </a:r>
            <a:r>
              <a:rPr lang="en-US" altLang="en-US" sz="2200" b="1" dirty="0">
                <a:solidFill>
                  <a:schemeClr val="accent1"/>
                </a:solidFill>
              </a:rPr>
              <a:t>793.9s</a:t>
            </a:r>
            <a:endParaRPr lang="en-US" altLang="en-US" sz="2200" dirty="0">
              <a:solidFill>
                <a:schemeClr val="tx1"/>
              </a:solidFill>
            </a:endParaRPr>
          </a:p>
          <a:p>
            <a:pPr marL="914400" lvl="2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Conclusion</a:t>
            </a:r>
          </a:p>
          <a:p>
            <a:pPr lvl="3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200" dirty="0">
                <a:solidFill>
                  <a:schemeClr val="tx1"/>
                </a:solidFill>
              </a:rPr>
              <a:t>Proposed method achieves better and consistent solutions in less time due to:</a:t>
            </a:r>
          </a:p>
          <a:p>
            <a:pPr marL="1828800" lvl="4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200" dirty="0">
                <a:solidFill>
                  <a:schemeClr val="tx1"/>
                </a:solidFill>
              </a:rPr>
              <a:t>1. unique problem structure 		2. efficient initial guess generation</a:t>
            </a:r>
            <a:br>
              <a:rPr lang="en-US" altLang="en-US" sz="2200" dirty="0">
                <a:solidFill>
                  <a:schemeClr val="tx1"/>
                </a:solidFill>
              </a:rPr>
            </a:br>
            <a:r>
              <a:rPr lang="en-US" altLang="en-US" sz="2200" dirty="0">
                <a:solidFill>
                  <a:schemeClr val="tx1"/>
                </a:solidFill>
              </a:rPr>
              <a:t>3. prioritized shared variables 	4. specialized solvers for subproblems</a:t>
            </a:r>
          </a:p>
          <a:p>
            <a:pPr lvl="3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200" dirty="0">
                <a:solidFill>
                  <a:schemeClr val="tx1"/>
                </a:solidFill>
              </a:rPr>
              <a:t>Further room for improvement </a:t>
            </a:r>
          </a:p>
          <a:p>
            <a:pPr marL="1828800" lvl="4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200" dirty="0">
                <a:solidFill>
                  <a:schemeClr val="tx1"/>
                </a:solidFill>
              </a:rPr>
              <a:t>Parallelization of subproblems, MDO problems integration</a:t>
            </a:r>
          </a:p>
          <a:p>
            <a:pPr lvl="3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endParaRPr lang="en-US" altLang="en-US" sz="2200" dirty="0">
              <a:solidFill>
                <a:schemeClr val="tx1"/>
              </a:solidFill>
            </a:endParaRP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endParaRPr lang="en-US" altLang="en-US" sz="2400" b="1" dirty="0">
              <a:solidFill>
                <a:schemeClr val="accent1"/>
              </a:solidFill>
            </a:endParaRPr>
          </a:p>
          <a:p>
            <a:pPr lvl="4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endParaRPr lang="en-US" alt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5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80"/>
    </mc:Choice>
    <mc:Fallback xmlns="">
      <p:transition spd="slow" advTm="104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FF23-E885-9F45-96A7-6ED860E8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8493"/>
          </a:xfrm>
        </p:spPr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9183A-242A-7146-AB8B-775DB099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573617"/>
            <a:ext cx="12202586" cy="4294523"/>
          </a:xfrm>
        </p:spPr>
        <p:txBody>
          <a:bodyPr>
            <a:normAutofit fontScale="92500" lnSpcReduction="10000"/>
          </a:bodyPr>
          <a:lstStyle/>
          <a:p>
            <a:pPr marL="914400" lvl="2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[1]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Tosserams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S.,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Etman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L., and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Rooda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J., “An augmented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Lagrangian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decomposition method for quasi-separable problems in MDO,” </a:t>
            </a:r>
            <a:r>
              <a:rPr lang="en-US" sz="20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Structural and Multidisciplinary Optimization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Vol. 34, No. 3, 2007, pp. 211–217. 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https://doi.org/10.1007/s00158-006-0077-z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914400" lvl="2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[2] 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Taylor, C., “Integrated Transportation System Design Optimization,” Ph.D. thesis, Dept. of Aeronautics and Astronautics, MIT, Cambridge, MA, 2007.</a:t>
            </a:r>
          </a:p>
          <a:p>
            <a:pPr marL="914400" lvl="2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[3] Schlüter, M., </a:t>
            </a:r>
            <a:r>
              <a:rPr lang="en-US" alt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Egea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, J. A., and Banga, J. R., “Extended ant colony optimization for non-convex mixed integer nonlinear programming,” </a:t>
            </a:r>
            <a:r>
              <a:rPr lang="en-US" altLang="en-US" i="1" dirty="0">
                <a:solidFill>
                  <a:schemeClr val="tx1"/>
                </a:solidFill>
                <a:latin typeface="Arial" panose="020B0604020202020204" pitchFamily="34" charset="0"/>
              </a:rPr>
              <a:t>Computers &amp; Operations Research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, Vol. 36, No. 7, 2009, pp. 2217–2229. 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hlinkClick r:id="rId3"/>
              </a:rPr>
              <a:t>https://doi.org/https://doi.org/10.1016/j.cor.2008.08.015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marL="914400" lvl="2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[4] Holland, J. H., “Genetic Algorithms,” </a:t>
            </a:r>
            <a:r>
              <a:rPr lang="en-US" altLang="en-US" i="1" dirty="0">
                <a:solidFill>
                  <a:schemeClr val="tx1"/>
                </a:solidFill>
                <a:latin typeface="Arial" panose="020B0604020202020204" pitchFamily="34" charset="0"/>
              </a:rPr>
              <a:t>Scientific American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, Vol. 267, No. 1, 1992, pp. 66–73. URL 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http://www.jstor.org/stable/24939139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marL="914400" lvl="2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[5] Kennedy, J., and Eberhart, R., “Particle swarm optimization,” </a:t>
            </a:r>
            <a:r>
              <a:rPr lang="en-US" altLang="en-US" i="1" dirty="0">
                <a:solidFill>
                  <a:schemeClr val="tx1"/>
                </a:solidFill>
                <a:latin typeface="Arial" panose="020B0604020202020204" pitchFamily="34" charset="0"/>
              </a:rPr>
              <a:t>Proceedings of ICNN’95 - International Conference on Neural Networks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, Vol. 4, 1995, pp. 1942–1948 vol.4. 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hlinkClick r:id="rId5"/>
              </a:rPr>
              <a:t>https://doi.org/10.1109/ICNN.1995.488968.16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914400" lvl="2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914400" lvl="2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914400" lvl="2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5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2"/>
    </mc:Choice>
    <mc:Fallback xmlns="">
      <p:transition spd="slow" advTm="752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502ECF-C417-EB4F-A52F-3651CD278775}"/>
              </a:ext>
            </a:extLst>
          </p:cNvPr>
          <p:cNvSpPr txBox="1">
            <a:spLocks/>
          </p:cNvSpPr>
          <p:nvPr/>
        </p:nvSpPr>
        <p:spPr>
          <a:xfrm>
            <a:off x="797858" y="657085"/>
            <a:ext cx="7377954" cy="1325563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0E3F63-DCE3-406B-A2E2-A771515BF378}"/>
              </a:ext>
            </a:extLst>
          </p:cNvPr>
          <p:cNvSpPr txBox="1">
            <a:spLocks/>
          </p:cNvSpPr>
          <p:nvPr/>
        </p:nvSpPr>
        <p:spPr>
          <a:xfrm>
            <a:off x="797858" y="2358884"/>
            <a:ext cx="8053179" cy="324748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600" dirty="0">
                <a:latin typeface="Arial" panose="020B0604020202020204" pitchFamily="34" charset="0"/>
                <a:cs typeface="Arial" panose="020B0604020202020204" pitchFamily="34" charset="0"/>
              </a:rPr>
              <a:t>Preprint available on </a:t>
            </a:r>
            <a:r>
              <a:rPr lang="en-US" sz="8600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sz="8600" dirty="0">
                <a:latin typeface="Arial" panose="020B0604020202020204" pitchFamily="34" charset="0"/>
                <a:cs typeface="Arial" panose="020B0604020202020204" pitchFamily="34" charset="0"/>
              </a:rPr>
              <a:t> and ResearchGate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"/>
    </mc:Choice>
    <mc:Fallback xmlns="">
      <p:transition spd="slow" advTm="226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C64F10-026A-4B55-A42D-CC39B2252211}"/>
              </a:ext>
            </a:extLst>
          </p:cNvPr>
          <p:cNvSpPr/>
          <p:nvPr/>
        </p:nvSpPr>
        <p:spPr>
          <a:xfrm>
            <a:off x="4433777" y="5762818"/>
            <a:ext cx="3324446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accent6"/>
                </a:solidFill>
              </a:rPr>
              <a:t>www.ascend.events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D07B94-477F-4470-9FFA-59CD2B252E96}"/>
              </a:ext>
            </a:extLst>
          </p:cNvPr>
          <p:cNvSpPr/>
          <p:nvPr/>
        </p:nvSpPr>
        <p:spPr>
          <a:xfrm>
            <a:off x="4455043" y="6224483"/>
            <a:ext cx="211587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i="1" dirty="0">
                <a:solidFill>
                  <a:schemeClr val="bg1"/>
                </a:solidFill>
              </a:rPr>
              <a:t>Powered by </a:t>
            </a:r>
          </a:p>
        </p:txBody>
      </p:sp>
      <p:pic>
        <p:nvPicPr>
          <p:cNvPr id="1026" name="Picture 2" descr="AIAA: Shaping the future of aerospace">
            <a:extLst>
              <a:ext uri="{FF2B5EF4-FFF2-40B4-BE49-F238E27FC236}">
                <a16:creationId xmlns:a16="http://schemas.microsoft.com/office/drawing/2014/main" id="{82546365-D25F-4AD5-B809-128A97D97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0"/>
          <a:stretch/>
        </p:blipFill>
        <p:spPr bwMode="auto">
          <a:xfrm>
            <a:off x="6198781" y="6265515"/>
            <a:ext cx="1063256" cy="28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8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6"/>
    </mc:Choice>
    <mc:Fallback xmlns="">
      <p:transition spd="slow" advTm="278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FF23-E885-9F45-96A7-6ED860E8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8493"/>
          </a:xfrm>
        </p:spPr>
        <p:txBody>
          <a:bodyPr>
            <a:normAutofit/>
          </a:bodyPr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9183A-242A-7146-AB8B-775DB099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618"/>
            <a:ext cx="10515600" cy="4029739"/>
          </a:xfrm>
        </p:spPr>
        <p:txBody>
          <a:bodyPr>
            <a:normAutofit/>
          </a:bodyPr>
          <a:lstStyle/>
          <a:p>
            <a:pPr lvl="1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</a:rPr>
              <a:t>Introduction</a:t>
            </a:r>
          </a:p>
          <a:p>
            <a:pPr lvl="1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</a:rPr>
              <a:t>Problem Definition</a:t>
            </a:r>
          </a:p>
          <a:p>
            <a:pPr lvl="1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</a:rPr>
              <a:t>Proposed Approach</a:t>
            </a:r>
          </a:p>
          <a:p>
            <a:pPr lvl="1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</a:rPr>
              <a:t>Case Study: Human Lunar Exploration Campaign</a:t>
            </a:r>
          </a:p>
          <a:p>
            <a:pPr lvl="1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544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32"/>
    </mc:Choice>
    <mc:Fallback xmlns="">
      <p:transition spd="slow" advTm="8663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FF23-E885-9F45-96A7-6ED860E8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8493"/>
          </a:xfrm>
        </p:spPr>
        <p:txBody>
          <a:bodyPr>
            <a:normAutofit fontScale="90000"/>
          </a:bodyPr>
          <a:lstStyle/>
          <a:p>
            <a:r>
              <a:rPr lang="en-US" dirty="0"/>
              <a:t>Introduction: Integrated Space Mission Planning and Spacecraft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9183A-242A-7146-AB8B-775DB099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93646"/>
            <a:ext cx="12192000" cy="4310004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Space Mission Planning and Spacecraft Design should be </a:t>
            </a:r>
            <a:r>
              <a:rPr lang="en-US" altLang="en-US" sz="2800" b="1" i="1" dirty="0">
                <a:solidFill>
                  <a:schemeClr val="tx1"/>
                </a:solidFill>
              </a:rPr>
              <a:t>concurrently</a:t>
            </a:r>
            <a:r>
              <a:rPr lang="en-US" altLang="en-US" sz="2800" dirty="0">
                <a:solidFill>
                  <a:schemeClr val="tx1"/>
                </a:solidFill>
              </a:rPr>
              <a:t> optimized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Space mission planning = Mixed-Integer Quadratic Programming (</a:t>
            </a:r>
            <a:r>
              <a:rPr lang="en-US" altLang="en-US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MIQP</a:t>
            </a:r>
            <a:r>
              <a:rPr lang="en-US" altLang="en-US" sz="2400" dirty="0">
                <a:solidFill>
                  <a:schemeClr val="tx1"/>
                </a:solidFill>
              </a:rPr>
              <a:t>) problem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Spacecraft design = Nonlinear Programming (</a:t>
            </a:r>
            <a:r>
              <a:rPr lang="en-US" altLang="en-US" sz="2400" b="1" dirty="0">
                <a:solidFill>
                  <a:srgbClr val="92D050"/>
                </a:solidFill>
              </a:rPr>
              <a:t>NLP</a:t>
            </a:r>
            <a:r>
              <a:rPr lang="en-US" altLang="en-US" sz="2400" dirty="0">
                <a:solidFill>
                  <a:schemeClr val="tx1"/>
                </a:solidFill>
              </a:rPr>
              <a:t>) problem, </a:t>
            </a:r>
            <a:r>
              <a:rPr lang="en-US" altLang="en-US" sz="2400" i="1" dirty="0">
                <a:solidFill>
                  <a:schemeClr val="tx1"/>
                </a:solidFill>
              </a:rPr>
              <a:t>no integer variables</a:t>
            </a:r>
            <a:endParaRPr lang="en-US" altLang="en-US" sz="2800" dirty="0">
              <a:solidFill>
                <a:schemeClr val="tx1"/>
              </a:solidFill>
            </a:endParaRP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Integrated problem is a Mixed-Integer Nonlinear Programming (</a:t>
            </a:r>
            <a:r>
              <a:rPr lang="en-US" altLang="en-US" sz="2400" b="1" dirty="0">
                <a:solidFill>
                  <a:srgbClr val="7030A0"/>
                </a:solidFill>
              </a:rPr>
              <a:t>MINLP</a:t>
            </a:r>
            <a:r>
              <a:rPr lang="en-US" altLang="en-US" sz="2400" dirty="0">
                <a:solidFill>
                  <a:schemeClr val="tx1"/>
                </a:solidFill>
              </a:rPr>
              <a:t>) problem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2400" b="1" dirty="0">
                <a:solidFill>
                  <a:schemeClr val="tx1"/>
                </a:solidFill>
              </a:rPr>
              <a:t>computationally prohibitive</a:t>
            </a:r>
          </a:p>
          <a:p>
            <a:pPr marL="457200" lvl="1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Approaches so far: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Sequential optimization</a:t>
            </a:r>
          </a:p>
          <a:p>
            <a:pPr lvl="3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200" dirty="0">
                <a:solidFill>
                  <a:schemeClr val="tx1"/>
                </a:solidFill>
              </a:rPr>
              <a:t>i.e., optimize the mission first, then spacecraft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Piecewise linear approximation of nonlinear portion</a:t>
            </a:r>
          </a:p>
          <a:p>
            <a:pPr lvl="3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200" dirty="0">
                <a:solidFill>
                  <a:schemeClr val="tx1"/>
                </a:solidFill>
              </a:rPr>
              <a:t>Nonlinearity is not strictly enforced</a:t>
            </a:r>
          </a:p>
          <a:p>
            <a:pPr marL="457200" lvl="1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Our Approach: Decomposition-Based Optimization </a:t>
            </a:r>
          </a:p>
        </p:txBody>
      </p:sp>
    </p:spTree>
    <p:extLst>
      <p:ext uri="{BB962C8B-B14F-4D97-AF65-F5344CB8AC3E}">
        <p14:creationId xmlns:p14="http://schemas.microsoft.com/office/powerpoint/2010/main" val="131373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32"/>
    </mc:Choice>
    <mc:Fallback xmlns="">
      <p:transition spd="slow" advTm="86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2BD89F-EF4B-43AD-9292-CB25D4408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3368"/>
            <a:ext cx="10359645" cy="4063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2BFF23-E885-9F45-96A7-6ED860E8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8493"/>
          </a:xfrm>
        </p:spPr>
        <p:txBody>
          <a:bodyPr>
            <a:normAutofit/>
          </a:bodyPr>
          <a:lstStyle/>
          <a:p>
            <a:r>
              <a:rPr lang="en-US" dirty="0"/>
              <a:t>Integrated </a:t>
            </a:r>
            <a:r>
              <a:rPr lang="en-US" dirty="0">
                <a:solidFill>
                  <a:srgbClr val="7030A0"/>
                </a:solidFill>
              </a:rPr>
              <a:t>MINLP</a:t>
            </a:r>
            <a:r>
              <a:rPr lang="en-US" dirty="0"/>
              <a:t> Problem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9183A-242A-7146-AB8B-775DB099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892" y="1756520"/>
            <a:ext cx="4011968" cy="986810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200" dirty="0">
                <a:solidFill>
                  <a:schemeClr val="tx1"/>
                </a:solidFill>
              </a:rPr>
              <a:t>→ Objective to minimize</a:t>
            </a:r>
          </a:p>
          <a:p>
            <a:pPr marL="457200" lvl="1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200" dirty="0">
                <a:solidFill>
                  <a:schemeClr val="tx1"/>
                </a:solidFill>
              </a:rPr>
              <a:t>	IMLEO in this case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169F60-8435-44E3-AFE5-C3DB65F92555}"/>
              </a:ext>
            </a:extLst>
          </p:cNvPr>
          <p:cNvSpPr txBox="1">
            <a:spLocks/>
          </p:cNvSpPr>
          <p:nvPr/>
        </p:nvSpPr>
        <p:spPr>
          <a:xfrm>
            <a:off x="7696569" y="3245069"/>
            <a:ext cx="4288285" cy="85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Arial" panose="020B0604020202020204" pitchFamily="34" charset="0"/>
              <a:buNone/>
            </a:pPr>
            <a:r>
              <a:rPr lang="en-US" altLang="en-US" sz="2200" dirty="0">
                <a:solidFill>
                  <a:schemeClr val="tx1"/>
                </a:solidFill>
              </a:rPr>
              <a:t>→ Mass Balance Constraint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216CA7-5F9E-4B9E-9FA6-E841E895F19A}"/>
              </a:ext>
            </a:extLst>
          </p:cNvPr>
          <p:cNvSpPr txBox="1">
            <a:spLocks/>
          </p:cNvSpPr>
          <p:nvPr/>
        </p:nvSpPr>
        <p:spPr>
          <a:xfrm>
            <a:off x="7704892" y="3754209"/>
            <a:ext cx="4169176" cy="85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200" dirty="0">
                <a:solidFill>
                  <a:schemeClr val="tx1"/>
                </a:solidFill>
              </a:rPr>
              <a:t>→ Concurrently Constraint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0E0169-365D-47E0-9C0F-95E5562E6614}"/>
              </a:ext>
            </a:extLst>
          </p:cNvPr>
          <p:cNvSpPr txBox="1">
            <a:spLocks/>
          </p:cNvSpPr>
          <p:nvPr/>
        </p:nvSpPr>
        <p:spPr>
          <a:xfrm>
            <a:off x="7710403" y="4550707"/>
            <a:ext cx="4169176" cy="85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200" dirty="0">
                <a:solidFill>
                  <a:schemeClr val="tx1"/>
                </a:solidFill>
              </a:rPr>
              <a:t>→ Time Window Constraint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2EC9FF-03C4-49E9-BA6D-041DFD7111CA}"/>
              </a:ext>
            </a:extLst>
          </p:cNvPr>
          <p:cNvSpPr txBox="1"/>
          <p:nvPr/>
        </p:nvSpPr>
        <p:spPr>
          <a:xfrm>
            <a:off x="7144648" y="5138875"/>
            <a:ext cx="361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dirty="0"/>
              <a:t>→ SC Design Constraint </a:t>
            </a:r>
            <a:br>
              <a:rPr lang="en-US" altLang="en-US" sz="2200" dirty="0"/>
            </a:br>
            <a:r>
              <a:rPr lang="en-US" altLang="en-US" sz="2200" dirty="0"/>
              <a:t>Only </a:t>
            </a:r>
            <a:r>
              <a:rPr lang="en-US" altLang="en-US" sz="2200" b="1" dirty="0">
                <a:solidFill>
                  <a:srgbClr val="92D050"/>
                </a:solidFill>
              </a:rPr>
              <a:t>Nonlinear</a:t>
            </a:r>
            <a:r>
              <a:rPr lang="en-US" altLang="en-US" sz="2200" dirty="0"/>
              <a:t> part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232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32"/>
    </mc:Choice>
    <mc:Fallback xmlns="">
      <p:transition spd="slow" advTm="86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FF23-E885-9F45-96A7-6ED860E8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93893" cy="1208493"/>
          </a:xfrm>
        </p:spPr>
        <p:txBody>
          <a:bodyPr>
            <a:normAutofit fontScale="90000"/>
          </a:bodyPr>
          <a:lstStyle/>
          <a:p>
            <a:r>
              <a:rPr lang="en-US" dirty="0"/>
              <a:t>Proposed Approach: </a:t>
            </a:r>
            <a:br>
              <a:rPr lang="en-US" dirty="0"/>
            </a:br>
            <a:r>
              <a:rPr lang="en-US" dirty="0"/>
              <a:t>Augmented </a:t>
            </a:r>
            <a:r>
              <a:rPr lang="en-US" dirty="0" err="1"/>
              <a:t>Lagrangian</a:t>
            </a:r>
            <a:r>
              <a:rPr lang="en-US" dirty="0"/>
              <a:t> Coordination (ALC)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49183A-242A-7146-AB8B-775DB099D6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654029"/>
                <a:ext cx="12192000" cy="4456839"/>
              </a:xfrm>
            </p:spPr>
            <p:txBody>
              <a:bodyPr>
                <a:normAutofit fontScale="85000" lnSpcReduction="10000"/>
              </a:bodyPr>
              <a:lstStyle/>
              <a:p>
                <a:pPr marL="457200" lvl="1" indent="0">
                  <a:lnSpc>
                    <a:spcPct val="105000"/>
                  </a:lnSpc>
                  <a:spcBef>
                    <a:spcPts val="600"/>
                  </a:spcBef>
                  <a:buClr>
                    <a:srgbClr val="1B3D6C"/>
                  </a:buClr>
                  <a:buNone/>
                </a:pPr>
                <a:r>
                  <a:rPr lang="en-US" altLang="en-US" sz="2800" dirty="0">
                    <a:solidFill>
                      <a:schemeClr val="tx1"/>
                    </a:solidFill>
                  </a:rPr>
                  <a:t>ALC is decomposition-based, bi-level formulation with penalty method for MDO [1]: </a:t>
                </a:r>
              </a:p>
              <a:p>
                <a:pPr lvl="1">
                  <a:lnSpc>
                    <a:spcPct val="105000"/>
                  </a:lnSpc>
                  <a:spcBef>
                    <a:spcPts val="600"/>
                  </a:spcBef>
                  <a:buClr>
                    <a:srgbClr val="1B3D6C"/>
                  </a:buClr>
                  <a:buFont typeface="Wingdings" charset="2"/>
                  <a:buChar char="Ø"/>
                </a:pPr>
                <a:r>
                  <a:rPr lang="en-US" altLang="en-US" sz="2800" dirty="0">
                    <a:solidFill>
                      <a:schemeClr val="tx1"/>
                    </a:solidFill>
                  </a:rPr>
                  <a:t>Master Problem</a:t>
                </a:r>
                <a:endParaRPr lang="en-US" altLang="en-US" sz="2800" b="1" dirty="0">
                  <a:solidFill>
                    <a:schemeClr val="tx1"/>
                  </a:solidFill>
                </a:endParaRPr>
              </a:p>
              <a:p>
                <a:pPr lvl="2">
                  <a:lnSpc>
                    <a:spcPct val="105000"/>
                  </a:lnSpc>
                  <a:spcBef>
                    <a:spcPts val="600"/>
                  </a:spcBef>
                  <a:buClr>
                    <a:srgbClr val="1B3D6C"/>
                  </a:buClr>
                  <a:buFont typeface="Wingdings" charset="2"/>
                  <a:buChar char="Ø"/>
                </a:pPr>
                <a:r>
                  <a:rPr lang="en-US" altLang="en-US" sz="2400" dirty="0">
                    <a:solidFill>
                      <a:schemeClr val="tx1"/>
                    </a:solidFill>
                  </a:rPr>
                  <a:t>Updates shared variables </a:t>
                </a:r>
                <a:r>
                  <a:rPr lang="en-US" altLang="en-US" sz="2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en-US" sz="2400" dirty="0">
                    <a:solidFill>
                      <a:schemeClr val="tx1"/>
                    </a:solidFill>
                  </a:rPr>
                  <a:t>/minimizes the sum of penalty functions </a:t>
                </a:r>
                <a:r>
                  <a:rPr lang="el-GR" altLang="en-US" sz="24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ϕ</a:t>
                </a:r>
                <a:r>
                  <a:rPr lang="en-US" altLang="en-US" sz="2400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endParaRPr lang="en-US" altLang="en-US" sz="24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14400" lvl="2" indent="0">
                  <a:lnSpc>
                    <a:spcPct val="105000"/>
                  </a:lnSpc>
                  <a:spcBef>
                    <a:spcPts val="600"/>
                  </a:spcBef>
                  <a:buClr>
                    <a:srgbClr val="1B3D6C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000" i="1" smtClean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𝒚</m:t>
                          </m:r>
                        </m:lim>
                      </m:limLow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 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</a:rPr>
                          </m:ctrlPr>
                        </m:naryPr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𝑀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 </m:t>
                          </m:r>
                        </m:e>
                      </m:nary>
                      <m:sSub>
                        <m:sSub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</a:rPr>
                              </m:ctrlPr>
                            </m:dPr>
                            <m:e>
                              <m:r>
                                <a:rPr lang="en-US" sz="1800" b="1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en-US" sz="2400" dirty="0">
                  <a:solidFill>
                    <a:schemeClr val="tx1"/>
                  </a:solidFill>
                </a:endParaRPr>
              </a:p>
              <a:p>
                <a:pPr lvl="1">
                  <a:lnSpc>
                    <a:spcPct val="105000"/>
                  </a:lnSpc>
                  <a:spcBef>
                    <a:spcPts val="600"/>
                  </a:spcBef>
                  <a:buClr>
                    <a:srgbClr val="1B3D6C"/>
                  </a:buClr>
                  <a:buFont typeface="Wingdings" charset="2"/>
                  <a:buChar char="Ø"/>
                </a:pPr>
                <a:r>
                  <a:rPr lang="en-US" altLang="en-US" sz="2800" dirty="0">
                    <a:solidFill>
                      <a:schemeClr val="tx1"/>
                    </a:solidFill>
                  </a:rPr>
                  <a:t>Subproblem(s)</a:t>
                </a:r>
              </a:p>
              <a:p>
                <a:pPr lvl="2">
                  <a:lnSpc>
                    <a:spcPct val="105000"/>
                  </a:lnSpc>
                  <a:spcBef>
                    <a:spcPts val="600"/>
                  </a:spcBef>
                  <a:buClr>
                    <a:srgbClr val="1B3D6C"/>
                  </a:buClr>
                  <a:buFont typeface="Wingdings" charset="2"/>
                  <a:buChar char="Ø"/>
                </a:pPr>
                <a:r>
                  <a:rPr lang="en-US" altLang="en-US" sz="2400" dirty="0">
                    <a:solidFill>
                      <a:schemeClr val="tx1"/>
                    </a:solidFill>
                  </a:rPr>
                  <a:t>Minimizes the local objective </a:t>
                </a:r>
                <a:r>
                  <a:rPr lang="en-US" altLang="en-US" sz="24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en-US" sz="2400" i="1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en-US" sz="2400" dirty="0">
                    <a:solidFill>
                      <a:schemeClr val="tx1"/>
                    </a:solidFill>
                  </a:rPr>
                  <a:t> and local penalty function </a:t>
                </a:r>
                <a:r>
                  <a:rPr lang="el-GR" altLang="en-US" sz="24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ϕ</a:t>
                </a:r>
                <a:r>
                  <a:rPr lang="en-US" altLang="en-US" sz="2400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</a:p>
              <a:p>
                <a:pPr lvl="2">
                  <a:lnSpc>
                    <a:spcPct val="105000"/>
                  </a:lnSpc>
                  <a:spcBef>
                    <a:spcPts val="600"/>
                  </a:spcBef>
                  <a:buClr>
                    <a:srgbClr val="1B3D6C"/>
                  </a:buClr>
                  <a:buFont typeface="Wingdings" charset="2"/>
                  <a:buChar char="Ø"/>
                </a:pPr>
                <a:r>
                  <a:rPr lang="en-US" sz="2400" dirty="0">
                    <a:solidFill>
                      <a:schemeClr val="tx1"/>
                    </a:solidFill>
                  </a:rPr>
                  <a:t>consistency constraint </a:t>
                </a:r>
                <a:r>
                  <a:rPr lang="en-US" sz="2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400" b="1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dirty="0">
                    <a:solidFill>
                      <a:schemeClr val="tx1"/>
                    </a:solidFill>
                  </a:rPr>
                  <a:t> is relaxed and not strictly enforced</a:t>
                </a:r>
                <a:endParaRPr lang="en-US" altLang="en-US" sz="2400" dirty="0">
                  <a:solidFill>
                    <a:schemeClr val="tx1"/>
                  </a:solidFill>
                </a:endParaRPr>
              </a:p>
              <a:p>
                <a:pPr marL="914400" lvl="2" indent="0">
                  <a:lnSpc>
                    <a:spcPct val="105000"/>
                  </a:lnSpc>
                  <a:spcBef>
                    <a:spcPts val="600"/>
                  </a:spcBef>
                  <a:buClr>
                    <a:srgbClr val="1B3D6C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2000" i="1" smtClean="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</a:rPr>
                          </m:ctrlPr>
                        </m:eqArrPr>
                        <m:e>
                          <m:limLow>
                            <m:limLow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lim>
                          </m:limLow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 &amp;</m:t>
                          </m:r>
                          <m:sSub>
                            <m:sSub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𝒄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effectLst/>
                                          <a:latin typeface="Cambria Math" panose="02040503050406030204" pitchFamily="18" charset="0"/>
                                          <a:ea typeface="Yu Mincho" panose="02020400000000000000" pitchFamily="18" charset="-128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e>
                          <m:r>
                            <m:rPr>
                              <m:nor/>
                            </m:rPr>
                            <a:rPr lang="en-US" sz="1800">
                              <a:effectLst/>
                              <a:latin typeface="Georgia" panose="02040502050405020303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800">
                              <a:effectLst/>
                              <a:latin typeface="Georgia" panose="02040502050405020303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subject</m:t>
                          </m:r>
                          <m:r>
                            <m:rPr>
                              <m:nor/>
                            </m:rPr>
                            <a:rPr lang="en-US" sz="1800">
                              <a:effectLst/>
                              <a:latin typeface="Georgia" panose="02040502050405020303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800">
                              <a:effectLst/>
                              <a:latin typeface="Georgia" panose="02040502050405020303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to</m:t>
                          </m:r>
                          <m:r>
                            <m:rPr>
                              <m:nor/>
                            </m:rPr>
                            <a:rPr lang="en-US" sz="1800">
                              <a:effectLst/>
                              <a:latin typeface="Georgia" panose="02040502050405020303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&amp;</m:t>
                          </m:r>
                          <m:sSub>
                            <m:sSub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≤</m:t>
                          </m:r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&amp;</m:t>
                          </m:r>
                          <m:sSub>
                            <m:sSub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1800" b="1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𝟎</m:t>
                          </m:r>
                        </m:e>
                      </m:eqArr>
                    </m:oMath>
                  </m:oMathPara>
                </a14:m>
                <a:endParaRPr lang="en-US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49183A-242A-7146-AB8B-775DB099D6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654029"/>
                <a:ext cx="12192000" cy="4456839"/>
              </a:xfrm>
              <a:blipFill>
                <a:blip r:embed="rId2"/>
                <a:stretch>
                  <a:fillRect t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BCB5ECA-DD9D-49D1-A730-AF447D0827A0}"/>
              </a:ext>
            </a:extLst>
          </p:cNvPr>
          <p:cNvSpPr txBox="1"/>
          <p:nvPr/>
        </p:nvSpPr>
        <p:spPr>
          <a:xfrm>
            <a:off x="8331139" y="4690334"/>
            <a:ext cx="3819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: local shared variable</a:t>
            </a:r>
          </a:p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: local variable</a:t>
            </a:r>
          </a:p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: local inequality constraint</a:t>
            </a:r>
          </a:p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: local equality constraint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70FD97-3D5A-47D8-BA45-7ED06AFE8275}"/>
              </a:ext>
            </a:extLst>
          </p:cNvPr>
          <p:cNvSpPr txBox="1"/>
          <p:nvPr/>
        </p:nvSpPr>
        <p:spPr>
          <a:xfrm>
            <a:off x="8358949" y="2794477"/>
            <a:ext cx="3581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en-US" alt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dirty="0"/>
              <a:t>: penalty function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: local consistency constraint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/>
              <a:t>: shared variable</a:t>
            </a:r>
          </a:p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: local shared variable</a:t>
            </a:r>
          </a:p>
        </p:txBody>
      </p:sp>
    </p:spTree>
    <p:extLst>
      <p:ext uri="{BB962C8B-B14F-4D97-AF65-F5344CB8AC3E}">
        <p14:creationId xmlns:p14="http://schemas.microsoft.com/office/powerpoint/2010/main" val="37393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7"/>
    </mc:Choice>
    <mc:Fallback xmlns="">
      <p:transition spd="slow" advTm="58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FF23-E885-9F45-96A7-6ED860E8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219"/>
            <a:ext cx="10693893" cy="1208493"/>
          </a:xfrm>
        </p:spPr>
        <p:txBody>
          <a:bodyPr>
            <a:normAutofit/>
          </a:bodyPr>
          <a:lstStyle/>
          <a:p>
            <a:r>
              <a:rPr lang="en-US" dirty="0"/>
              <a:t>Applying ALC to Our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9183A-242A-7146-AB8B-775DB099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02464"/>
            <a:ext cx="12192000" cy="1347066"/>
          </a:xfrm>
        </p:spPr>
        <p:txBody>
          <a:bodyPr>
            <a:normAutofit fontScale="70000" lnSpcReduction="20000"/>
          </a:bodyPr>
          <a:lstStyle/>
          <a:p>
            <a:pPr lvl="1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2800" dirty="0">
                <a:solidFill>
                  <a:schemeClr val="tx1"/>
                </a:solidFill>
              </a:rPr>
              <a:t> includes spacecraft payload capacity, propellant capacity, dry mass (</a:t>
            </a:r>
            <a:r>
              <a:rPr lang="en-US" altLang="en-US" sz="2800" i="1" dirty="0" err="1">
                <a:solidFill>
                  <a:schemeClr val="tx1"/>
                </a:solidFill>
              </a:rPr>
              <a:t>m</a:t>
            </a:r>
            <a:r>
              <a:rPr lang="en-US" altLang="en-US" sz="2800" i="1" baseline="-25000" dirty="0" err="1">
                <a:solidFill>
                  <a:schemeClr val="tx1"/>
                </a:solidFill>
              </a:rPr>
              <a:t>pv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 err="1">
                <a:solidFill>
                  <a:schemeClr val="tx1"/>
                </a:solidFill>
              </a:rPr>
              <a:t>m</a:t>
            </a:r>
            <a:r>
              <a:rPr lang="en-US" altLang="en-US" sz="2800" i="1" baseline="-25000" dirty="0" err="1">
                <a:solidFill>
                  <a:schemeClr val="tx1"/>
                </a:solidFill>
              </a:rPr>
              <a:t>fv</a:t>
            </a:r>
            <a:r>
              <a:rPr lang="en-US" altLang="en-US" sz="2800" dirty="0">
                <a:solidFill>
                  <a:schemeClr val="tx1"/>
                </a:solidFill>
              </a:rPr>
              <a:t>, </a:t>
            </a:r>
            <a:r>
              <a:rPr lang="en-US" altLang="en-US" sz="2800" i="1" dirty="0">
                <a:solidFill>
                  <a:schemeClr val="tx1"/>
                </a:solidFill>
              </a:rPr>
              <a:t>m</a:t>
            </a:r>
            <a:r>
              <a:rPr lang="en-US" altLang="en-US" sz="2800" i="1" baseline="-25000" dirty="0">
                <a:solidFill>
                  <a:schemeClr val="tx1"/>
                </a:solidFill>
              </a:rPr>
              <a:t>dv</a:t>
            </a:r>
            <a:r>
              <a:rPr lang="en-US" altLang="en-US" sz="2800" dirty="0">
                <a:solidFill>
                  <a:schemeClr val="tx1"/>
                </a:solidFill>
              </a:rPr>
              <a:t>)</a:t>
            </a:r>
          </a:p>
          <a:p>
            <a:pPr lvl="1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</a:rPr>
              <a:t>Decomposes </a:t>
            </a:r>
            <a:r>
              <a:rPr lang="en-US" altLang="en-US" sz="2800" dirty="0">
                <a:solidFill>
                  <a:srgbClr val="7030A0"/>
                </a:solidFill>
              </a:rPr>
              <a:t>MINLP</a:t>
            </a:r>
            <a:r>
              <a:rPr lang="en-US" altLang="en-US" sz="2800" dirty="0">
                <a:solidFill>
                  <a:schemeClr val="tx1"/>
                </a:solidFill>
              </a:rPr>
              <a:t> into </a:t>
            </a:r>
            <a:r>
              <a:rPr lang="en-US" altLang="en-US" sz="2800" dirty="0">
                <a:solidFill>
                  <a:srgbClr val="00B0F0"/>
                </a:solidFill>
              </a:rPr>
              <a:t>MIQP</a:t>
            </a:r>
            <a:r>
              <a:rPr lang="en-US" altLang="en-US" sz="2800" dirty="0">
                <a:solidFill>
                  <a:schemeClr val="tx1"/>
                </a:solidFill>
              </a:rPr>
              <a:t> and </a:t>
            </a:r>
            <a:r>
              <a:rPr lang="en-US" altLang="en-US" sz="2800" dirty="0">
                <a:solidFill>
                  <a:srgbClr val="92D050"/>
                </a:solidFill>
              </a:rPr>
              <a:t>NLP</a:t>
            </a:r>
            <a:r>
              <a:rPr lang="en-US" altLang="en-US" sz="2800" dirty="0">
                <a:solidFill>
                  <a:schemeClr val="tx1"/>
                </a:solidFill>
              </a:rPr>
              <a:t> subproblems</a:t>
            </a:r>
          </a:p>
          <a:p>
            <a:pPr lvl="1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800" dirty="0">
                <a:solidFill>
                  <a:schemeClr val="tx1"/>
                </a:solidFill>
              </a:rPr>
              <a:t>Penalty becomes stricter </a:t>
            </a:r>
            <a:br>
              <a:rPr lang="en-US" altLang="en-US" sz="2800" dirty="0">
                <a:solidFill>
                  <a:schemeClr val="tx1"/>
                </a:solidFill>
              </a:rPr>
            </a:br>
            <a:r>
              <a:rPr lang="en-US" altLang="en-US" sz="2800" dirty="0">
                <a:solidFill>
                  <a:schemeClr val="tx1"/>
                </a:solidFill>
              </a:rPr>
              <a:t>at every </a:t>
            </a:r>
            <a:r>
              <a:rPr lang="en-US" altLang="en-US" sz="2800" i="1" dirty="0">
                <a:solidFill>
                  <a:schemeClr val="tx1"/>
                </a:solidFill>
              </a:rPr>
              <a:t>outer</a:t>
            </a:r>
            <a:r>
              <a:rPr lang="en-US" altLang="en-US" sz="2800" dirty="0">
                <a:solidFill>
                  <a:schemeClr val="tx1"/>
                </a:solidFill>
              </a:rPr>
              <a:t> loop iteration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094AC-B39A-42BE-B774-18E5EC09D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999" y="2083049"/>
            <a:ext cx="7420093" cy="3919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65B8EC-32CD-485C-9C83-5610CAC25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46" y="2908340"/>
            <a:ext cx="2429585" cy="177359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7A906E9-6E11-405D-B213-643FFD088B52}"/>
              </a:ext>
            </a:extLst>
          </p:cNvPr>
          <p:cNvSpPr/>
          <p:nvPr/>
        </p:nvSpPr>
        <p:spPr>
          <a:xfrm>
            <a:off x="3029986" y="3590304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1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7"/>
    </mc:Choice>
    <mc:Fallback xmlns="">
      <p:transition spd="slow" advTm="5831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FF23-E885-9F45-96A7-6ED860E8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93893" cy="1208493"/>
          </a:xfrm>
        </p:spPr>
        <p:txBody>
          <a:bodyPr>
            <a:normAutofit fontScale="90000"/>
          </a:bodyPr>
          <a:lstStyle/>
          <a:p>
            <a:r>
              <a:rPr lang="en-US" dirty="0"/>
              <a:t>Prioritized Shared Variables and </a:t>
            </a:r>
            <a:br>
              <a:rPr lang="en-US" dirty="0"/>
            </a:br>
            <a:r>
              <a:rPr lang="en-US" dirty="0"/>
              <a:t>New Spacecraft Design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9183A-242A-7146-AB8B-775DB099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3026" y="1530165"/>
            <a:ext cx="6874259" cy="1514876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Parametric Spacecraft Sizing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Subsystem interactions </a:t>
            </a:r>
            <a:r>
              <a:rPr lang="en-US" altLang="en-US" sz="2400" i="1" dirty="0">
                <a:solidFill>
                  <a:schemeClr val="tx1"/>
                </a:solidFill>
              </a:rPr>
              <a:t>through</a:t>
            </a:r>
            <a:r>
              <a:rPr lang="en-US" altLang="en-US" sz="2400" dirty="0">
                <a:solidFill>
                  <a:schemeClr val="tx1"/>
                </a:solidFill>
              </a:rPr>
              <a:t> dry mass</a:t>
            </a:r>
          </a:p>
          <a:p>
            <a:pPr lvl="3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200" dirty="0">
                <a:solidFill>
                  <a:schemeClr val="tx1"/>
                </a:solidFill>
              </a:rPr>
              <a:t>Dry mass is summation of subsystem mass</a:t>
            </a:r>
          </a:p>
          <a:p>
            <a:pPr lvl="3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200" dirty="0">
                <a:solidFill>
                  <a:schemeClr val="tx1"/>
                </a:solidFill>
              </a:rPr>
              <a:t>Subsystem mass are function of dry mass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B0ECCA-34F7-48F4-B53F-75C434AF2726}"/>
              </a:ext>
            </a:extLst>
          </p:cNvPr>
          <p:cNvSpPr txBox="1">
            <a:spLocks/>
          </p:cNvSpPr>
          <p:nvPr/>
        </p:nvSpPr>
        <p:spPr>
          <a:xfrm>
            <a:off x="3006" y="1541952"/>
            <a:ext cx="5771629" cy="12084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Prioritized Shared Variables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some subproblems knows better about some shared variables</a:t>
            </a:r>
            <a:endParaRPr lang="en-US" altLang="en-US" dirty="0">
              <a:solidFill>
                <a:schemeClr val="tx1"/>
              </a:solidFill>
            </a:endParaRP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C6167B-F79E-4FD4-A827-8915B13A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372" y="3589633"/>
            <a:ext cx="3443868" cy="2226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30443-ABCB-40CB-9AC0-44D68E62D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183" y="3045041"/>
            <a:ext cx="5631551" cy="4764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B1DD75-0742-48B7-AF49-238AC224D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996" y="2762231"/>
            <a:ext cx="3524436" cy="297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73"/>
    </mc:Choice>
    <mc:Fallback xmlns="">
      <p:transition spd="slow" advTm="9837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FF23-E885-9F45-96A7-6ED860E8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208493"/>
          </a:xfrm>
        </p:spPr>
        <p:txBody>
          <a:bodyPr>
            <a:normAutofit fontScale="90000"/>
          </a:bodyPr>
          <a:lstStyle/>
          <a:p>
            <a:r>
              <a:rPr lang="en-US" dirty="0"/>
              <a:t>Case Study: Human Lunar Exploration </a:t>
            </a:r>
            <a:br>
              <a:rPr lang="en-US" dirty="0"/>
            </a:br>
            <a:r>
              <a:rPr lang="en-US" dirty="0"/>
              <a:t>Two-Mission Sequence (Campaign)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B0ECCA-34F7-48F4-B53F-75C434AF2726}"/>
              </a:ext>
            </a:extLst>
          </p:cNvPr>
          <p:cNvSpPr txBox="1">
            <a:spLocks/>
          </p:cNvSpPr>
          <p:nvPr/>
        </p:nvSpPr>
        <p:spPr>
          <a:xfrm>
            <a:off x="419099" y="1541952"/>
            <a:ext cx="11353801" cy="120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endParaRPr lang="en-US" altLang="en-US" sz="2800" dirty="0">
              <a:solidFill>
                <a:schemeClr val="tx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80BA2A-6FF2-4116-9E8C-2DB38686D3A2}"/>
              </a:ext>
            </a:extLst>
          </p:cNvPr>
          <p:cNvSpPr txBox="1">
            <a:spLocks/>
          </p:cNvSpPr>
          <p:nvPr/>
        </p:nvSpPr>
        <p:spPr>
          <a:xfrm>
            <a:off x="0" y="1726810"/>
            <a:ext cx="12191999" cy="23807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800" b="1" i="1" dirty="0">
                <a:solidFill>
                  <a:schemeClr val="tx1"/>
                </a:solidFill>
              </a:rPr>
              <a:t>Automatic Initial Guess </a:t>
            </a:r>
            <a:r>
              <a:rPr lang="en-US" altLang="en-US" sz="2800" dirty="0">
                <a:solidFill>
                  <a:schemeClr val="tx1"/>
                </a:solidFill>
              </a:rPr>
              <a:t>generation by Mixed-Integer Linear Programming (MILP)</a:t>
            </a:r>
            <a:endParaRPr lang="en-US" altLang="en-US" dirty="0">
              <a:solidFill>
                <a:schemeClr val="tx1"/>
              </a:solidFill>
            </a:endParaRP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Piecewise linear (PWL) approximation for nonlinear spacecraft model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Global optimum with the approx. model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MILP problems do not need initial guess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Solutions and comp. time depend on PWL breakpoint increment/number of mesh points</a:t>
            </a:r>
          </a:p>
          <a:p>
            <a:pPr marL="457200" lvl="1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Results: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77DAC0-DAD7-4F9D-843B-1D7E96099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093" y="3648907"/>
            <a:ext cx="8194812" cy="23059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D55F9DA-94EA-448A-9168-8AE9089222EA}"/>
              </a:ext>
            </a:extLst>
          </p:cNvPr>
          <p:cNvSpPr/>
          <p:nvPr/>
        </p:nvSpPr>
        <p:spPr>
          <a:xfrm>
            <a:off x="7599285" y="3808520"/>
            <a:ext cx="2689934" cy="20241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21"/>
    </mc:Choice>
    <mc:Fallback xmlns="">
      <p:transition spd="slow" advTm="109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BFF23-E885-9F45-96A7-6ED860E8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5" y="349640"/>
            <a:ext cx="10877848" cy="1208493"/>
          </a:xfrm>
        </p:spPr>
        <p:txBody>
          <a:bodyPr>
            <a:normAutofit fontScale="90000"/>
          </a:bodyPr>
          <a:lstStyle/>
          <a:p>
            <a:r>
              <a:rPr lang="en-US" dirty="0"/>
              <a:t>Benchmarking with State-of-the-Art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9183A-242A-7146-AB8B-775DB099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573618"/>
            <a:ext cx="12202586" cy="2798634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The embedded optimization method [2]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A metaheuristics algorithm determines spacecraft parameters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Send them to space mission planning problem (solved by MILP)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400" dirty="0">
                <a:solidFill>
                  <a:schemeClr val="tx1"/>
                </a:solidFill>
              </a:rPr>
              <a:t>Three different metaheuristics algorithms are applied:</a:t>
            </a:r>
          </a:p>
          <a:p>
            <a:pPr lvl="3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r>
              <a:rPr lang="en-US" altLang="en-US" sz="2200" dirty="0">
                <a:solidFill>
                  <a:schemeClr val="tx1"/>
                </a:solidFill>
              </a:rPr>
              <a:t>Ant Colony Optimization (ACO) [3], Genetic Algorithm (GA) [4], and </a:t>
            </a:r>
            <a:br>
              <a:rPr lang="en-US" altLang="en-US" sz="2200" dirty="0">
                <a:solidFill>
                  <a:schemeClr val="tx1"/>
                </a:solidFill>
              </a:rPr>
            </a:br>
            <a:r>
              <a:rPr lang="en-US" altLang="en-US" sz="2200" dirty="0">
                <a:solidFill>
                  <a:schemeClr val="tx1"/>
                </a:solidFill>
              </a:rPr>
              <a:t>Particle Swarm Optimization (PSO) [5] </a:t>
            </a:r>
          </a:p>
          <a:p>
            <a:pPr lvl="2">
              <a:lnSpc>
                <a:spcPct val="105000"/>
              </a:lnSpc>
              <a:spcBef>
                <a:spcPts val="600"/>
              </a:spcBef>
              <a:buClr>
                <a:srgbClr val="1B3D6C"/>
              </a:buClr>
              <a:buFont typeface="Wingdings" charset="2"/>
              <a:buChar char="Ø"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D6261-4CCB-4070-889B-9984331E2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06" y="4208016"/>
            <a:ext cx="11364387" cy="16527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F19632-0442-4F6E-BCF0-1108F9344C1B}"/>
              </a:ext>
            </a:extLst>
          </p:cNvPr>
          <p:cNvSpPr/>
          <p:nvPr/>
        </p:nvSpPr>
        <p:spPr>
          <a:xfrm>
            <a:off x="10662081" y="4651899"/>
            <a:ext cx="1053967" cy="11068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7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23"/>
    </mc:Choice>
    <mc:Fallback xmlns="">
      <p:transition spd="slow" advTm="80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IAA 2021 Color Scheme">
      <a:dk1>
        <a:srgbClr val="003A70"/>
      </a:dk1>
      <a:lt1>
        <a:srgbClr val="FFFFFF"/>
      </a:lt1>
      <a:dk2>
        <a:srgbClr val="003A70"/>
      </a:dk2>
      <a:lt2>
        <a:srgbClr val="E7E6E6"/>
      </a:lt2>
      <a:accent1>
        <a:srgbClr val="E0004D"/>
      </a:accent1>
      <a:accent2>
        <a:srgbClr val="E0004D"/>
      </a:accent2>
      <a:accent3>
        <a:srgbClr val="A5A5A5"/>
      </a:accent3>
      <a:accent4>
        <a:srgbClr val="F3EA5D"/>
      </a:accent4>
      <a:accent5>
        <a:srgbClr val="F3EA5D"/>
      </a:accent5>
      <a:accent6>
        <a:srgbClr val="E0004D"/>
      </a:accent6>
      <a:hlink>
        <a:srgbClr val="003A70"/>
      </a:hlink>
      <a:folHlink>
        <a:srgbClr val="E000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db962d0c-5ba1-488e-9617-42eb96731c2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B14FA739404C4C88339245665DF4E3" ma:contentTypeVersion="14" ma:contentTypeDescription="Create a new document." ma:contentTypeScope="" ma:versionID="9f94807d3c7235eede48cf615f2134de">
  <xsd:schema xmlns:xsd="http://www.w3.org/2001/XMLSchema" xmlns:xs="http://www.w3.org/2001/XMLSchema" xmlns:p="http://schemas.microsoft.com/office/2006/metadata/properties" xmlns:ns2="db962d0c-5ba1-488e-9617-42eb96731c2f" xmlns:ns3="8840c030-5dde-41b3-9ddd-06e8e0ef51bc" targetNamespace="http://schemas.microsoft.com/office/2006/metadata/properties" ma:root="true" ma:fieldsID="bfa40fbebab0c1fe60e6b00871e2359d" ns2:_="" ns3:_="">
    <xsd:import namespace="db962d0c-5ba1-488e-9617-42eb96731c2f"/>
    <xsd:import namespace="8840c030-5dde-41b3-9ddd-06e8e0ef51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962d0c-5ba1-488e-9617-42eb96731c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17" nillable="true" ma:displayName="Sign-off status" ma:internalName="_x0024_Resources_x003a_core_x002c_Signoff_Status_x003b_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40c030-5dde-41b3-9ddd-06e8e0ef51b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78AFBC-5A34-47CA-AE43-59DD13B996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6E56EC-F0D4-4CFC-B393-A998B9C6FCAE}">
  <ds:schemaRefs>
    <ds:schemaRef ds:uri="http://schemas.microsoft.com/office/2006/metadata/properties"/>
    <ds:schemaRef ds:uri="http://schemas.microsoft.com/office/infopath/2007/PartnerControls"/>
    <ds:schemaRef ds:uri="db962d0c-5ba1-488e-9617-42eb96731c2f"/>
  </ds:schemaRefs>
</ds:datastoreItem>
</file>

<file path=customXml/itemProps3.xml><?xml version="1.0" encoding="utf-8"?>
<ds:datastoreItem xmlns:ds="http://schemas.openxmlformats.org/officeDocument/2006/customXml" ds:itemID="{DDF938E2-FC5F-42AB-A4CC-9B5F879C51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962d0c-5ba1-488e-9617-42eb96731c2f"/>
    <ds:schemaRef ds:uri="8840c030-5dde-41b3-9ddd-06e8e0ef51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890</Words>
  <Application>Microsoft Office PowerPoint</Application>
  <PresentationFormat>Widescreen</PresentationFormat>
  <Paragraphs>94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 Math</vt:lpstr>
      <vt:lpstr>Georgia</vt:lpstr>
      <vt:lpstr>Times New Roman</vt:lpstr>
      <vt:lpstr>Wingdings</vt:lpstr>
      <vt:lpstr>Office Theme</vt:lpstr>
      <vt:lpstr>Multidisciplinary Design Optimization Approach to Integrated Space Mission Planning and Spacecraft Design</vt:lpstr>
      <vt:lpstr>Presentation Outline</vt:lpstr>
      <vt:lpstr>Introduction: Integrated Space Mission Planning and Spacecraft Design</vt:lpstr>
      <vt:lpstr>Integrated MINLP Problem Definition</vt:lpstr>
      <vt:lpstr>Proposed Approach:  Augmented Lagrangian Coordination (ALC)</vt:lpstr>
      <vt:lpstr>Applying ALC to Our Problem</vt:lpstr>
      <vt:lpstr>Prioritized Shared Variables and  New Spacecraft Design Model</vt:lpstr>
      <vt:lpstr>Case Study: Human Lunar Exploration  Two-Mission Sequence (Campaign)</vt:lpstr>
      <vt:lpstr>Benchmarking with State-of-the-Art Method</vt:lpstr>
      <vt:lpstr>Visual Comparison of the Two Methods</vt:lpstr>
      <vt:lpstr>Performance Comparison and Conclusion</vt:lpstr>
      <vt:lpstr>References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click the Zoom Meeting link at the top of the screen to join the LEO R&amp;D Collaborative Workshop.</dc:title>
  <dc:creator>Carolina Romero</dc:creator>
  <cp:lastModifiedBy>Hart, Samuel T</cp:lastModifiedBy>
  <cp:revision>30</cp:revision>
  <dcterms:created xsi:type="dcterms:W3CDTF">2020-08-17T17:57:30Z</dcterms:created>
  <dcterms:modified xsi:type="dcterms:W3CDTF">2021-11-03T12:09:43Z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0x010100E8B14FA739404C4C88339245665DF4E3</vt:lpwstr>
  </property>
</Properties>
</file>